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57" r:id="rId6"/>
    <p:sldId id="266" r:id="rId7"/>
    <p:sldId id="281" r:id="rId8"/>
    <p:sldId id="282" r:id="rId9"/>
    <p:sldId id="280" r:id="rId10"/>
    <p:sldId id="279" r:id="rId11"/>
    <p:sldId id="267" r:id="rId12"/>
    <p:sldId id="269" r:id="rId13"/>
    <p:sldId id="300" r:id="rId14"/>
    <p:sldId id="301" r:id="rId15"/>
    <p:sldId id="271" r:id="rId16"/>
    <p:sldId id="302" r:id="rId17"/>
    <p:sldId id="262" r:id="rId18"/>
    <p:sldId id="304" r:id="rId19"/>
    <p:sldId id="284" r:id="rId20"/>
    <p:sldId id="274" r:id="rId21"/>
    <p:sldId id="285" r:id="rId22"/>
    <p:sldId id="286" r:id="rId23"/>
    <p:sldId id="287" r:id="rId24"/>
    <p:sldId id="305" r:id="rId25"/>
    <p:sldId id="275" r:id="rId26"/>
    <p:sldId id="289" r:id="rId27"/>
    <p:sldId id="306" r:id="rId28"/>
    <p:sldId id="291" r:id="rId29"/>
    <p:sldId id="307" r:id="rId30"/>
    <p:sldId id="293" r:id="rId31"/>
    <p:sldId id="276" r:id="rId32"/>
    <p:sldId id="313" r:id="rId33"/>
    <p:sldId id="308" r:id="rId34"/>
    <p:sldId id="309" r:id="rId35"/>
    <p:sldId id="296" r:id="rId36"/>
    <p:sldId id="310" r:id="rId37"/>
    <p:sldId id="311"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F4F8F-8036-9052-363C-C51D7C854CA3}" name="Kate Sayer" initials="KS" userId="S::ksayer@worldbookday.com::010cfa31-c9c0-4b7a-9c53-ec971d2404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21D"/>
    <a:srgbClr val="EC008C"/>
    <a:srgbClr val="F173AC"/>
    <a:srgbClr val="53B7E8"/>
    <a:srgbClr val="FFDD00"/>
    <a:srgbClr val="009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3730F-B536-4F02-AE09-4370BCFCD18B}" v="3" dt="2023-12-08T06:45:41.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42" d="100"/>
          <a:sy n="42" d="100"/>
        </p:scale>
        <p:origin x="78"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41A69-D593-4796-9EE4-CAB02798F537}"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E9003-A474-49A5-8D00-D98CC79834FA}" type="slidenum">
              <a:rPr lang="en-GB" smtClean="0"/>
              <a:t>‹#›</a:t>
            </a:fld>
            <a:endParaRPr lang="en-GB"/>
          </a:p>
        </p:txBody>
      </p:sp>
    </p:spTree>
    <p:extLst>
      <p:ext uri="{BB962C8B-B14F-4D97-AF65-F5344CB8AC3E}">
        <p14:creationId xmlns:p14="http://schemas.microsoft.com/office/powerpoint/2010/main" val="3377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playlist?list=PL_hqLJPmFPST6baPqbQsSyFbafQmAx-2H"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authorfy.com/5questionswit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playlist?list=PL_hqLJPmFPSR07Lq7MEecLcrM40bZRjB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authorfy.com/5questionswith/"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playlist?list=PL_hqLJPmFPSRjKsGt4YvfpAxKOM4v9fw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authorfy.com/5questionswith/"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orldbookday.com/resource/reading-recommendation-bing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an orange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a:t>
            </a:fld>
            <a:endParaRPr lang="en-GB"/>
          </a:p>
        </p:txBody>
      </p:sp>
    </p:spTree>
    <p:extLst>
      <p:ext uri="{BB962C8B-B14F-4D97-AF65-F5344CB8AC3E}">
        <p14:creationId xmlns:p14="http://schemas.microsoft.com/office/powerpoint/2010/main" val="360673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SPEAKER: Video playlist for this slide is here </a:t>
            </a:r>
            <a:r>
              <a:rPr lang="en-GB" b="0" i="0" u="sng" dirty="0">
                <a:solidFill>
                  <a:srgbClr val="0563C1"/>
                </a:solidFill>
                <a:effectLst/>
                <a:latin typeface="Calibri" panose="020F0502020204030204" pitchFamily="34" charset="0"/>
                <a:hlinkClick r:id="rId3"/>
              </a:rPr>
              <a:t>https://www.youtube.com/playlist?list=PL_hqLJPmFPST6baPqbQsSyFbafQmAx-2H</a:t>
            </a:r>
            <a:r>
              <a:rPr lang="en-US" dirty="0"/>
              <a:t> embed the video/s that you’d like to include from this list. </a:t>
            </a:r>
            <a:r>
              <a:rPr lang="en-US" dirty="0" err="1"/>
              <a:t>Authorfy</a:t>
            </a:r>
            <a:r>
              <a:rPr lang="en-US" dirty="0"/>
              <a:t> has got further options on their website </a:t>
            </a:r>
            <a:r>
              <a:rPr lang="en-GB" dirty="0">
                <a:hlinkClick r:id="rId4"/>
              </a:rPr>
              <a:t>5 Questions With... - </a:t>
            </a:r>
            <a:r>
              <a:rPr lang="en-GB" dirty="0" err="1">
                <a:hlinkClick r:id="rId4"/>
              </a:rPr>
              <a:t>authorfy</a:t>
            </a:r>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20</a:t>
            </a:fld>
            <a:endParaRPr lang="en-GB"/>
          </a:p>
        </p:txBody>
      </p:sp>
    </p:spTree>
    <p:extLst>
      <p:ext uri="{BB962C8B-B14F-4D97-AF65-F5344CB8AC3E}">
        <p14:creationId xmlns:p14="http://schemas.microsoft.com/office/powerpoint/2010/main" val="314276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21</a:t>
            </a:fld>
            <a:endParaRPr lang="en-GB"/>
          </a:p>
        </p:txBody>
      </p:sp>
    </p:spTree>
    <p:extLst>
      <p:ext uri="{BB962C8B-B14F-4D97-AF65-F5344CB8AC3E}">
        <p14:creationId xmlns:p14="http://schemas.microsoft.com/office/powerpoint/2010/main" val="358289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a:t>
            </a:r>
            <a:r>
              <a:rPr lang="en-GB" dirty="0"/>
              <a:t>One of the best things about reading is that you can do it anywhere, alone, or with others. Maybe you enjoy reading somewhere familiar, like your bedroom? Or perhaps you like to read with your friends, in a classroom or library? Or do you prefer reading alone on the bus?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22</a:t>
            </a:fld>
            <a:endParaRPr lang="en-GB"/>
          </a:p>
        </p:txBody>
      </p:sp>
    </p:spTree>
    <p:extLst>
      <p:ext uri="{BB962C8B-B14F-4D97-AF65-F5344CB8AC3E}">
        <p14:creationId xmlns:p14="http://schemas.microsoft.com/office/powerpoint/2010/main" val="417466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SPEAKER: Video playlist for this slide is here </a:t>
            </a:r>
            <a:r>
              <a:rPr lang="en-GB" b="0" i="0" u="sng" dirty="0">
                <a:solidFill>
                  <a:srgbClr val="0563C1"/>
                </a:solidFill>
                <a:effectLst/>
                <a:latin typeface="Roboto" panose="02000000000000000000" pitchFamily="2" charset="0"/>
                <a:hlinkClick r:id="rId3"/>
              </a:rPr>
              <a:t>https://www.youtube.com/playlist?list=PL_hqLJPmFPSR07Lq7MEecLcrM40bZRjB8</a:t>
            </a:r>
            <a:r>
              <a:rPr lang="en-US" dirty="0"/>
              <a:t> embed the video/s that you’d like to include from this list. Our partner </a:t>
            </a:r>
            <a:r>
              <a:rPr lang="en-US" dirty="0" err="1"/>
              <a:t>Authorfy</a:t>
            </a:r>
            <a:r>
              <a:rPr lang="en-US" dirty="0"/>
              <a:t> has got further options on their website </a:t>
            </a:r>
            <a:r>
              <a:rPr lang="en-GB" dirty="0">
                <a:hlinkClick r:id="rId4"/>
              </a:rPr>
              <a:t>5 Questions With... - </a:t>
            </a:r>
            <a:r>
              <a:rPr lang="en-GB" dirty="0" err="1">
                <a:hlinkClick r:id="rId4"/>
              </a:rPr>
              <a:t>authorfy</a:t>
            </a:r>
            <a:endParaRPr lang="en-US" dirty="0"/>
          </a:p>
          <a:p>
            <a:r>
              <a:rPr lang="en-GB" dirty="0"/>
              <a:t>Did they </a:t>
            </a:r>
            <a:r>
              <a:rPr lang="en-GB" dirty="0" err="1"/>
              <a:t>they</a:t>
            </a:r>
            <a:r>
              <a:rPr lang="en-GB" dirty="0"/>
              <a:t> share any familiar or unusual places? Did they have anything in common?</a:t>
            </a:r>
            <a:endParaRPr lang="en-US" dirty="0">
              <a:cs typeface="Calibri"/>
            </a:endParaRPr>
          </a:p>
          <a:p>
            <a:endParaRPr lang="en-US" dirty="0"/>
          </a:p>
          <a:p>
            <a:r>
              <a:rPr lang="en-GB" dirty="0"/>
              <a:t>Did they </a:t>
            </a:r>
            <a:r>
              <a:rPr lang="en-GB" dirty="0" err="1"/>
              <a:t>they</a:t>
            </a:r>
            <a:r>
              <a:rPr lang="en-GB" dirty="0"/>
              <a:t> share any familiar or unusual places? Did they have anything in common?</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23</a:t>
            </a:fld>
            <a:endParaRPr lang="en-GB"/>
          </a:p>
        </p:txBody>
      </p:sp>
    </p:spTree>
    <p:extLst>
      <p:ext uri="{BB962C8B-B14F-4D97-AF65-F5344CB8AC3E}">
        <p14:creationId xmlns:p14="http://schemas.microsoft.com/office/powerpoint/2010/main" val="183085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24</a:t>
            </a:fld>
            <a:endParaRPr lang="en-GB"/>
          </a:p>
        </p:txBody>
      </p:sp>
    </p:spTree>
    <p:extLst>
      <p:ext uri="{BB962C8B-B14F-4D97-AF65-F5344CB8AC3E}">
        <p14:creationId xmlns:p14="http://schemas.microsoft.com/office/powerpoint/2010/main" val="232762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a:t>
            </a:r>
            <a:r>
              <a:rPr lang="en-GB" dirty="0"/>
              <a:t>Share something interesting you’ve read in the past year with the person sitting next to you.  Remember, it can be a book, a graphic novel, an audiobook, a magazine... Use the thought circles to help you share what you liked about it.</a:t>
            </a:r>
            <a:endParaRPr lang="en-US"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25</a:t>
            </a:fld>
            <a:endParaRPr lang="en-GB"/>
          </a:p>
        </p:txBody>
      </p:sp>
    </p:spTree>
    <p:extLst>
      <p:ext uri="{BB962C8B-B14F-4D97-AF65-F5344CB8AC3E}">
        <p14:creationId xmlns:p14="http://schemas.microsoft.com/office/powerpoint/2010/main" val="27355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SPEAKER: </a:t>
            </a:r>
            <a:r>
              <a:rPr lang="en-GB" sz="1200" dirty="0">
                <a:effectLst/>
                <a:latin typeface="Avenir Book"/>
                <a:ea typeface="Calibri" panose="020F0502020204030204" pitchFamily="34" charset="0"/>
                <a:cs typeface="Times New Roman" panose="02020603050405020304" pitchFamily="18" charset="0"/>
              </a:rPr>
              <a:t>We’ve talked about what you’ve read in the last year, but what do you want to read </a:t>
            </a:r>
            <a:r>
              <a:rPr lang="en-GB" sz="1200" dirty="0">
                <a:latin typeface="Avenir Book"/>
                <a:ea typeface="Calibri" panose="020F0502020204030204" pitchFamily="34" charset="0"/>
                <a:cs typeface="Times New Roman" panose="02020603050405020304" pitchFamily="18" charset="0"/>
              </a:rPr>
              <a:t>next? </a:t>
            </a:r>
            <a:r>
              <a:rPr lang="en-GB" sz="1200" dirty="0">
                <a:effectLst/>
                <a:latin typeface="Avenir Book"/>
                <a:ea typeface="Calibri" panose="020F0502020204030204" pitchFamily="34" charset="0"/>
                <a:cs typeface="Times New Roman" panose="02020603050405020304" pitchFamily="18" charset="0"/>
              </a:rPr>
              <a:t>There are so many different types of books! Here are just a few. Which would you like to try?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26</a:t>
            </a:fld>
            <a:endParaRPr lang="en-GB"/>
          </a:p>
        </p:txBody>
      </p:sp>
    </p:spTree>
    <p:extLst>
      <p:ext uri="{BB962C8B-B14F-4D97-AF65-F5344CB8AC3E}">
        <p14:creationId xmlns:p14="http://schemas.microsoft.com/office/powerpoint/2010/main" val="315235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SPEAKER: Video playlist for this slide is here</a:t>
            </a:r>
            <a:r>
              <a:rPr lang="en-GB" b="0" i="0" u="sng" dirty="0">
                <a:solidFill>
                  <a:srgbClr val="0563C1"/>
                </a:solidFill>
                <a:effectLst/>
                <a:latin typeface="Roboto" panose="02000000000000000000" pitchFamily="2" charset="0"/>
                <a:hlinkClick r:id="rId3"/>
              </a:rPr>
              <a:t>https://www.youtube.com/playlist?list=PL_hqLJPmFPSRjKsGt4YvfpAxKOM4v9fwB</a:t>
            </a:r>
            <a:r>
              <a:rPr lang="en-GB" b="0" i="0" dirty="0">
                <a:solidFill>
                  <a:srgbClr val="000000"/>
                </a:solidFill>
                <a:effectLst/>
                <a:latin typeface="Roboto" panose="02000000000000000000" pitchFamily="2" charset="0"/>
              </a:rPr>
              <a:t> </a:t>
            </a:r>
            <a:r>
              <a:rPr lang="en-US" dirty="0"/>
              <a:t>embed the video/s that you’d like to include from this list. Our partner </a:t>
            </a:r>
            <a:r>
              <a:rPr lang="en-US" dirty="0" err="1"/>
              <a:t>Authorfy</a:t>
            </a:r>
            <a:r>
              <a:rPr lang="en-US" dirty="0"/>
              <a:t> has got further options on their website </a:t>
            </a:r>
            <a:r>
              <a:rPr lang="en-GB" dirty="0">
                <a:hlinkClick r:id="rId4"/>
              </a:rPr>
              <a:t>5 Questions With... - </a:t>
            </a:r>
            <a:r>
              <a:rPr lang="en-GB" dirty="0" err="1">
                <a:hlinkClick r:id="rId4"/>
              </a:rPr>
              <a:t>authorfy</a:t>
            </a:r>
            <a:endParaRPr lang="en-US"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27</a:t>
            </a:fld>
            <a:endParaRPr lang="en-GB"/>
          </a:p>
        </p:txBody>
      </p:sp>
    </p:spTree>
    <p:extLst>
      <p:ext uri="{BB962C8B-B14F-4D97-AF65-F5344CB8AC3E}">
        <p14:creationId xmlns:p14="http://schemas.microsoft.com/office/powerpoint/2010/main" val="263561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a:t>
            </a:r>
            <a:r>
              <a:rPr lang="en-GB" dirty="0"/>
              <a:t>See if you can find something to fit into all of the categories. Then pick one to read next.</a:t>
            </a:r>
            <a:endParaRPr lang="en-US" dirty="0"/>
          </a:p>
          <a:p>
            <a:r>
              <a:rPr lang="en-US" dirty="0">
                <a:cs typeface="Calibri"/>
              </a:rPr>
              <a:t>You can download this as a resource here </a:t>
            </a:r>
            <a:r>
              <a:rPr lang="en-GB" dirty="0">
                <a:hlinkClick r:id="rId3"/>
              </a:rPr>
              <a:t>file:///C:/Users/katew/Downloads/Read-what-I-need-list.pdf</a:t>
            </a:r>
            <a:r>
              <a:rPr lang="en-US" dirty="0">
                <a:hlinkClick r:id="rId3"/>
              </a:rPr>
              <a:t>/</a:t>
            </a:r>
            <a:endParaRPr lang="en-US" dirty="0">
              <a:cs typeface="Calibri"/>
            </a:endParaRPr>
          </a:p>
          <a:p>
            <a:endParaRPr lang="en-US" dirty="0"/>
          </a:p>
          <a:p>
            <a:r>
              <a:rPr lang="en-US" dirty="0">
                <a:cs typeface="Calibri"/>
              </a:rPr>
              <a:t>You can download this as a resource here </a:t>
            </a:r>
            <a:r>
              <a:rPr lang="en-US" dirty="0">
                <a:hlinkClick r:id="rId3"/>
              </a:rPr>
              <a:t>https://www.worldbookday.com/resource/reading-recommendation-bingo/</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28</a:t>
            </a:fld>
            <a:endParaRPr lang="en-GB"/>
          </a:p>
        </p:txBody>
      </p:sp>
    </p:spTree>
    <p:extLst>
      <p:ext uri="{BB962C8B-B14F-4D97-AF65-F5344CB8AC3E}">
        <p14:creationId xmlns:p14="http://schemas.microsoft.com/office/powerpoint/2010/main" val="196315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a:t>
            </a:r>
            <a:r>
              <a:rPr lang="en-GB" dirty="0"/>
              <a:t>This world book day we hope you find </a:t>
            </a:r>
            <a:r>
              <a:rPr lang="en-US" dirty="0"/>
              <a:t>a way to enjoy reading in your spare time that suits you. Happy World Book Day.</a:t>
            </a:r>
            <a:endParaRPr lang="en-US" dirty="0">
              <a:cs typeface="Calibri"/>
            </a:endParaRPr>
          </a:p>
        </p:txBody>
      </p:sp>
      <p:sp>
        <p:nvSpPr>
          <p:cNvPr id="4" name="Slide Number Placeholder 3"/>
          <p:cNvSpPr>
            <a:spLocks noGrp="1"/>
          </p:cNvSpPr>
          <p:nvPr>
            <p:ph type="sldNum" sz="quarter" idx="5"/>
          </p:nvPr>
        </p:nvSpPr>
        <p:spPr/>
        <p:txBody>
          <a:bodyPr/>
          <a:lstStyle/>
          <a:p>
            <a:fld id="{C56E9003-A474-49A5-8D00-D98CC79834FA}" type="slidenum">
              <a:rPr lang="en-GB" smtClean="0"/>
              <a:t>29</a:t>
            </a:fld>
            <a:endParaRPr lang="en-GB"/>
          </a:p>
        </p:txBody>
      </p:sp>
    </p:spTree>
    <p:extLst>
      <p:ext uri="{BB962C8B-B14F-4D97-AF65-F5344CB8AC3E}">
        <p14:creationId xmlns:p14="http://schemas.microsoft.com/office/powerpoint/2010/main" val="29985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2</a:t>
            </a:fld>
            <a:endParaRPr lang="en-GB"/>
          </a:p>
        </p:txBody>
      </p:sp>
    </p:spTree>
    <p:extLst>
      <p:ext uri="{BB962C8B-B14F-4D97-AF65-F5344CB8AC3E}">
        <p14:creationId xmlns:p14="http://schemas.microsoft.com/office/powerpoint/2010/main" val="53277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30</a:t>
            </a:fld>
            <a:endParaRPr lang="en-GB"/>
          </a:p>
        </p:txBody>
      </p:sp>
    </p:spTree>
    <p:extLst>
      <p:ext uri="{BB962C8B-B14F-4D97-AF65-F5344CB8AC3E}">
        <p14:creationId xmlns:p14="http://schemas.microsoft.com/office/powerpoint/2010/main" val="326620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SPEAKERS CHOOSE FROM : </a:t>
            </a:r>
            <a:endParaRPr lang="en-US" dirty="0"/>
          </a:p>
          <a:p>
            <a:pPr>
              <a:lnSpc>
                <a:spcPct val="107000"/>
              </a:lnSpc>
              <a:spcAft>
                <a:spcPts val="800"/>
              </a:spcAft>
            </a:pPr>
            <a:r>
              <a:rPr lang="en-GB" dirty="0"/>
              <a:t>WHOLE LINE UP IMAGE (THIS IMAGE)</a:t>
            </a:r>
          </a:p>
          <a:p>
            <a:pPr>
              <a:lnSpc>
                <a:spcPct val="107000"/>
              </a:lnSpc>
              <a:spcAft>
                <a:spcPts val="800"/>
              </a:spcAft>
            </a:pPr>
            <a:endParaRPr lang="en-GB"/>
          </a:p>
          <a:p>
            <a:pPr>
              <a:lnSpc>
                <a:spcPct val="107000"/>
              </a:lnSpc>
              <a:spcAft>
                <a:spcPts val="800"/>
              </a:spcAft>
            </a:pPr>
            <a:r>
              <a:rPr lang="en-GB"/>
              <a:t>OR </a:t>
            </a:r>
            <a:r>
              <a:rPr lang="en-GB" dirty="0"/>
              <a:t>THE 2024 30 SECOND AUTHOR PLAYLIST  https://youtube.com/playlist?list=PL_hqLJPmFPSSfLA_mNT0LWZNWSm0nIwLc&amp;si=kJPB8Zo7yYgpwbkk  </a:t>
            </a:r>
            <a:endParaRPr lang="en-US" dirty="0"/>
          </a:p>
          <a:p>
            <a:pPr marL="0" indent="0">
              <a:lnSpc>
                <a:spcPct val="107000"/>
              </a:lnSpc>
              <a:buFont typeface="Symbol,Sans-Serif"/>
              <a:buNone/>
            </a:pPr>
            <a:endParaRPr lang="en-GB" dirty="0"/>
          </a:p>
          <a:p>
            <a:pPr>
              <a:lnSpc>
                <a:spcPct val="107000"/>
              </a:lnSpc>
              <a:spcAft>
                <a:spcPts val="800"/>
              </a:spcAft>
            </a:pPr>
            <a:endParaRPr lang="en-GB" dirty="0"/>
          </a:p>
          <a:p>
            <a:pPr marL="342900" indent="-342900">
              <a:lnSpc>
                <a:spcPct val="107000"/>
              </a:lnSpc>
              <a:buFont typeface="Symbol,Sans-Serif"/>
              <a:buChar char=""/>
            </a:pP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31</a:t>
            </a:fld>
            <a:endParaRPr lang="en-GB"/>
          </a:p>
        </p:txBody>
      </p:sp>
    </p:spTree>
    <p:extLst>
      <p:ext uri="{BB962C8B-B14F-4D97-AF65-F5344CB8AC3E}">
        <p14:creationId xmlns:p14="http://schemas.microsoft.com/office/powerpoint/2010/main" val="3553962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an orange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32</a:t>
            </a:fld>
            <a:endParaRPr lang="en-GB"/>
          </a:p>
        </p:txBody>
      </p:sp>
    </p:spTree>
    <p:extLst>
      <p:ext uri="{BB962C8B-B14F-4D97-AF65-F5344CB8AC3E}">
        <p14:creationId xmlns:p14="http://schemas.microsoft.com/office/powerpoint/2010/main" val="1481272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an orange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33</a:t>
            </a:fld>
            <a:endParaRPr lang="en-GB"/>
          </a:p>
        </p:txBody>
      </p:sp>
    </p:spTree>
    <p:extLst>
      <p:ext uri="{BB962C8B-B14F-4D97-AF65-F5344CB8AC3E}">
        <p14:creationId xmlns:p14="http://schemas.microsoft.com/office/powerpoint/2010/main" val="378856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an orange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34</a:t>
            </a:fld>
            <a:endParaRPr lang="en-GB"/>
          </a:p>
        </p:txBody>
      </p:sp>
    </p:spTree>
    <p:extLst>
      <p:ext uri="{BB962C8B-B14F-4D97-AF65-F5344CB8AC3E}">
        <p14:creationId xmlns:p14="http://schemas.microsoft.com/office/powerpoint/2010/main" val="17968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an orange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35</a:t>
            </a:fld>
            <a:endParaRPr lang="en-GB"/>
          </a:p>
        </p:txBody>
      </p:sp>
    </p:spTree>
    <p:extLst>
      <p:ext uri="{BB962C8B-B14F-4D97-AF65-F5344CB8AC3E}">
        <p14:creationId xmlns:p14="http://schemas.microsoft.com/office/powerpoint/2010/main" val="11675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FOR SPEAKER: THIS IS A SECTION MARKER SLIDE</a:t>
            </a:r>
          </a:p>
        </p:txBody>
      </p:sp>
      <p:sp>
        <p:nvSpPr>
          <p:cNvPr id="4" name="Slide Number Placeholder 3"/>
          <p:cNvSpPr>
            <a:spLocks noGrp="1"/>
          </p:cNvSpPr>
          <p:nvPr>
            <p:ph type="sldNum" sz="quarter" idx="5"/>
          </p:nvPr>
        </p:nvSpPr>
        <p:spPr/>
        <p:txBody>
          <a:bodyPr/>
          <a:lstStyle/>
          <a:p>
            <a:fld id="{C56E9003-A474-49A5-8D00-D98CC79834FA}" type="slidenum">
              <a:rPr lang="en-GB" smtClean="0"/>
              <a:t>10</a:t>
            </a:fld>
            <a:endParaRPr lang="en-GB"/>
          </a:p>
        </p:txBody>
      </p:sp>
    </p:spTree>
    <p:extLst>
      <p:ext uri="{BB962C8B-B14F-4D97-AF65-F5344CB8AC3E}">
        <p14:creationId xmlns:p14="http://schemas.microsoft.com/office/powerpoint/2010/main" val="244111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a:t>
            </a:r>
            <a:r>
              <a:rPr lang="en-US" dirty="0"/>
              <a:t>To celebrate World Book Day, a </a:t>
            </a:r>
            <a:r>
              <a:rPr lang="en-GB" dirty="0"/>
              <a:t>£1/€1.50</a:t>
            </a:r>
            <a:r>
              <a:rPr lang="en-US" dirty="0"/>
              <a:t> book voucher will be given to every child in the country, including you! </a:t>
            </a:r>
          </a:p>
          <a:p>
            <a:endParaRPr lang="en-US" dirty="0"/>
          </a:p>
          <a:p>
            <a:endParaRPr lang="en-US" dirty="0"/>
          </a:p>
          <a:p>
            <a:r>
              <a:rPr lang="en-US" dirty="0"/>
              <a:t>You can take your voucher to a bookshop or supermarket and exchange it for a brand-new book that has been written especially for World Book Day.</a:t>
            </a:r>
          </a:p>
          <a:p>
            <a:endParaRPr lang="en-US" dirty="0"/>
          </a:p>
          <a:p>
            <a:r>
              <a:rPr lang="en-US" dirty="0"/>
              <a:t>In our assembly today, we will be sharing our love of reading and getting to know the authors of this year’s special World Book Day books. </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14</a:t>
            </a:fld>
            <a:endParaRPr lang="en-GB"/>
          </a:p>
        </p:txBody>
      </p:sp>
    </p:spTree>
    <p:extLst>
      <p:ext uri="{BB962C8B-B14F-4D97-AF65-F5344CB8AC3E}">
        <p14:creationId xmlns:p14="http://schemas.microsoft.com/office/powerpoint/2010/main" val="19001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SPEAKER: This is the same messaging as on the poster. Ask students – which one of these suits your mood today?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15</a:t>
            </a:fld>
            <a:endParaRPr lang="en-GB"/>
          </a:p>
        </p:txBody>
      </p:sp>
    </p:spTree>
    <p:extLst>
      <p:ext uri="{BB962C8B-B14F-4D97-AF65-F5344CB8AC3E}">
        <p14:creationId xmlns:p14="http://schemas.microsoft.com/office/powerpoint/2010/main" val="407493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16</a:t>
            </a:fld>
            <a:endParaRPr lang="en-GB"/>
          </a:p>
        </p:txBody>
      </p:sp>
    </p:spTree>
    <p:extLst>
      <p:ext uri="{BB962C8B-B14F-4D97-AF65-F5344CB8AC3E}">
        <p14:creationId xmlns:p14="http://schemas.microsoft.com/office/powerpoint/2010/main" val="35616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cs typeface="Calibri"/>
              </a:rPr>
              <a:t>Notes For Speaker </a:t>
            </a:r>
            <a:r>
              <a:rPr lang="en-GB" dirty="0"/>
              <a:t>Before we think of some tips for enjoying reading, we might want to think of some things that can get in the way of settling into a new book.</a:t>
            </a:r>
            <a:endParaRPr lang="en-US" dirty="0"/>
          </a:p>
          <a:p>
            <a:pPr>
              <a:lnSpc>
                <a:spcPct val="107000"/>
              </a:lnSpc>
              <a:spcAft>
                <a:spcPts val="800"/>
              </a:spcAft>
            </a:pPr>
            <a:r>
              <a:rPr lang="en-GB" dirty="0"/>
              <a:t>Here are some of the most common reasons! Which of these do you say the most? Can you think of any more to add to the list?</a:t>
            </a:r>
            <a:endParaRPr lang="en-US"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17</a:t>
            </a:fld>
            <a:endParaRPr lang="en-GB"/>
          </a:p>
        </p:txBody>
      </p:sp>
    </p:spTree>
    <p:extLst>
      <p:ext uri="{BB962C8B-B14F-4D97-AF65-F5344CB8AC3E}">
        <p14:creationId xmlns:p14="http://schemas.microsoft.com/office/powerpoint/2010/main" val="211007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SPEAKER NOTES: Now imagine you are giving advice to someone. How would you respond to each of the statements below?</a:t>
            </a:r>
            <a:endParaRPr lang="en-US" dirty="0"/>
          </a:p>
          <a:p>
            <a:pPr>
              <a:lnSpc>
                <a:spcPct val="107000"/>
              </a:lnSpc>
              <a:spcAft>
                <a:spcPts val="800"/>
              </a:spcAft>
            </a:pPr>
            <a:r>
              <a:rPr lang="en-GB" dirty="0"/>
              <a:t>These responses can become your top tips for enjoying reading!</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18</a:t>
            </a:fld>
            <a:endParaRPr lang="en-GB"/>
          </a:p>
        </p:txBody>
      </p:sp>
    </p:spTree>
    <p:extLst>
      <p:ext uri="{BB962C8B-B14F-4D97-AF65-F5344CB8AC3E}">
        <p14:creationId xmlns:p14="http://schemas.microsoft.com/office/powerpoint/2010/main" val="5812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19</a:t>
            </a:fld>
            <a:endParaRPr lang="en-GB"/>
          </a:p>
        </p:txBody>
      </p:sp>
    </p:spTree>
    <p:extLst>
      <p:ext uri="{BB962C8B-B14F-4D97-AF65-F5344CB8AC3E}">
        <p14:creationId xmlns:p14="http://schemas.microsoft.com/office/powerpoint/2010/main" val="99341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87F-21EB-17A1-4FF9-FC39FE66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C08278-2901-696E-6B3A-D9BF0D7E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326A11-5E46-5BC4-7A83-CEBB8D995396}"/>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C9440AB5-515F-9022-1B6A-442875C34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83B26-B40A-5A02-303A-41DFD0975C9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73358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D4F1-0D3C-7F65-A0B2-06D35133A9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6C222-4631-428E-98E2-636FCAAA2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2629A-6A84-135A-9525-8652288596FF}"/>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29ED227C-CB98-102D-B67F-99D48F79E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7C527-B623-09C0-0121-DDCA860EAB67}"/>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06402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F382F-CCEC-16D1-E167-FD64D73D5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EE9D5-5278-DBD9-2C1D-C9F4B807A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BE77D-91F3-4CAB-144B-C9D91D392299}"/>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30E731ED-538F-4EE0-7E3A-E0867DCCF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BCA50-5D8C-8511-F24B-34C527C1D7D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5631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DC80-5770-394B-6549-DCCC84740F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F69D4-41FA-271B-7619-081D53F68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B29EA-F938-AFFE-D309-D63EC49E27CF}"/>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9F16E1AC-E70C-DD98-BC8A-ABF078629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C031D-7E96-2944-1417-9865B5EF052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414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9483-836E-1BC6-7D6B-98EFB94AF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1CD33B-C3D3-0819-809F-D705AEBFD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E0FC6-9125-FC0A-CEA4-DC6D097D5E09}"/>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4C4A90BC-DA31-B6EC-016B-BACF1D504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D6DE2-0C57-7EF2-398B-101148B91BFC}"/>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899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C521-82D4-0D17-768B-B738FC6BA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8D33E-85B2-ABCB-6D4D-749B2F253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676F0F-1965-DC18-135A-F1E62548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485F53-A60E-311F-9778-3D091F81C624}"/>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6" name="Footer Placeholder 5">
            <a:extLst>
              <a:ext uri="{FF2B5EF4-FFF2-40B4-BE49-F238E27FC236}">
                <a16:creationId xmlns:a16="http://schemas.microsoft.com/office/drawing/2014/main" id="{D3487DE7-8AD8-80B7-D3FB-9A8DA3AB1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35ED5-C9A4-1EC1-27F7-3EFD1ED00A2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16314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0E53-20B5-D4E7-EE7A-0907BC631B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0AF3D0-9FA8-B66D-9C5A-D1C60D3FD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61781-4E96-B792-1647-AE0A64A1C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FF42F1-6236-D4F1-E6EB-E1CBF31E3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C21F3-D3BB-2354-C274-84C358A6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144685-605B-AE66-4CE1-74FB88B5F5CD}"/>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8" name="Footer Placeholder 7">
            <a:extLst>
              <a:ext uri="{FF2B5EF4-FFF2-40B4-BE49-F238E27FC236}">
                <a16:creationId xmlns:a16="http://schemas.microsoft.com/office/drawing/2014/main" id="{367C3FD9-93B6-B934-1D3A-3BC0F2FB2F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BB597-0759-AA9E-B3A2-D08580008B7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571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18A7-9D3B-F772-6D95-81688B3170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38FF5A-3595-840C-9B42-F1A652DA356B}"/>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4" name="Footer Placeholder 3">
            <a:extLst>
              <a:ext uri="{FF2B5EF4-FFF2-40B4-BE49-F238E27FC236}">
                <a16:creationId xmlns:a16="http://schemas.microsoft.com/office/drawing/2014/main" id="{1B3AEF0C-9947-32F9-FEBB-B61438B9D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25BEAE-F6BF-DB3E-B538-DED5E3DAF5F0}"/>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8331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DAE7C-0156-51FC-F6FF-4292DC1F0B9D}"/>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3" name="Footer Placeholder 2">
            <a:extLst>
              <a:ext uri="{FF2B5EF4-FFF2-40B4-BE49-F238E27FC236}">
                <a16:creationId xmlns:a16="http://schemas.microsoft.com/office/drawing/2014/main" id="{2F40AEA8-EEC4-4562-F502-43BB519416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1E08D2-F30F-94D8-37D9-13144567F13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0627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040D-6705-6914-E73F-27F0CB125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323AC-5AF3-72C6-F8AA-9481DDC4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517C52-6F43-6761-1A98-F6E198735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2316C-4700-F61F-009B-242B54C79735}"/>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6" name="Footer Placeholder 5">
            <a:extLst>
              <a:ext uri="{FF2B5EF4-FFF2-40B4-BE49-F238E27FC236}">
                <a16:creationId xmlns:a16="http://schemas.microsoft.com/office/drawing/2014/main" id="{584DFE1C-7644-85A8-C0D9-0E60B33A5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0AFD4-AF47-15AD-AF9E-89E0F5BAB9F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1914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C0FF-2803-F5FA-1B8B-762695705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A9944E-E3C2-BB86-493D-0C69BC579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EAB81-E016-6E8C-8ABA-4D4C159C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2FEA2-7E57-B4CA-2A6A-69A2BF5DC314}"/>
              </a:ext>
            </a:extLst>
          </p:cNvPr>
          <p:cNvSpPr>
            <a:spLocks noGrp="1"/>
          </p:cNvSpPr>
          <p:nvPr>
            <p:ph type="dt" sz="half" idx="10"/>
          </p:nvPr>
        </p:nvSpPr>
        <p:spPr/>
        <p:txBody>
          <a:bodyPr/>
          <a:lstStyle/>
          <a:p>
            <a:fld id="{F1DD5B7B-9F41-4B0D-92C6-C620E16D71D2}" type="datetimeFigureOut">
              <a:rPr lang="en-GB" smtClean="0"/>
              <a:t>08/12/2023</a:t>
            </a:fld>
            <a:endParaRPr lang="en-GB"/>
          </a:p>
        </p:txBody>
      </p:sp>
      <p:sp>
        <p:nvSpPr>
          <p:cNvPr id="6" name="Footer Placeholder 5">
            <a:extLst>
              <a:ext uri="{FF2B5EF4-FFF2-40B4-BE49-F238E27FC236}">
                <a16:creationId xmlns:a16="http://schemas.microsoft.com/office/drawing/2014/main" id="{C0EF8C7B-D879-831B-6851-C911454DC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84E2CA-5F7B-ACDF-E9AE-C438AAF908F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123806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A7CCD-6D9E-6089-73C9-D046D02AC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2939A-804A-7530-E789-438DD2706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54E5E-17C5-CB45-B3D7-1DD6D0DE7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D5B7B-9F41-4B0D-92C6-C620E16D71D2}" type="datetimeFigureOut">
              <a:rPr lang="en-GB" smtClean="0"/>
              <a:t>08/12/2023</a:t>
            </a:fld>
            <a:endParaRPr lang="en-GB"/>
          </a:p>
        </p:txBody>
      </p:sp>
      <p:sp>
        <p:nvSpPr>
          <p:cNvPr id="5" name="Footer Placeholder 4">
            <a:extLst>
              <a:ext uri="{FF2B5EF4-FFF2-40B4-BE49-F238E27FC236}">
                <a16:creationId xmlns:a16="http://schemas.microsoft.com/office/drawing/2014/main" id="{98962436-7B4B-8DDE-066A-241AA5C9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4E38E4-39B2-DC71-4353-F1C98F56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42F1-3A83-4AD3-BFA7-F9494F0AE63E}" type="slidenum">
              <a:rPr lang="en-GB" smtClean="0"/>
              <a:t>‹#›</a:t>
            </a:fld>
            <a:endParaRPr lang="en-GB"/>
          </a:p>
        </p:txBody>
      </p:sp>
    </p:spTree>
    <p:extLst>
      <p:ext uri="{BB962C8B-B14F-4D97-AF65-F5344CB8AC3E}">
        <p14:creationId xmlns:p14="http://schemas.microsoft.com/office/powerpoint/2010/main" val="42852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authorfy.com" TargetMode="External"/><Relationship Id="rId4" Type="http://schemas.openxmlformats.org/officeDocument/2006/relationships/hyperlink" Target="http://www.shapesforschool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6" name="Picture 5" descr="A blue and white rectangle with a blue circle&#10;&#10;Description automatically generated">
            <a:extLst>
              <a:ext uri="{FF2B5EF4-FFF2-40B4-BE49-F238E27FC236}">
                <a16:creationId xmlns:a16="http://schemas.microsoft.com/office/drawing/2014/main" id="{4C1D7840-0294-97B7-1BE8-3E4FA5B5E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85" y="2378999"/>
            <a:ext cx="11069029" cy="3455168"/>
          </a:xfrm>
          <a:prstGeom prst="rect">
            <a:avLst/>
          </a:prstGeom>
        </p:spPr>
      </p:pic>
      <p:sp>
        <p:nvSpPr>
          <p:cNvPr id="2" name="Title 1">
            <a:extLst>
              <a:ext uri="{FF2B5EF4-FFF2-40B4-BE49-F238E27FC236}">
                <a16:creationId xmlns:a16="http://schemas.microsoft.com/office/drawing/2014/main" id="{7B3005A1-15B3-9B1D-D5F0-CAD2D04FFC2A}"/>
              </a:ext>
            </a:extLst>
          </p:cNvPr>
          <p:cNvSpPr>
            <a:spLocks noGrp="1"/>
          </p:cNvSpPr>
          <p:nvPr>
            <p:ph type="ctrTitle"/>
          </p:nvPr>
        </p:nvSpPr>
        <p:spPr>
          <a:xfrm>
            <a:off x="2627483" y="71716"/>
            <a:ext cx="9815897" cy="1039016"/>
          </a:xfrm>
        </p:spPr>
        <p:txBody>
          <a:bodyPr>
            <a:normAutofit/>
          </a:bodyPr>
          <a:lstStyle/>
          <a:p>
            <a:pPr algn="l"/>
            <a:r>
              <a:rPr lang="en-GB" sz="4000" dirty="0">
                <a:solidFill>
                  <a:schemeClr val="bg1"/>
                </a:solidFill>
                <a:latin typeface="Rockwell"/>
              </a:rPr>
              <a:t>World Book Day</a:t>
            </a:r>
            <a:r>
              <a:rPr lang="en-GB" sz="2400" baseline="30000" dirty="0">
                <a:solidFill>
                  <a:prstClr val="white"/>
                </a:solidFill>
                <a:latin typeface="Rockwell"/>
              </a:rPr>
              <a:t>®</a:t>
            </a:r>
            <a:r>
              <a:rPr kumimoji="0" lang="en-GB" sz="4000" b="0" i="0" u="none" strike="noStrike" kern="1200" cap="none" spc="0" normalizeH="0" baseline="0" noProof="0" dirty="0">
                <a:ln>
                  <a:noFill/>
                </a:ln>
                <a:solidFill>
                  <a:prstClr val="white"/>
                </a:solidFill>
                <a:effectLst/>
                <a:uLnTx/>
                <a:uFillTx/>
                <a:latin typeface="Rockwell"/>
              </a:rPr>
              <a:t> </a:t>
            </a:r>
            <a:r>
              <a:rPr lang="en-GB" sz="4000" dirty="0">
                <a:solidFill>
                  <a:schemeClr val="bg1"/>
                </a:solidFill>
                <a:latin typeface="Rockwell"/>
              </a:rPr>
              <a:t>2024</a:t>
            </a:r>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707482" y="465686"/>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Secondary school assembly</a:t>
            </a:r>
          </a:p>
        </p:txBody>
      </p:sp>
      <p:sp>
        <p:nvSpPr>
          <p:cNvPr id="11" name="Title 1">
            <a:extLst>
              <a:ext uri="{FF2B5EF4-FFF2-40B4-BE49-F238E27FC236}">
                <a16:creationId xmlns:a16="http://schemas.microsoft.com/office/drawing/2014/main" id="{7D68BA5D-87E1-280F-F7EC-3619C8031FAF}"/>
              </a:ext>
            </a:extLst>
          </p:cNvPr>
          <p:cNvSpPr txBox="1">
            <a:spLocks/>
          </p:cNvSpPr>
          <p:nvPr/>
        </p:nvSpPr>
        <p:spPr>
          <a:xfrm>
            <a:off x="2707482" y="1339982"/>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1800" dirty="0">
                <a:solidFill>
                  <a:schemeClr val="bg1"/>
                </a:solidFill>
                <a:latin typeface="Rockwell" panose="02060603020205020403" pitchFamily="18" charset="0"/>
              </a:rPr>
              <a:t>Subject/theme: Reading for pleasure </a:t>
            </a:r>
          </a:p>
          <a:p>
            <a:pPr algn="l">
              <a:lnSpc>
                <a:spcPct val="100000"/>
              </a:lnSpc>
            </a:pPr>
            <a:r>
              <a:rPr lang="en-GB" sz="1800" dirty="0">
                <a:solidFill>
                  <a:schemeClr val="bg1"/>
                </a:solidFill>
                <a:latin typeface="Rockwell" panose="02060603020205020403" pitchFamily="18" charset="0"/>
              </a:rPr>
              <a:t>Key stage: KS3</a:t>
            </a:r>
          </a:p>
          <a:p>
            <a:pPr algn="l">
              <a:lnSpc>
                <a:spcPct val="100000"/>
              </a:lnSpc>
            </a:pPr>
            <a:r>
              <a:rPr lang="en-GB" sz="1800" dirty="0">
                <a:solidFill>
                  <a:schemeClr val="bg1"/>
                </a:solidFill>
                <a:latin typeface="Rockwell" panose="02060603020205020403" pitchFamily="18" charset="0"/>
              </a:rPr>
              <a:t>Age group: 11+</a:t>
            </a:r>
          </a:p>
        </p:txBody>
      </p:sp>
      <p:pic>
        <p:nvPicPr>
          <p:cNvPr id="15" name="Picture 14">
            <a:extLst>
              <a:ext uri="{FF2B5EF4-FFF2-40B4-BE49-F238E27FC236}">
                <a16:creationId xmlns:a16="http://schemas.microsoft.com/office/drawing/2014/main" id="{2E050CD2-1534-55A2-7EC6-078A06E81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12452"/>
            <a:ext cx="12192000" cy="996950"/>
          </a:xfrm>
          <a:prstGeom prst="rect">
            <a:avLst/>
          </a:prstGeom>
        </p:spPr>
      </p:pic>
      <p:sp>
        <p:nvSpPr>
          <p:cNvPr id="24" name="TextBox 23">
            <a:extLst>
              <a:ext uri="{FF2B5EF4-FFF2-40B4-BE49-F238E27FC236}">
                <a16:creationId xmlns:a16="http://schemas.microsoft.com/office/drawing/2014/main" id="{013AEBFE-FFB6-9B72-43C7-2EF29F14A8DF}"/>
              </a:ext>
            </a:extLst>
          </p:cNvPr>
          <p:cNvSpPr txBox="1"/>
          <p:nvPr/>
        </p:nvSpPr>
        <p:spPr>
          <a:xfrm>
            <a:off x="982048" y="3190766"/>
            <a:ext cx="10648466" cy="2267800"/>
          </a:xfrm>
          <a:prstGeom prst="rect">
            <a:avLst/>
          </a:prstGeom>
          <a:noFill/>
        </p:spPr>
        <p:txBody>
          <a:bodyPr wrap="square" lIns="91440" tIns="45720" rIns="91440" bIns="45720" rtlCol="0" anchor="t">
            <a:spAutoFit/>
          </a:bodyPr>
          <a:lstStyle/>
          <a:p>
            <a:pPr>
              <a:lnSpc>
                <a:spcPct val="107000"/>
              </a:lnSpc>
              <a:spcAft>
                <a:spcPts val="800"/>
              </a:spcAft>
            </a:pPr>
            <a:r>
              <a:rPr lang="en-GB" sz="1200" dirty="0">
                <a:effectLst/>
                <a:latin typeface="Rockwell" panose="02060603020205020403" pitchFamily="18" charset="0"/>
                <a:ea typeface="Calibri" panose="020F0502020204030204" pitchFamily="34" charset="0"/>
                <a:cs typeface="Times New Roman"/>
              </a:rPr>
              <a:t>This PowerPoint is designed to help you celebrate World Book Day in your secondary school. You will find a range of engaging discussion prompts on the theme of reading for pleasure</a:t>
            </a:r>
            <a:r>
              <a:rPr lang="en-GB" sz="1200" dirty="0">
                <a:latin typeface="Rockwell" panose="02060603020205020403" pitchFamily="18" charset="0"/>
                <a:ea typeface="Calibri" panose="020F0502020204030204" pitchFamily="34" charset="0"/>
                <a:cs typeface="Times New Roman"/>
              </a:rPr>
              <a:t>,</a:t>
            </a:r>
            <a:r>
              <a:rPr lang="en-GB" sz="1200" dirty="0">
                <a:effectLst/>
                <a:latin typeface="Rockwell" panose="02060603020205020403" pitchFamily="18" charset="0"/>
                <a:ea typeface="Calibri" panose="020F0502020204030204" pitchFamily="34" charset="0"/>
                <a:cs typeface="Times New Roman"/>
              </a:rPr>
              <a:t> plus videos of this year’s Worl</a:t>
            </a:r>
            <a:r>
              <a:rPr lang="en-GB" sz="1200" dirty="0">
                <a:latin typeface="Rockwell" panose="02060603020205020403" pitchFamily="18" charset="0"/>
                <a:ea typeface="Calibri" panose="020F0502020204030204" pitchFamily="34" charset="0"/>
                <a:cs typeface="Times New Roman"/>
              </a:rPr>
              <a:t>d Book Day</a:t>
            </a:r>
            <a:r>
              <a:rPr lang="en-GB" sz="1200" dirty="0">
                <a:effectLst/>
                <a:latin typeface="Rockwell" panose="02060603020205020403" pitchFamily="18" charset="0"/>
                <a:ea typeface="Calibri" panose="020F0502020204030204" pitchFamily="34" charset="0"/>
                <a:cs typeface="Times New Roman"/>
              </a:rPr>
              <a:t> authors and illustrators </a:t>
            </a:r>
            <a:r>
              <a:rPr lang="en-GB" sz="1200" dirty="0">
                <a:latin typeface="Rockwell" panose="02060603020205020403" pitchFamily="18" charset="0"/>
                <a:ea typeface="Calibri" panose="020F0502020204030204" pitchFamily="34" charset="0"/>
                <a:cs typeface="Times New Roman"/>
              </a:rPr>
              <a:t>sharing </a:t>
            </a:r>
            <a:r>
              <a:rPr lang="en-GB" sz="1200" dirty="0">
                <a:effectLst/>
                <a:latin typeface="Rockwell" panose="02060603020205020403" pitchFamily="18" charset="0"/>
                <a:ea typeface="Calibri" panose="020F0502020204030204" pitchFamily="34" charset="0"/>
                <a:cs typeface="Times New Roman"/>
              </a:rPr>
              <a:t>their love of reading. The aim is to stimulate book talk and build student’s excitement about reading</a:t>
            </a:r>
            <a:r>
              <a:rPr lang="en-GB" sz="1200" dirty="0">
                <a:latin typeface="Rockwell" panose="02060603020205020403" pitchFamily="18" charset="0"/>
                <a:ea typeface="Calibri" panose="020F0502020204030204" pitchFamily="34" charset="0"/>
                <a:cs typeface="Times New Roman"/>
              </a:rPr>
              <a:t>. This year we are encouraging students to ‘Read your Way’ and discover reading in their own time on their own terms.</a:t>
            </a:r>
            <a:endParaRPr lang="en-GB" sz="1200" dirty="0">
              <a:effectLst/>
              <a:latin typeface="Rockwell" panose="02060603020205020403" pitchFamily="18" charset="0"/>
              <a:ea typeface="Calibri" panose="020F0502020204030204" pitchFamily="34" charset="0"/>
              <a:cs typeface="Times New Roman"/>
            </a:endParaRPr>
          </a:p>
          <a:p>
            <a:pPr>
              <a:lnSpc>
                <a:spcPct val="107000"/>
              </a:lnSpc>
              <a:spcAft>
                <a:spcPts val="800"/>
              </a:spcAft>
            </a:pPr>
            <a:r>
              <a:rPr lang="en-GB" sz="1200" dirty="0">
                <a:latin typeface="Rockwell" panose="02060603020205020403" pitchFamily="18" charset="0"/>
                <a:ea typeface="Calibri" panose="020F0502020204030204" pitchFamily="34" charset="0"/>
                <a:cs typeface="Times New Roman" panose="02020603050405020304" pitchFamily="18" charset="0"/>
              </a:rPr>
              <a:t>You can s</a:t>
            </a:r>
            <a:r>
              <a:rPr lang="en-GB" sz="1200" dirty="0">
                <a:effectLst/>
                <a:latin typeface="Rockwell" panose="02060603020205020403" pitchFamily="18" charset="0"/>
                <a:ea typeface="Calibri" panose="020F0502020204030204" pitchFamily="34" charset="0"/>
                <a:cs typeface="Times New Roman" panose="02020603050405020304" pitchFamily="18" charset="0"/>
              </a:rPr>
              <a:t>elect which slides you use to curate your own World Book Day celebrations. </a:t>
            </a:r>
            <a:r>
              <a:rPr lang="en-GB" sz="1200" dirty="0">
                <a:latin typeface="Rockwell" panose="02060603020205020403" pitchFamily="18" charset="0"/>
                <a:ea typeface="Calibri" panose="020F0502020204030204" pitchFamily="34" charset="0"/>
                <a:cs typeface="Times New Roman" panose="02020603050405020304" pitchFamily="18" charset="0"/>
              </a:rPr>
              <a:t>For example, y</a:t>
            </a:r>
            <a:r>
              <a:rPr lang="en-GB" sz="1200" dirty="0">
                <a:effectLst/>
                <a:latin typeface="Rockwell" panose="02060603020205020403" pitchFamily="18" charset="0"/>
                <a:ea typeface="Calibri" panose="020F0502020204030204" pitchFamily="34" charset="0"/>
                <a:cs typeface="Times New Roman" panose="02020603050405020304" pitchFamily="18" charset="0"/>
              </a:rPr>
              <a:t>ou might wish to use all the slides from start to finish in your World Book Day assembly. Or you might prefer to use some of the slides in your assembly and use other slides in lessons or form times. </a:t>
            </a:r>
          </a:p>
          <a:p>
            <a:pPr>
              <a:lnSpc>
                <a:spcPct val="107000"/>
              </a:lnSpc>
              <a:spcAft>
                <a:spcPts val="800"/>
              </a:spcAft>
            </a:pPr>
            <a:r>
              <a:rPr lang="en-GB" sz="1200" dirty="0">
                <a:latin typeface="Rockwell" panose="02060603020205020403" pitchFamily="18" charset="0"/>
                <a:ea typeface="Calibri" panose="020F0502020204030204" pitchFamily="34" charset="0"/>
                <a:cs typeface="Times New Roman" panose="02020603050405020304" pitchFamily="18" charset="0"/>
              </a:rPr>
              <a:t>See the Notes section of each slide for a suggested script and more information to help you work with the presentation.</a:t>
            </a:r>
            <a:endParaRPr lang="en-GB" sz="1200" dirty="0">
              <a:effectLst/>
              <a:latin typeface="Rockwell" panose="020606030202050204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Rockwell" panose="02060603020205020403" pitchFamily="18" charset="0"/>
                <a:ea typeface="Calibri" panose="020F0502020204030204" pitchFamily="34" charset="0"/>
                <a:cs typeface="Times New Roman" panose="02020603050405020304" pitchFamily="18" charset="0"/>
              </a:rPr>
              <a:t>At the end of the pack, you will find ideas for follow-on activities linked to the discussion prompts which can be completed in classrooms. </a:t>
            </a:r>
          </a:p>
          <a:p>
            <a:pPr>
              <a:lnSpc>
                <a:spcPct val="107000"/>
              </a:lnSpc>
              <a:spcAft>
                <a:spcPts val="800"/>
              </a:spcAft>
            </a:pPr>
            <a:r>
              <a:rPr lang="en-GB" sz="1200" dirty="0">
                <a:latin typeface="Rockwell" panose="02060603020205020403" pitchFamily="18" charset="0"/>
                <a:ea typeface="Calibri" panose="020F0502020204030204" pitchFamily="34" charset="0"/>
                <a:cs typeface="Times New Roman" panose="02020603050405020304" pitchFamily="18" charset="0"/>
              </a:rPr>
              <a:t>Developed with Shapes for Schools and </a:t>
            </a:r>
            <a:r>
              <a:rPr lang="en-GB" sz="1200" dirty="0" err="1">
                <a:latin typeface="Rockwell" panose="02060603020205020403" pitchFamily="18" charset="0"/>
                <a:ea typeface="Calibri" panose="020F0502020204030204" pitchFamily="34" charset="0"/>
                <a:cs typeface="Times New Roman" panose="02020603050405020304" pitchFamily="18" charset="0"/>
              </a:rPr>
              <a:t>Authorfy</a:t>
            </a:r>
            <a:r>
              <a:rPr lang="en-GB" sz="1200" dirty="0">
                <a:latin typeface="Rockwell" panose="02060603020205020403" pitchFamily="18" charset="0"/>
                <a:ea typeface="Calibri" panose="020F0502020204030204" pitchFamily="34" charset="0"/>
                <a:cs typeface="Times New Roman" panose="02020603050405020304" pitchFamily="18" charset="0"/>
              </a:rPr>
              <a:t>.</a:t>
            </a:r>
            <a:endParaRPr lang="en-GB" sz="1200" dirty="0">
              <a:latin typeface="Rockwell" panose="02060603020205020403" pitchFamily="18" charset="0"/>
              <a:ea typeface="Calibri" panose="020F0502020204030204" pitchFamily="34" charset="0"/>
              <a:cs typeface="Times New Roman"/>
            </a:endParaRPr>
          </a:p>
        </p:txBody>
      </p:sp>
      <p:pic>
        <p:nvPicPr>
          <p:cNvPr id="7" name="Picture 6" descr="A red and white logo&#10;&#10;Description automatically generated">
            <a:extLst>
              <a:ext uri="{FF2B5EF4-FFF2-40B4-BE49-F238E27FC236}">
                <a16:creationId xmlns:a16="http://schemas.microsoft.com/office/drawing/2014/main" id="{876DAC5F-9FDD-6EFD-B185-F851A54CCF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1008" y="5201159"/>
            <a:ext cx="1410662" cy="431294"/>
          </a:xfrm>
          <a:prstGeom prst="rect">
            <a:avLst/>
          </a:prstGeom>
        </p:spPr>
      </p:pic>
      <p:pic>
        <p:nvPicPr>
          <p:cNvPr id="3" name="image1.jpg">
            <a:extLst>
              <a:ext uri="{FF2B5EF4-FFF2-40B4-BE49-F238E27FC236}">
                <a16:creationId xmlns:a16="http://schemas.microsoft.com/office/drawing/2014/main" id="{8BF493EF-0FF6-4541-8A2D-4522A648CE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5546" y="4934924"/>
            <a:ext cx="764527" cy="64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41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4430597" y="2727664"/>
            <a:ext cx="4194929" cy="140267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319970" y="2766218"/>
            <a:ext cx="10515600" cy="1325563"/>
          </a:xfrm>
        </p:spPr>
        <p:txBody>
          <a:bodyPr>
            <a:normAutofit/>
          </a:bodyPr>
          <a:lstStyle/>
          <a:p>
            <a:pPr algn="ctr"/>
            <a:r>
              <a:rPr lang="en-GB" sz="5000" dirty="0">
                <a:latin typeface="Rockwell" panose="02060603020205020403" pitchFamily="18" charset="0"/>
              </a:rPr>
              <a:t>Introduction</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0060" y="1261496"/>
            <a:ext cx="1423016" cy="1778771"/>
          </a:xfrm>
          <a:prstGeom prst="rect">
            <a:avLst/>
          </a:prstGeom>
        </p:spPr>
      </p:pic>
    </p:spTree>
    <p:extLst>
      <p:ext uri="{BB962C8B-B14F-4D97-AF65-F5344CB8AC3E}">
        <p14:creationId xmlns:p14="http://schemas.microsoft.com/office/powerpoint/2010/main" val="138986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9" name="Picture 38" descr="A pixelated image of a blue and yellow circle and diamond shapes&#10;&#10;Description automatically generated">
            <a:extLst>
              <a:ext uri="{FF2B5EF4-FFF2-40B4-BE49-F238E27FC236}">
                <a16:creationId xmlns:a16="http://schemas.microsoft.com/office/drawing/2014/main" id="{0D076EAD-19F6-CF8C-B3D1-3BB62F3D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6" y="2327401"/>
            <a:ext cx="4275845" cy="5799066"/>
          </a:xfrm>
          <a:prstGeom prst="rect">
            <a:avLst/>
          </a:prstGeom>
        </p:spPr>
      </p:pic>
      <p:pic>
        <p:nvPicPr>
          <p:cNvPr id="38" name="Picture 37" descr="A pixelated image of a blue and yellow circle and diamond shapes&#10;&#10;Description automatically generated">
            <a:extLst>
              <a:ext uri="{FF2B5EF4-FFF2-40B4-BE49-F238E27FC236}">
                <a16:creationId xmlns:a16="http://schemas.microsoft.com/office/drawing/2014/main" id="{9F4678C3-B6A3-FADC-02FE-44C19EA2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33" y="-928104"/>
            <a:ext cx="3941245" cy="5345269"/>
          </a:xfrm>
          <a:prstGeom prst="rect">
            <a:avLst/>
          </a:prstGeom>
        </p:spPr>
      </p:pic>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AFB99F63-F1B3-788F-6BBC-0D99603C2BC4}"/>
              </a:ext>
            </a:extLst>
          </p:cNvPr>
          <p:cNvPicPr>
            <a:picLocks noChangeAspect="1"/>
          </p:cNvPicPr>
          <p:nvPr/>
        </p:nvPicPr>
        <p:blipFill rotWithShape="1">
          <a:blip r:embed="rId4">
            <a:extLst>
              <a:ext uri="{28A0092B-C50C-407E-A947-70E740481C1C}">
                <a14:useLocalDpi xmlns:a14="http://schemas.microsoft.com/office/drawing/2010/main" val="0"/>
              </a:ext>
            </a:extLst>
          </a:blip>
          <a:srcRect b="11612"/>
          <a:stretch/>
        </p:blipFill>
        <p:spPr>
          <a:xfrm>
            <a:off x="2871640" y="138594"/>
            <a:ext cx="6858000" cy="6061646"/>
          </a:xfrm>
          <a:prstGeom prst="rect">
            <a:avLst/>
          </a:prstGeom>
        </p:spPr>
      </p:pic>
      <p:pic>
        <p:nvPicPr>
          <p:cNvPr id="12" name="Picture 11" descr="A blue lightning bolt on a black background&#10;&#10;Description automatically generated">
            <a:extLst>
              <a:ext uri="{FF2B5EF4-FFF2-40B4-BE49-F238E27FC236}">
                <a16:creationId xmlns:a16="http://schemas.microsoft.com/office/drawing/2014/main" id="{2417C3CD-6177-5FA2-6BA8-5D37BB940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66417">
            <a:off x="9275662" y="5141351"/>
            <a:ext cx="732106" cy="1256186"/>
          </a:xfrm>
          <a:prstGeom prst="rect">
            <a:avLst/>
          </a:prstGeom>
        </p:spPr>
      </p:pic>
      <p:pic>
        <p:nvPicPr>
          <p:cNvPr id="16" name="Picture 15" descr="A yellow lightning bolt on a black background&#10;&#10;Description automatically generated">
            <a:extLst>
              <a:ext uri="{FF2B5EF4-FFF2-40B4-BE49-F238E27FC236}">
                <a16:creationId xmlns:a16="http://schemas.microsoft.com/office/drawing/2014/main" id="{E1463EF6-D0FA-014E-F797-7FEFAA105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59375">
            <a:off x="901678" y="5660244"/>
            <a:ext cx="652270" cy="1119198"/>
          </a:xfrm>
          <a:prstGeom prst="rect">
            <a:avLst/>
          </a:prstGeom>
        </p:spPr>
      </p:pic>
      <p:pic>
        <p:nvPicPr>
          <p:cNvPr id="18" name="Picture 17" descr="A yellow lightning bolt on a black background&#10;&#10;Description automatically generated">
            <a:extLst>
              <a:ext uri="{FF2B5EF4-FFF2-40B4-BE49-F238E27FC236}">
                <a16:creationId xmlns:a16="http://schemas.microsoft.com/office/drawing/2014/main" id="{EB3EBF56-C1F9-B407-EB0C-5864BF0B4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253169">
            <a:off x="10803240" y="2039022"/>
            <a:ext cx="930646" cy="1596851"/>
          </a:xfrm>
          <a:prstGeom prst="rect">
            <a:avLst/>
          </a:prstGeom>
        </p:spPr>
      </p:pic>
      <p:pic>
        <p:nvPicPr>
          <p:cNvPr id="20" name="Picture 19" descr="A blue lightning bolt on a black background&#10;&#10;Description automatically generated">
            <a:extLst>
              <a:ext uri="{FF2B5EF4-FFF2-40B4-BE49-F238E27FC236}">
                <a16:creationId xmlns:a16="http://schemas.microsoft.com/office/drawing/2014/main" id="{6DE71991-E89A-A1D4-8F29-58CEFD78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83885">
            <a:off x="749269" y="3096831"/>
            <a:ext cx="732106" cy="1256186"/>
          </a:xfrm>
          <a:prstGeom prst="rect">
            <a:avLst/>
          </a:prstGeom>
        </p:spPr>
      </p:pic>
      <p:pic>
        <p:nvPicPr>
          <p:cNvPr id="21" name="Picture 20" descr="A yellow lightning bolt on a black background&#10;&#10;Description automatically generated">
            <a:extLst>
              <a:ext uri="{FF2B5EF4-FFF2-40B4-BE49-F238E27FC236}">
                <a16:creationId xmlns:a16="http://schemas.microsoft.com/office/drawing/2014/main" id="{AB14D29C-1596-72D3-B675-CF575386F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23066">
            <a:off x="11004239" y="121208"/>
            <a:ext cx="661969" cy="1119198"/>
          </a:xfrm>
          <a:prstGeom prst="rect">
            <a:avLst/>
          </a:prstGeom>
        </p:spPr>
      </p:pic>
      <p:pic>
        <p:nvPicPr>
          <p:cNvPr id="34" name="Picture 33" descr="A yellow stars on a black background&#10;&#10;Description automatically generated">
            <a:extLst>
              <a:ext uri="{FF2B5EF4-FFF2-40B4-BE49-F238E27FC236}">
                <a16:creationId xmlns:a16="http://schemas.microsoft.com/office/drawing/2014/main" id="{9D1BEE4F-C838-1E61-0F62-2A10DBDF144B}"/>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2410327" y="-503885"/>
            <a:ext cx="994913" cy="2034932"/>
          </a:xfrm>
          <a:prstGeom prst="rect">
            <a:avLst/>
          </a:prstGeom>
        </p:spPr>
      </p:pic>
      <p:pic>
        <p:nvPicPr>
          <p:cNvPr id="35" name="Picture 34" descr="A yellow stars on a black background&#10;&#10;Description automatically generated">
            <a:extLst>
              <a:ext uri="{FF2B5EF4-FFF2-40B4-BE49-F238E27FC236}">
                <a16:creationId xmlns:a16="http://schemas.microsoft.com/office/drawing/2014/main" id="{4E82A50E-92D1-8697-A93B-2028175EEC0E}"/>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11090865" y="4465229"/>
            <a:ext cx="994913" cy="2034932"/>
          </a:xfrm>
          <a:prstGeom prst="rect">
            <a:avLst/>
          </a:prstGeom>
        </p:spPr>
      </p:pic>
      <p:pic>
        <p:nvPicPr>
          <p:cNvPr id="41" name="Picture 40" descr="A yellow sun with black background&#10;&#10;Description automatically generated">
            <a:extLst>
              <a:ext uri="{FF2B5EF4-FFF2-40B4-BE49-F238E27FC236}">
                <a16:creationId xmlns:a16="http://schemas.microsoft.com/office/drawing/2014/main" id="{A3EBB05E-FA90-9FF4-875F-563FB57C4FEF}"/>
              </a:ext>
            </a:extLst>
          </p:cNvPr>
          <p:cNvPicPr>
            <a:picLocks noChangeAspect="1"/>
          </p:cNvPicPr>
          <p:nvPr/>
        </p:nvPicPr>
        <p:blipFill rotWithShape="1">
          <a:blip r:embed="rId9">
            <a:extLst>
              <a:ext uri="{28A0092B-C50C-407E-A947-70E740481C1C}">
                <a14:useLocalDpi xmlns:a14="http://schemas.microsoft.com/office/drawing/2010/main" val="0"/>
              </a:ext>
            </a:extLst>
          </a:blip>
          <a:srcRect r="36445" b="48882"/>
          <a:stretch/>
        </p:blipFill>
        <p:spPr>
          <a:xfrm>
            <a:off x="8978243" y="3350467"/>
            <a:ext cx="3213757" cy="3505696"/>
          </a:xfrm>
          <a:prstGeom prst="rect">
            <a:avLst/>
          </a:prstGeom>
        </p:spPr>
      </p:pic>
    </p:spTree>
    <p:extLst>
      <p:ext uri="{BB962C8B-B14F-4D97-AF65-F5344CB8AC3E}">
        <p14:creationId xmlns:p14="http://schemas.microsoft.com/office/powerpoint/2010/main" val="198221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51326" y="412684"/>
            <a:ext cx="10003388" cy="646331"/>
          </a:xfrm>
          <a:prstGeom prst="rect">
            <a:avLst/>
          </a:prstGeom>
          <a:noFill/>
        </p:spPr>
        <p:txBody>
          <a:bodyPr wrap="square" rtlCol="0">
            <a:spAutoFit/>
          </a:bodyPr>
          <a:lstStyle/>
          <a:p>
            <a:r>
              <a:rPr lang="en-GB" sz="3600" b="0" i="0" dirty="0">
                <a:solidFill>
                  <a:srgbClr val="F7921D"/>
                </a:solidFill>
                <a:effectLst/>
                <a:latin typeface="Rockwell" panose="02060603020205020403" pitchFamily="18" charset="0"/>
              </a:rPr>
              <a:t>What </a:t>
            </a:r>
            <a:r>
              <a:rPr lang="en-GB" sz="3600" dirty="0">
                <a:solidFill>
                  <a:srgbClr val="F7921D"/>
                </a:solidFill>
                <a:latin typeface="Rockwell" panose="02060603020205020403" pitchFamily="18" charset="0"/>
              </a:rPr>
              <a:t>does World Book Day mean to you?</a:t>
            </a:r>
            <a:endParaRPr lang="en-GB" sz="3600" b="0" i="0" dirty="0">
              <a:solidFill>
                <a:srgbClr val="F7921D"/>
              </a:solidFill>
              <a:effectLst/>
              <a:latin typeface="Rockwell" panose="02060603020205020403" pitchFamily="18" charset="0"/>
            </a:endParaRPr>
          </a:p>
        </p:txBody>
      </p:sp>
      <p:pic>
        <p:nvPicPr>
          <p:cNvPr id="13" name="Picture 12" descr="A yellow banner with black text and eyes&#10;&#10;Description automatically generated">
            <a:extLst>
              <a:ext uri="{FF2B5EF4-FFF2-40B4-BE49-F238E27FC236}">
                <a16:creationId xmlns:a16="http://schemas.microsoft.com/office/drawing/2014/main" id="{AED671CB-274F-1F2A-6C71-565D35EE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pic>
        <p:nvPicPr>
          <p:cNvPr id="7" name="Picture 6" descr="A group of colorful stars&#10;&#10;Description automatically generated">
            <a:extLst>
              <a:ext uri="{FF2B5EF4-FFF2-40B4-BE49-F238E27FC236}">
                <a16:creationId xmlns:a16="http://schemas.microsoft.com/office/drawing/2014/main" id="{B6F0D61E-45BD-948E-3050-D0FD47B61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784" y="3427285"/>
            <a:ext cx="3093009" cy="971591"/>
          </a:xfrm>
          <a:prstGeom prst="rect">
            <a:avLst/>
          </a:prstGeom>
        </p:spPr>
      </p:pic>
      <p:sp>
        <p:nvSpPr>
          <p:cNvPr id="10" name="TextBox 9">
            <a:extLst>
              <a:ext uri="{FF2B5EF4-FFF2-40B4-BE49-F238E27FC236}">
                <a16:creationId xmlns:a16="http://schemas.microsoft.com/office/drawing/2014/main" id="{9CAE32E4-3045-18CD-C6DE-2EBFBF914708}"/>
              </a:ext>
            </a:extLst>
          </p:cNvPr>
          <p:cNvSpPr txBox="1"/>
          <p:nvPr/>
        </p:nvSpPr>
        <p:spPr>
          <a:xfrm>
            <a:off x="2427193" y="1319434"/>
            <a:ext cx="8487933" cy="1060098"/>
          </a:xfrm>
          <a:prstGeom prst="rect">
            <a:avLst/>
          </a:prstGeom>
          <a:noFill/>
        </p:spPr>
        <p:txBody>
          <a:bodyPr wrap="square">
            <a:spAutoFit/>
          </a:bodyPr>
          <a:lstStyle/>
          <a:p>
            <a:pPr>
              <a:lnSpc>
                <a:spcPct val="107000"/>
              </a:lnSpc>
              <a:spcAft>
                <a:spcPts val="800"/>
              </a:spcAft>
            </a:pPr>
            <a:r>
              <a:rPr lang="en-GB" sz="2400" b="1" dirty="0">
                <a:latin typeface="Rockwell" panose="02060603020205020403" pitchFamily="18" charset="0"/>
                <a:ea typeface="Calibri" panose="020F0502020204030204" pitchFamily="34" charset="0"/>
                <a:cs typeface="Times New Roman" panose="02020603050405020304" pitchFamily="18" charset="0"/>
              </a:rPr>
              <a:t>Reflect on the following questions with a partner:</a:t>
            </a:r>
            <a:br>
              <a:rPr lang="en-GB" sz="1800" dirty="0">
                <a:latin typeface="Rockwell" panose="02060603020205020403" pitchFamily="18" charset="0"/>
                <a:ea typeface="Calibri" panose="020F0502020204030204" pitchFamily="34" charset="0"/>
                <a:cs typeface="Times New Roman" panose="02020603050405020304" pitchFamily="18" charset="0"/>
              </a:rPr>
            </a:br>
            <a:br>
              <a:rPr lang="en-GB" sz="1800" dirty="0">
                <a:latin typeface="Rockwell" panose="02060603020205020403" pitchFamily="18" charset="0"/>
                <a:ea typeface="Calibri" panose="020F0502020204030204" pitchFamily="34" charset="0"/>
                <a:cs typeface="Times New Roman" panose="02020603050405020304" pitchFamily="18" charset="0"/>
              </a:rPr>
            </a:br>
            <a:endParaRPr lang="en-GB" sz="1800" dirty="0">
              <a:latin typeface="Rockwell" panose="02060603020205020403" pitchFamily="18" charset="0"/>
              <a:cs typeface="Times New Roman"/>
            </a:endParaRPr>
          </a:p>
        </p:txBody>
      </p:sp>
      <p:grpSp>
        <p:nvGrpSpPr>
          <p:cNvPr id="12" name="Group 11">
            <a:extLst>
              <a:ext uri="{FF2B5EF4-FFF2-40B4-BE49-F238E27FC236}">
                <a16:creationId xmlns:a16="http://schemas.microsoft.com/office/drawing/2014/main" id="{DE0EB14A-94B8-9312-DC4F-CE0BCCB9EE4F}"/>
              </a:ext>
            </a:extLst>
          </p:cNvPr>
          <p:cNvGrpSpPr/>
          <p:nvPr/>
        </p:nvGrpSpPr>
        <p:grpSpPr>
          <a:xfrm>
            <a:off x="2427193" y="2149311"/>
            <a:ext cx="6322785" cy="966375"/>
            <a:chOff x="2503060" y="4325889"/>
            <a:chExt cx="6322785" cy="966375"/>
          </a:xfrm>
        </p:grpSpPr>
        <p:sp>
          <p:nvSpPr>
            <p:cNvPr id="2" name="Rectangle: Rounded Corners 1">
              <a:extLst>
                <a:ext uri="{FF2B5EF4-FFF2-40B4-BE49-F238E27FC236}">
                  <a16:creationId xmlns:a16="http://schemas.microsoft.com/office/drawing/2014/main" id="{BB1E74BA-DBED-991B-7460-2581A2546E5D}"/>
                </a:ext>
              </a:extLst>
            </p:cNvPr>
            <p:cNvSpPr/>
            <p:nvPr/>
          </p:nvSpPr>
          <p:spPr>
            <a:xfrm>
              <a:off x="2503060" y="4325889"/>
              <a:ext cx="5689286" cy="966375"/>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AFB53D8-59E2-0757-7FA1-A10560BE2CD3}"/>
                </a:ext>
              </a:extLst>
            </p:cNvPr>
            <p:cNvSpPr txBox="1"/>
            <p:nvPr/>
          </p:nvSpPr>
          <p:spPr>
            <a:xfrm>
              <a:off x="2646575" y="4595062"/>
              <a:ext cx="6179270" cy="368562"/>
            </a:xfrm>
            <a:prstGeom prst="rect">
              <a:avLst/>
            </a:prstGeom>
            <a:noFill/>
          </p:spPr>
          <p:txBody>
            <a:bodyPr wrap="square">
              <a:spAutoFit/>
            </a:bodyPr>
            <a:lstStyle/>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panose="02020603050405020304" pitchFamily="18" charset="0"/>
                </a:rPr>
                <a:t>What do you already know about World Book Day? </a:t>
              </a:r>
            </a:p>
          </p:txBody>
        </p:sp>
      </p:grpSp>
      <p:grpSp>
        <p:nvGrpSpPr>
          <p:cNvPr id="16" name="Group 15">
            <a:extLst>
              <a:ext uri="{FF2B5EF4-FFF2-40B4-BE49-F238E27FC236}">
                <a16:creationId xmlns:a16="http://schemas.microsoft.com/office/drawing/2014/main" id="{CC7E2ABF-754D-CD86-6773-45BE0711597B}"/>
              </a:ext>
            </a:extLst>
          </p:cNvPr>
          <p:cNvGrpSpPr/>
          <p:nvPr/>
        </p:nvGrpSpPr>
        <p:grpSpPr>
          <a:xfrm>
            <a:off x="5203595" y="3395168"/>
            <a:ext cx="6636017" cy="1083302"/>
            <a:chOff x="5231626" y="4751790"/>
            <a:chExt cx="7343362" cy="1213701"/>
          </a:xfrm>
        </p:grpSpPr>
        <p:sp>
          <p:nvSpPr>
            <p:cNvPr id="6" name="Rectangle: Rounded Corners 5">
              <a:extLst>
                <a:ext uri="{FF2B5EF4-FFF2-40B4-BE49-F238E27FC236}">
                  <a16:creationId xmlns:a16="http://schemas.microsoft.com/office/drawing/2014/main" id="{6151D77B-0F10-3766-F4AB-268CB394C576}"/>
                </a:ext>
              </a:extLst>
            </p:cNvPr>
            <p:cNvSpPr/>
            <p:nvPr/>
          </p:nvSpPr>
          <p:spPr>
            <a:xfrm>
              <a:off x="5231626" y="4751790"/>
              <a:ext cx="5986021" cy="1213701"/>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3892BC-CC88-3F99-D234-FF674023CF47}"/>
                </a:ext>
              </a:extLst>
            </p:cNvPr>
            <p:cNvSpPr txBox="1"/>
            <p:nvPr/>
          </p:nvSpPr>
          <p:spPr>
            <a:xfrm>
              <a:off x="6395718" y="5117905"/>
              <a:ext cx="6179270" cy="368562"/>
            </a:xfrm>
            <a:prstGeom prst="rect">
              <a:avLst/>
            </a:prstGeom>
            <a:noFill/>
          </p:spPr>
          <p:txBody>
            <a:bodyPr wrap="square">
              <a:spAutoFit/>
            </a:bodyPr>
            <a:lstStyle/>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panose="02020603050405020304" pitchFamily="18" charset="0"/>
                </a:rPr>
                <a:t>Have you celebrated it before?</a:t>
              </a:r>
            </a:p>
          </p:txBody>
        </p:sp>
      </p:grpSp>
      <p:grpSp>
        <p:nvGrpSpPr>
          <p:cNvPr id="14" name="Group 13">
            <a:extLst>
              <a:ext uri="{FF2B5EF4-FFF2-40B4-BE49-F238E27FC236}">
                <a16:creationId xmlns:a16="http://schemas.microsoft.com/office/drawing/2014/main" id="{4FA583B1-DFE4-FD63-5DE1-7557D155CE18}"/>
              </a:ext>
            </a:extLst>
          </p:cNvPr>
          <p:cNvGrpSpPr/>
          <p:nvPr/>
        </p:nvGrpSpPr>
        <p:grpSpPr>
          <a:xfrm>
            <a:off x="2427193" y="4776156"/>
            <a:ext cx="8128144" cy="1347645"/>
            <a:chOff x="2976616" y="2458333"/>
            <a:chExt cx="8128144" cy="1347645"/>
          </a:xfrm>
        </p:grpSpPr>
        <p:sp>
          <p:nvSpPr>
            <p:cNvPr id="21" name="TextBox 20">
              <a:extLst>
                <a:ext uri="{FF2B5EF4-FFF2-40B4-BE49-F238E27FC236}">
                  <a16:creationId xmlns:a16="http://schemas.microsoft.com/office/drawing/2014/main" id="{27B98DC2-1991-C34D-7B7F-8C28D19D11AB}"/>
                </a:ext>
              </a:extLst>
            </p:cNvPr>
            <p:cNvSpPr txBox="1"/>
            <p:nvPr/>
          </p:nvSpPr>
          <p:spPr>
            <a:xfrm>
              <a:off x="2987170" y="2844689"/>
              <a:ext cx="8117590" cy="961289"/>
            </a:xfrm>
            <a:prstGeom prst="rect">
              <a:avLst/>
            </a:prstGeom>
            <a:noFill/>
          </p:spPr>
          <p:txBody>
            <a:bodyPr wrap="square">
              <a:spAutoFit/>
            </a:bodyPr>
            <a:lstStyle/>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panose="02020603050405020304" pitchFamily="18" charset="0"/>
                </a:rPr>
                <a:t>Why do you think it is important to celebrate books and reading?</a:t>
              </a:r>
              <a:br>
                <a:rPr lang="en-GB" sz="1800" dirty="0">
                  <a:latin typeface="Avenir Book"/>
                  <a:ea typeface="Calibri" panose="020F0502020204030204" pitchFamily="34" charset="0"/>
                  <a:cs typeface="Times New Roman" panose="02020603050405020304" pitchFamily="18" charset="0"/>
                </a:rPr>
              </a:br>
              <a:br>
                <a:rPr lang="en-GB" sz="1800" dirty="0">
                  <a:latin typeface="Avenir Book"/>
                  <a:ea typeface="Calibri" panose="020F0502020204030204" pitchFamily="34" charset="0"/>
                  <a:cs typeface="Times New Roman" panose="02020603050405020304" pitchFamily="18" charset="0"/>
                </a:rPr>
              </a:br>
              <a:endParaRPr lang="en-GB" sz="1800" dirty="0">
                <a:latin typeface="Rockwell" panose="02060603020205020403" pitchFamily="18" charset="0"/>
                <a:cs typeface="Times New Roman"/>
              </a:endParaRPr>
            </a:p>
          </p:txBody>
        </p:sp>
        <p:sp>
          <p:nvSpPr>
            <p:cNvPr id="11" name="Rectangle: Rounded Corners 10">
              <a:extLst>
                <a:ext uri="{FF2B5EF4-FFF2-40B4-BE49-F238E27FC236}">
                  <a16:creationId xmlns:a16="http://schemas.microsoft.com/office/drawing/2014/main" id="{376BFCA0-D357-ED73-CACC-E02E64631F68}"/>
                </a:ext>
              </a:extLst>
            </p:cNvPr>
            <p:cNvSpPr/>
            <p:nvPr/>
          </p:nvSpPr>
          <p:spPr>
            <a:xfrm>
              <a:off x="2976616" y="2458333"/>
              <a:ext cx="7015796" cy="1213701"/>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19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51326" y="412684"/>
            <a:ext cx="10003388" cy="646331"/>
          </a:xfrm>
          <a:prstGeom prst="rect">
            <a:avLst/>
          </a:prstGeom>
          <a:noFill/>
        </p:spPr>
        <p:txBody>
          <a:bodyPr wrap="square" rtlCol="0">
            <a:spAutoFit/>
          </a:bodyPr>
          <a:lstStyle/>
          <a:p>
            <a:r>
              <a:rPr lang="en-GB" sz="3600" b="0" i="0" dirty="0">
                <a:solidFill>
                  <a:srgbClr val="F7921D"/>
                </a:solidFill>
                <a:effectLst/>
                <a:latin typeface="Rockwell" panose="02060603020205020403" pitchFamily="18" charset="0"/>
              </a:rPr>
              <a:t>About </a:t>
            </a:r>
            <a:r>
              <a:rPr lang="en-GB" sz="3600" dirty="0">
                <a:solidFill>
                  <a:srgbClr val="F7921D"/>
                </a:solidFill>
                <a:latin typeface="Rockwell" panose="02060603020205020403" pitchFamily="18" charset="0"/>
              </a:rPr>
              <a:t>World Book Day</a:t>
            </a:r>
            <a:endParaRPr lang="en-GB" sz="3600" b="0" i="0" dirty="0">
              <a:solidFill>
                <a:srgbClr val="F7921D"/>
              </a:solidFill>
              <a:effectLst/>
              <a:latin typeface="Rockwell" panose="02060603020205020403" pitchFamily="18" charset="0"/>
            </a:endParaRPr>
          </a:p>
        </p:txBody>
      </p:sp>
      <p:pic>
        <p:nvPicPr>
          <p:cNvPr id="13" name="Picture 12" descr="A yellow banner with black text and eyes&#10;&#10;Description automatically generated">
            <a:extLst>
              <a:ext uri="{FF2B5EF4-FFF2-40B4-BE49-F238E27FC236}">
                <a16:creationId xmlns:a16="http://schemas.microsoft.com/office/drawing/2014/main" id="{AED671CB-274F-1F2A-6C71-565D35EE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8" name="TextBox 7">
            <a:extLst>
              <a:ext uri="{FF2B5EF4-FFF2-40B4-BE49-F238E27FC236}">
                <a16:creationId xmlns:a16="http://schemas.microsoft.com/office/drawing/2014/main" id="{26DBFFFD-6355-0BDE-5A97-48765C45A082}"/>
              </a:ext>
            </a:extLst>
          </p:cNvPr>
          <p:cNvSpPr txBox="1"/>
          <p:nvPr/>
        </p:nvSpPr>
        <p:spPr>
          <a:xfrm>
            <a:off x="2439186" y="1216628"/>
            <a:ext cx="7336410" cy="767518"/>
          </a:xfrm>
          <a:prstGeom prst="rect">
            <a:avLst/>
          </a:prstGeom>
          <a:noFill/>
        </p:spPr>
        <p:txBody>
          <a:bodyPr wrap="square">
            <a:spAutoFit/>
          </a:bodyPr>
          <a:lstStyle/>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panose="02020603050405020304" pitchFamily="18" charset="0"/>
              </a:rPr>
              <a:t>World Book Day is a worldwide celebration of books and reading. </a:t>
            </a:r>
          </a:p>
          <a:p>
            <a:pPr>
              <a:lnSpc>
                <a:spcPct val="107000"/>
              </a:lnSpc>
              <a:spcAft>
                <a:spcPts val="800"/>
              </a:spcAft>
            </a:pPr>
            <a:r>
              <a:rPr lang="en-GB" sz="1800" b="1" dirty="0">
                <a:solidFill>
                  <a:srgbClr val="F7921D"/>
                </a:solidFill>
                <a:latin typeface="Rockwell" panose="02060603020205020403" pitchFamily="18" charset="0"/>
                <a:ea typeface="Calibri" panose="020F0502020204030204" pitchFamily="34" charset="0"/>
                <a:cs typeface="Times New Roman"/>
              </a:rPr>
              <a:t>Here are 3 facts about World Book Day! Do any surprise you?</a:t>
            </a:r>
            <a:endParaRPr lang="en-GB" b="1" dirty="0">
              <a:solidFill>
                <a:srgbClr val="F7921D"/>
              </a:solidFill>
              <a:latin typeface="Rockwell" panose="02060603020205020403" pitchFamily="18" charset="0"/>
            </a:endParaRPr>
          </a:p>
        </p:txBody>
      </p:sp>
      <p:sp>
        <p:nvSpPr>
          <p:cNvPr id="17" name="TextBox 16">
            <a:extLst>
              <a:ext uri="{FF2B5EF4-FFF2-40B4-BE49-F238E27FC236}">
                <a16:creationId xmlns:a16="http://schemas.microsoft.com/office/drawing/2014/main" id="{DBDAEF24-7D55-83EF-40CD-59147810D7BC}"/>
              </a:ext>
            </a:extLst>
          </p:cNvPr>
          <p:cNvSpPr txBox="1"/>
          <p:nvPr/>
        </p:nvSpPr>
        <p:spPr>
          <a:xfrm>
            <a:off x="2544966" y="2655297"/>
            <a:ext cx="7871653" cy="3252429"/>
          </a:xfrm>
          <a:prstGeom prst="rect">
            <a:avLst/>
          </a:prstGeom>
          <a:noFill/>
        </p:spPr>
        <p:txBody>
          <a:bodyPr wrap="square">
            <a:spAutoFit/>
          </a:bodyPr>
          <a:lstStyle/>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a:rPr>
              <a:t>The first World Book Day in the UK and Ireland took place in </a:t>
            </a:r>
            <a:r>
              <a:rPr lang="en-GB" sz="1800" b="1" dirty="0">
                <a:latin typeface="Rockwell" panose="02060603020205020403" pitchFamily="18" charset="0"/>
                <a:ea typeface="Calibri" panose="020F0502020204030204" pitchFamily="34" charset="0"/>
                <a:cs typeface="Times New Roman"/>
              </a:rPr>
              <a:t>1997.</a:t>
            </a:r>
            <a:endParaRPr lang="en-GB" sz="1800" b="1" dirty="0">
              <a:latin typeface="Rockwell" panose="020606030202050204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Rockwell" panose="02060603020205020403" pitchFamily="18" charset="0"/>
              <a:ea typeface="Calibri" panose="020F0502020204030204" pitchFamily="34" charset="0"/>
              <a:cs typeface="Times New Roman"/>
            </a:endParaRPr>
          </a:p>
          <a:p>
            <a:pPr>
              <a:lnSpc>
                <a:spcPct val="107000"/>
              </a:lnSpc>
              <a:spcAft>
                <a:spcPts val="800"/>
              </a:spcAft>
            </a:pPr>
            <a:r>
              <a:rPr lang="en-GB" sz="1800" dirty="0">
                <a:latin typeface="Rockwell" panose="02060603020205020403" pitchFamily="18" charset="0"/>
                <a:ea typeface="Calibri" panose="020F0502020204030204" pitchFamily="34" charset="0"/>
                <a:cs typeface="Times New Roman"/>
              </a:rPr>
              <a:t>Over </a:t>
            </a:r>
            <a:r>
              <a:rPr lang="en-GB" sz="1800" b="1" dirty="0">
                <a:latin typeface="Rockwell" panose="02060603020205020403" pitchFamily="18" charset="0"/>
                <a:ea typeface="Calibri" panose="020F0502020204030204" pitchFamily="34" charset="0"/>
                <a:cs typeface="Times New Roman"/>
              </a:rPr>
              <a:t>2 million </a:t>
            </a:r>
            <a:r>
              <a:rPr lang="en-GB" sz="1800" dirty="0">
                <a:latin typeface="Rockwell" panose="02060603020205020403" pitchFamily="18" charset="0"/>
                <a:ea typeface="Calibri" panose="020F0502020204030204" pitchFamily="34" charset="0"/>
                <a:cs typeface="Times New Roman"/>
              </a:rPr>
              <a:t>£1/</a:t>
            </a:r>
            <a:r>
              <a:rPr lang="en-GB" sz="1800" b="0" i="0" u="none" strike="noStrike" dirty="0">
                <a:solidFill>
                  <a:srgbClr val="202124"/>
                </a:solidFill>
                <a:effectLst/>
                <a:latin typeface="Rockwell" panose="02060603020205020403" pitchFamily="18" charset="0"/>
              </a:rPr>
              <a:t>€</a:t>
            </a:r>
            <a:r>
              <a:rPr lang="en-GB" sz="1800" dirty="0">
                <a:latin typeface="Rockwell" panose="02060603020205020403" pitchFamily="18" charset="0"/>
                <a:ea typeface="Calibri" panose="020F0502020204030204" pitchFamily="34" charset="0"/>
                <a:cs typeface="Times New Roman"/>
              </a:rPr>
              <a:t>1.50 books are printed, giving children and young people </a:t>
            </a:r>
            <a:r>
              <a:rPr lang="en-GB" sz="1800" b="1" dirty="0">
                <a:latin typeface="Rockwell" panose="02060603020205020403" pitchFamily="18" charset="0"/>
                <a:ea typeface="Calibri" panose="020F0502020204030204" pitchFamily="34" charset="0"/>
                <a:cs typeface="Times New Roman"/>
              </a:rPr>
              <a:t>15 exciting books to choose from and own</a:t>
            </a:r>
            <a:r>
              <a:rPr lang="en-GB" sz="1800" dirty="0">
                <a:latin typeface="Rockwell" panose="02060603020205020403" pitchFamily="18" charset="0"/>
                <a:ea typeface="Calibri" panose="020F0502020204030204" pitchFamily="34" charset="0"/>
                <a:cs typeface="Times New Roman"/>
              </a:rPr>
              <a:t>.</a:t>
            </a:r>
          </a:p>
          <a:p>
            <a:pPr>
              <a:lnSpc>
                <a:spcPct val="107000"/>
              </a:lnSpc>
              <a:spcAft>
                <a:spcPts val="800"/>
              </a:spcAft>
            </a:pPr>
            <a:endParaRPr lang="en-GB" sz="1800" dirty="0">
              <a:latin typeface="Rockwell" panose="02060603020205020403" pitchFamily="18" charset="0"/>
              <a:cs typeface="Times New Roman"/>
            </a:endParaRPr>
          </a:p>
          <a:p>
            <a:pPr>
              <a:lnSpc>
                <a:spcPct val="107000"/>
              </a:lnSpc>
              <a:spcAft>
                <a:spcPts val="800"/>
              </a:spcAft>
            </a:pPr>
            <a:r>
              <a:rPr lang="en-GB" sz="1800" dirty="0">
                <a:latin typeface="Rockwell" panose="02060603020205020403" pitchFamily="18" charset="0"/>
                <a:cs typeface="Times New Roman"/>
              </a:rPr>
              <a:t>World Book Day wants young people to </a:t>
            </a:r>
            <a:r>
              <a:rPr lang="en-GB" sz="1800" b="1" dirty="0">
                <a:latin typeface="Rockwell" panose="02060603020205020403" pitchFamily="18" charset="0"/>
                <a:cs typeface="Times New Roman"/>
              </a:rPr>
              <a:t>find the books they want to read </a:t>
            </a:r>
            <a:r>
              <a:rPr lang="en-GB" sz="1800" dirty="0">
                <a:latin typeface="Rockwell" panose="02060603020205020403" pitchFamily="18" charset="0"/>
                <a:cs typeface="Times New Roman"/>
              </a:rPr>
              <a:t>in their free time.</a:t>
            </a:r>
          </a:p>
          <a:p>
            <a:pPr>
              <a:lnSpc>
                <a:spcPct val="107000"/>
              </a:lnSpc>
              <a:spcAft>
                <a:spcPts val="800"/>
              </a:spcAft>
            </a:pPr>
            <a:br>
              <a:rPr lang="en-GB" sz="1800" dirty="0">
                <a:latin typeface="Rockwell" panose="02060603020205020403" pitchFamily="18" charset="0"/>
                <a:cs typeface="Times New Roman"/>
              </a:rPr>
            </a:br>
            <a:endParaRPr lang="en-GB" dirty="0">
              <a:latin typeface="Rockwell" panose="02060603020205020403" pitchFamily="18" charset="0"/>
            </a:endParaRPr>
          </a:p>
        </p:txBody>
      </p:sp>
      <p:pic>
        <p:nvPicPr>
          <p:cNvPr id="19" name="Picture 18" descr="A yellow circle with stars on it&#10;&#10;Description automatically generated">
            <a:extLst>
              <a:ext uri="{FF2B5EF4-FFF2-40B4-BE49-F238E27FC236}">
                <a16:creationId xmlns:a16="http://schemas.microsoft.com/office/drawing/2014/main" id="{2598A8DC-0E0E-D316-5925-D4E1577F1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272" y="2394209"/>
            <a:ext cx="635694" cy="862153"/>
          </a:xfrm>
          <a:prstGeom prst="rect">
            <a:avLst/>
          </a:prstGeom>
        </p:spPr>
      </p:pic>
      <p:pic>
        <p:nvPicPr>
          <p:cNvPr id="20" name="Picture 19" descr="A yellow circle with stars on it&#10;&#10;Description automatically generated">
            <a:extLst>
              <a:ext uri="{FF2B5EF4-FFF2-40B4-BE49-F238E27FC236}">
                <a16:creationId xmlns:a16="http://schemas.microsoft.com/office/drawing/2014/main" id="{58C1D2AD-E53F-F5CE-8895-A24CFD32C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14" y="3338193"/>
            <a:ext cx="635694" cy="862153"/>
          </a:xfrm>
          <a:prstGeom prst="rect">
            <a:avLst/>
          </a:prstGeom>
        </p:spPr>
      </p:pic>
      <p:pic>
        <p:nvPicPr>
          <p:cNvPr id="22" name="Picture 21" descr="A yellow circle with stars on it&#10;&#10;Description automatically generated">
            <a:extLst>
              <a:ext uri="{FF2B5EF4-FFF2-40B4-BE49-F238E27FC236}">
                <a16:creationId xmlns:a16="http://schemas.microsoft.com/office/drawing/2014/main" id="{8A4932F6-86E3-AACA-212A-50BE7436A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14" y="4281512"/>
            <a:ext cx="635694" cy="862153"/>
          </a:xfrm>
          <a:prstGeom prst="rect">
            <a:avLst/>
          </a:prstGeom>
        </p:spPr>
      </p:pic>
      <p:pic>
        <p:nvPicPr>
          <p:cNvPr id="24" name="Picture 23" descr="A cartoon of two girls holding books&#10;&#10;Description automatically generated">
            <a:extLst>
              <a:ext uri="{FF2B5EF4-FFF2-40B4-BE49-F238E27FC236}">
                <a16:creationId xmlns:a16="http://schemas.microsoft.com/office/drawing/2014/main" id="{C2F52A90-FB91-819E-A2C4-482A74FCD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675" y="4103971"/>
            <a:ext cx="1887814" cy="2559748"/>
          </a:xfrm>
          <a:prstGeom prst="rect">
            <a:avLst/>
          </a:prstGeom>
        </p:spPr>
      </p:pic>
    </p:spTree>
    <p:extLst>
      <p:ext uri="{BB962C8B-B14F-4D97-AF65-F5344CB8AC3E}">
        <p14:creationId xmlns:p14="http://schemas.microsoft.com/office/powerpoint/2010/main" val="317221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banner with black text and eyes&#10;&#10;Description automatically generated">
            <a:extLst>
              <a:ext uri="{FF2B5EF4-FFF2-40B4-BE49-F238E27FC236}">
                <a16:creationId xmlns:a16="http://schemas.microsoft.com/office/drawing/2014/main" id="{19E06E91-B68D-1689-66F9-B5819701B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9" name="Picture 8" descr="A cartoon of a group of children holding hands&#10;&#10;Description automatically generated">
            <a:extLst>
              <a:ext uri="{FF2B5EF4-FFF2-40B4-BE49-F238E27FC236}">
                <a16:creationId xmlns:a16="http://schemas.microsoft.com/office/drawing/2014/main" id="{64D06FC0-ACE6-B563-9746-4DA5DD36E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3963">
            <a:off x="4493567" y="4945163"/>
            <a:ext cx="3468815" cy="1635023"/>
          </a:xfrm>
          <a:prstGeom prst="rect">
            <a:avLst/>
          </a:prstGeom>
        </p:spPr>
      </p:pic>
      <p:pic>
        <p:nvPicPr>
          <p:cNvPr id="12" name="Picture 11" descr="A stack of books with a black background&#10;&#10;Description automatically generated">
            <a:extLst>
              <a:ext uri="{FF2B5EF4-FFF2-40B4-BE49-F238E27FC236}">
                <a16:creationId xmlns:a16="http://schemas.microsoft.com/office/drawing/2014/main" id="{8222BA9C-8597-6A38-CB19-68E5627AE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1381" y="0"/>
            <a:ext cx="1158586" cy="1448232"/>
          </a:xfrm>
          <a:prstGeom prst="rect">
            <a:avLst/>
          </a:prstGeom>
        </p:spPr>
      </p:pic>
      <p:pic>
        <p:nvPicPr>
          <p:cNvPr id="3" name="Picture 2" descr="A book covers of different sizes&#10;&#10;Description automatically generated with medium confidence">
            <a:extLst>
              <a:ext uri="{FF2B5EF4-FFF2-40B4-BE49-F238E27FC236}">
                <a16:creationId xmlns:a16="http://schemas.microsoft.com/office/drawing/2014/main" id="{8145E1E3-C32D-FF33-816F-FA145EA27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0605" y="1510974"/>
            <a:ext cx="9414775" cy="3512976"/>
          </a:xfrm>
          <a:prstGeom prst="rect">
            <a:avLst/>
          </a:prstGeom>
        </p:spPr>
      </p:pic>
      <p:sp>
        <p:nvSpPr>
          <p:cNvPr id="4" name="TextBox 3">
            <a:extLst>
              <a:ext uri="{FF2B5EF4-FFF2-40B4-BE49-F238E27FC236}">
                <a16:creationId xmlns:a16="http://schemas.microsoft.com/office/drawing/2014/main" id="{71058BB1-3962-B567-01AE-34663406BFBA}"/>
              </a:ext>
            </a:extLst>
          </p:cNvPr>
          <p:cNvSpPr txBox="1"/>
          <p:nvPr/>
        </p:nvSpPr>
        <p:spPr>
          <a:xfrm>
            <a:off x="2351326" y="412684"/>
            <a:ext cx="10003388" cy="646331"/>
          </a:xfrm>
          <a:prstGeom prst="rect">
            <a:avLst/>
          </a:prstGeom>
          <a:noFill/>
        </p:spPr>
        <p:txBody>
          <a:bodyPr wrap="square" rtlCol="0">
            <a:spAutoFit/>
          </a:bodyPr>
          <a:lstStyle/>
          <a:p>
            <a:r>
              <a:rPr lang="en-GB" sz="3600" dirty="0">
                <a:solidFill>
                  <a:srgbClr val="F7921D"/>
                </a:solidFill>
                <a:latin typeface="Rockwell" panose="02060603020205020403" pitchFamily="18" charset="0"/>
              </a:rPr>
              <a:t>World Book Day £1/€1.50 books</a:t>
            </a:r>
            <a:endParaRPr lang="en-GB" sz="3600" b="0" i="0" dirty="0">
              <a:solidFill>
                <a:srgbClr val="F7921D"/>
              </a:solidFill>
              <a:effectLst/>
              <a:latin typeface="Rockwell" panose="02060603020205020403" pitchFamily="18" charset="0"/>
            </a:endParaRPr>
          </a:p>
        </p:txBody>
      </p:sp>
    </p:spTree>
    <p:extLst>
      <p:ext uri="{BB962C8B-B14F-4D97-AF65-F5344CB8AC3E}">
        <p14:creationId xmlns:p14="http://schemas.microsoft.com/office/powerpoint/2010/main" val="360816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banner with black text and eyes&#10;&#10;Description automatically generated">
            <a:extLst>
              <a:ext uri="{FF2B5EF4-FFF2-40B4-BE49-F238E27FC236}">
                <a16:creationId xmlns:a16="http://schemas.microsoft.com/office/drawing/2014/main" id="{19E06E91-B68D-1689-66F9-B5819701B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4" name="TextBox 3">
            <a:extLst>
              <a:ext uri="{FF2B5EF4-FFF2-40B4-BE49-F238E27FC236}">
                <a16:creationId xmlns:a16="http://schemas.microsoft.com/office/drawing/2014/main" id="{71058BB1-3962-B567-01AE-34663406BFBA}"/>
              </a:ext>
            </a:extLst>
          </p:cNvPr>
          <p:cNvSpPr txBox="1"/>
          <p:nvPr/>
        </p:nvSpPr>
        <p:spPr>
          <a:xfrm>
            <a:off x="2370180" y="629501"/>
            <a:ext cx="9139948" cy="584775"/>
          </a:xfrm>
          <a:prstGeom prst="rect">
            <a:avLst/>
          </a:prstGeom>
          <a:noFill/>
        </p:spPr>
        <p:txBody>
          <a:bodyPr wrap="square" rtlCol="0">
            <a:spAutoFit/>
          </a:bodyPr>
          <a:lstStyle/>
          <a:p>
            <a:r>
              <a:rPr lang="en-GB" sz="3200" dirty="0">
                <a:solidFill>
                  <a:srgbClr val="F7921D"/>
                </a:solidFill>
                <a:latin typeface="Rockwell" panose="02060603020205020403" pitchFamily="18" charset="0"/>
              </a:rPr>
              <a:t>Use World Book Day to support your wellbeing</a:t>
            </a:r>
            <a:endParaRPr lang="en-GB" sz="3200" b="0" i="0" dirty="0">
              <a:solidFill>
                <a:srgbClr val="F7921D"/>
              </a:solidFill>
              <a:effectLst/>
              <a:latin typeface="Rockwell" panose="02060603020205020403" pitchFamily="18" charset="0"/>
            </a:endParaRPr>
          </a:p>
        </p:txBody>
      </p:sp>
      <p:pic>
        <p:nvPicPr>
          <p:cNvPr id="3" name="Picture 2" descr="Cartoon of a child and child sitting at a table&#10;&#10;Description automatically generated">
            <a:extLst>
              <a:ext uri="{FF2B5EF4-FFF2-40B4-BE49-F238E27FC236}">
                <a16:creationId xmlns:a16="http://schemas.microsoft.com/office/drawing/2014/main" id="{561A2082-A666-ACB8-E375-F6227DF20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475" y="1403956"/>
            <a:ext cx="9680337" cy="5454044"/>
          </a:xfrm>
          <a:prstGeom prst="rect">
            <a:avLst/>
          </a:prstGeom>
        </p:spPr>
      </p:pic>
    </p:spTree>
    <p:extLst>
      <p:ext uri="{BB962C8B-B14F-4D97-AF65-F5344CB8AC3E}">
        <p14:creationId xmlns:p14="http://schemas.microsoft.com/office/powerpoint/2010/main" val="420596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1979629" y="2840582"/>
            <a:ext cx="8345206" cy="140267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5" y="2858063"/>
            <a:ext cx="8504073" cy="1325563"/>
          </a:xfrm>
        </p:spPr>
        <p:txBody>
          <a:bodyPr>
            <a:noAutofit/>
          </a:bodyPr>
          <a:lstStyle/>
          <a:p>
            <a:pPr algn="ctr"/>
            <a:r>
              <a:rPr lang="en-GB" sz="5000" dirty="0">
                <a:latin typeface="Rockwell" panose="02060603020205020403" pitchFamily="18" charset="0"/>
              </a:rPr>
              <a:t>Top tips for enjoying reading!</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135037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grpSp>
        <p:nvGrpSpPr>
          <p:cNvPr id="32" name="Group 31">
            <a:extLst>
              <a:ext uri="{FF2B5EF4-FFF2-40B4-BE49-F238E27FC236}">
                <a16:creationId xmlns:a16="http://schemas.microsoft.com/office/drawing/2014/main" id="{C83630EC-6D13-2AFA-2D50-34B815E3970C}"/>
              </a:ext>
            </a:extLst>
          </p:cNvPr>
          <p:cNvGrpSpPr/>
          <p:nvPr/>
        </p:nvGrpSpPr>
        <p:grpSpPr>
          <a:xfrm>
            <a:off x="6589589" y="3698299"/>
            <a:ext cx="2132915" cy="2765398"/>
            <a:chOff x="5831417" y="404844"/>
            <a:chExt cx="2791796" cy="2765398"/>
          </a:xfrm>
        </p:grpSpPr>
        <p:pic>
          <p:nvPicPr>
            <p:cNvPr id="8" name="Picture 7" descr="A blue speech bubble on a black background&#10;&#10;Description automatically generated">
              <a:extLst>
                <a:ext uri="{FF2B5EF4-FFF2-40B4-BE49-F238E27FC236}">
                  <a16:creationId xmlns:a16="http://schemas.microsoft.com/office/drawing/2014/main" id="{17A6D04A-8050-7472-63DC-10219AE12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417" y="404844"/>
              <a:ext cx="2791796" cy="2765398"/>
            </a:xfrm>
            <a:prstGeom prst="rect">
              <a:avLst/>
            </a:prstGeom>
          </p:spPr>
        </p:pic>
        <p:sp>
          <p:nvSpPr>
            <p:cNvPr id="27" name="TextBox 26">
              <a:extLst>
                <a:ext uri="{FF2B5EF4-FFF2-40B4-BE49-F238E27FC236}">
                  <a16:creationId xmlns:a16="http://schemas.microsoft.com/office/drawing/2014/main" id="{2CFEB3CE-08F1-9C1B-0F2D-3D1EB734B39B}"/>
                </a:ext>
              </a:extLst>
            </p:cNvPr>
            <p:cNvSpPr txBox="1"/>
            <p:nvPr/>
          </p:nvSpPr>
          <p:spPr>
            <a:xfrm>
              <a:off x="6151584" y="920369"/>
              <a:ext cx="2168164" cy="132343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have a lot of homework to do</a:t>
              </a:r>
            </a:p>
          </p:txBody>
        </p:sp>
      </p:grpSp>
      <p:grpSp>
        <p:nvGrpSpPr>
          <p:cNvPr id="37" name="Group 36">
            <a:extLst>
              <a:ext uri="{FF2B5EF4-FFF2-40B4-BE49-F238E27FC236}">
                <a16:creationId xmlns:a16="http://schemas.microsoft.com/office/drawing/2014/main" id="{87707749-4B03-05AF-C6D1-536E42485582}"/>
              </a:ext>
            </a:extLst>
          </p:cNvPr>
          <p:cNvGrpSpPr/>
          <p:nvPr/>
        </p:nvGrpSpPr>
        <p:grpSpPr>
          <a:xfrm>
            <a:off x="3260826" y="3451983"/>
            <a:ext cx="2931630" cy="2881269"/>
            <a:chOff x="7582494" y="872953"/>
            <a:chExt cx="3304038" cy="3272796"/>
          </a:xfrm>
        </p:grpSpPr>
        <p:pic>
          <p:nvPicPr>
            <p:cNvPr id="19" name="Picture 18" descr="A pink speech bubble with black background&#10;&#10;Description automatically generated">
              <a:extLst>
                <a:ext uri="{FF2B5EF4-FFF2-40B4-BE49-F238E27FC236}">
                  <a16:creationId xmlns:a16="http://schemas.microsoft.com/office/drawing/2014/main" id="{02FD8F1B-15B4-8252-D56B-C86872FF3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494" y="872953"/>
              <a:ext cx="3304038" cy="3272796"/>
            </a:xfrm>
            <a:prstGeom prst="rect">
              <a:avLst/>
            </a:prstGeom>
          </p:spPr>
        </p:pic>
        <p:sp>
          <p:nvSpPr>
            <p:cNvPr id="28" name="TextBox 27">
              <a:extLst>
                <a:ext uri="{FF2B5EF4-FFF2-40B4-BE49-F238E27FC236}">
                  <a16:creationId xmlns:a16="http://schemas.microsoft.com/office/drawing/2014/main" id="{2623DF37-A34F-4AE3-0D83-614DDADF56DF}"/>
                </a:ext>
              </a:extLst>
            </p:cNvPr>
            <p:cNvSpPr txBox="1"/>
            <p:nvPr/>
          </p:nvSpPr>
          <p:spPr>
            <a:xfrm>
              <a:off x="8171497" y="1265598"/>
              <a:ext cx="2168164" cy="1852877"/>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get distracted by other things – like games and screens</a:t>
              </a:r>
            </a:p>
          </p:txBody>
        </p:sp>
      </p:grpSp>
      <p:grpSp>
        <p:nvGrpSpPr>
          <p:cNvPr id="36" name="Group 35">
            <a:extLst>
              <a:ext uri="{FF2B5EF4-FFF2-40B4-BE49-F238E27FC236}">
                <a16:creationId xmlns:a16="http://schemas.microsoft.com/office/drawing/2014/main" id="{03E5E8E0-9B0D-0F19-59F6-62AF2D58F561}"/>
              </a:ext>
            </a:extLst>
          </p:cNvPr>
          <p:cNvGrpSpPr/>
          <p:nvPr/>
        </p:nvGrpSpPr>
        <p:grpSpPr>
          <a:xfrm>
            <a:off x="5827163" y="1026532"/>
            <a:ext cx="2261573" cy="2240188"/>
            <a:chOff x="10134673" y="4610740"/>
            <a:chExt cx="2261573" cy="2240188"/>
          </a:xfrm>
        </p:grpSpPr>
        <p:pic>
          <p:nvPicPr>
            <p:cNvPr id="15" name="Picture 14" descr="A yellow speech bubble with black background&#10;&#10;Description automatically generated">
              <a:extLst>
                <a:ext uri="{FF2B5EF4-FFF2-40B4-BE49-F238E27FC236}">
                  <a16:creationId xmlns:a16="http://schemas.microsoft.com/office/drawing/2014/main" id="{AFEE0A23-D8CF-8C56-DE71-6F32791F4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673" y="4610740"/>
              <a:ext cx="2261573" cy="2240188"/>
            </a:xfrm>
            <a:prstGeom prst="rect">
              <a:avLst/>
            </a:prstGeom>
          </p:spPr>
        </p:pic>
        <p:sp>
          <p:nvSpPr>
            <p:cNvPr id="31" name="TextBox 30">
              <a:extLst>
                <a:ext uri="{FF2B5EF4-FFF2-40B4-BE49-F238E27FC236}">
                  <a16:creationId xmlns:a16="http://schemas.microsoft.com/office/drawing/2014/main" id="{E75F2CD4-5689-E9C5-1E73-4DE23D3FED56}"/>
                </a:ext>
              </a:extLst>
            </p:cNvPr>
            <p:cNvSpPr txBox="1"/>
            <p:nvPr/>
          </p:nvSpPr>
          <p:spPr>
            <a:xfrm>
              <a:off x="10403082" y="5003390"/>
              <a:ext cx="1694699" cy="1015663"/>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don’t like to sit still on my own</a:t>
              </a:r>
            </a:p>
          </p:txBody>
        </p:sp>
      </p:grpSp>
      <p:grpSp>
        <p:nvGrpSpPr>
          <p:cNvPr id="34" name="Group 33">
            <a:extLst>
              <a:ext uri="{FF2B5EF4-FFF2-40B4-BE49-F238E27FC236}">
                <a16:creationId xmlns:a16="http://schemas.microsoft.com/office/drawing/2014/main" id="{73056396-8B6B-30C1-2F19-52B461423685}"/>
              </a:ext>
            </a:extLst>
          </p:cNvPr>
          <p:cNvGrpSpPr/>
          <p:nvPr/>
        </p:nvGrpSpPr>
        <p:grpSpPr>
          <a:xfrm>
            <a:off x="113501" y="3384629"/>
            <a:ext cx="2444486" cy="2457270"/>
            <a:chOff x="709299" y="3288119"/>
            <a:chExt cx="3063739" cy="3034770"/>
          </a:xfrm>
        </p:grpSpPr>
        <p:pic>
          <p:nvPicPr>
            <p:cNvPr id="23" name="Picture 22" descr="A pink speech bubble on a black background&#10;&#10;Description automatically generated">
              <a:extLst>
                <a:ext uri="{FF2B5EF4-FFF2-40B4-BE49-F238E27FC236}">
                  <a16:creationId xmlns:a16="http://schemas.microsoft.com/office/drawing/2014/main" id="{53C2B57E-C04A-4385-D8B7-E7F96C4178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99" y="3288119"/>
              <a:ext cx="3063739" cy="3034770"/>
            </a:xfrm>
            <a:prstGeom prst="rect">
              <a:avLst/>
            </a:prstGeom>
          </p:spPr>
        </p:pic>
        <p:sp>
          <p:nvSpPr>
            <p:cNvPr id="29" name="TextBox 28">
              <a:extLst>
                <a:ext uri="{FF2B5EF4-FFF2-40B4-BE49-F238E27FC236}">
                  <a16:creationId xmlns:a16="http://schemas.microsoft.com/office/drawing/2014/main" id="{19CAC19F-F6FF-6BFF-3F3D-618A4EBC7431}"/>
                </a:ext>
              </a:extLst>
            </p:cNvPr>
            <p:cNvSpPr txBox="1"/>
            <p:nvPr/>
          </p:nvSpPr>
          <p:spPr>
            <a:xfrm>
              <a:off x="1173926" y="3776456"/>
              <a:ext cx="2168165" cy="1254361"/>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feel intimidated by reading</a:t>
              </a:r>
            </a:p>
          </p:txBody>
        </p:sp>
      </p:grpSp>
      <p:grpSp>
        <p:nvGrpSpPr>
          <p:cNvPr id="33" name="Group 32">
            <a:extLst>
              <a:ext uri="{FF2B5EF4-FFF2-40B4-BE49-F238E27FC236}">
                <a16:creationId xmlns:a16="http://schemas.microsoft.com/office/drawing/2014/main" id="{5E4C9BF1-51B7-F8F2-BD9B-E2EF5213559D}"/>
              </a:ext>
            </a:extLst>
          </p:cNvPr>
          <p:cNvGrpSpPr/>
          <p:nvPr/>
        </p:nvGrpSpPr>
        <p:grpSpPr>
          <a:xfrm>
            <a:off x="2667705" y="253536"/>
            <a:ext cx="2008968" cy="2445150"/>
            <a:chOff x="2340900" y="357230"/>
            <a:chExt cx="2801824" cy="2775331"/>
          </a:xfrm>
        </p:grpSpPr>
        <p:pic>
          <p:nvPicPr>
            <p:cNvPr id="6" name="Picture 5" descr="A blue speech bubble with black background&#10;&#10;Description automatically generated">
              <a:extLst>
                <a:ext uri="{FF2B5EF4-FFF2-40B4-BE49-F238E27FC236}">
                  <a16:creationId xmlns:a16="http://schemas.microsoft.com/office/drawing/2014/main" id="{D04C1182-20A7-87DC-7DE0-5933FA1F64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0900" y="357230"/>
              <a:ext cx="2801824" cy="2775331"/>
            </a:xfrm>
            <a:prstGeom prst="rect">
              <a:avLst/>
            </a:prstGeom>
          </p:spPr>
        </p:pic>
        <p:sp>
          <p:nvSpPr>
            <p:cNvPr id="26" name="TextBox 25">
              <a:extLst>
                <a:ext uri="{FF2B5EF4-FFF2-40B4-BE49-F238E27FC236}">
                  <a16:creationId xmlns:a16="http://schemas.microsoft.com/office/drawing/2014/main" id="{CDA37CCF-D7B3-B492-1F2C-41E067BC7892}"/>
                </a:ext>
              </a:extLst>
            </p:cNvPr>
            <p:cNvSpPr txBox="1"/>
            <p:nvPr/>
          </p:nvSpPr>
          <p:spPr>
            <a:xfrm>
              <a:off x="2859869" y="739403"/>
              <a:ext cx="1708006" cy="1502150"/>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don’t have enough time</a:t>
              </a:r>
            </a:p>
          </p:txBody>
        </p:sp>
      </p:grpSp>
      <p:grpSp>
        <p:nvGrpSpPr>
          <p:cNvPr id="35" name="Group 34">
            <a:extLst>
              <a:ext uri="{FF2B5EF4-FFF2-40B4-BE49-F238E27FC236}">
                <a16:creationId xmlns:a16="http://schemas.microsoft.com/office/drawing/2014/main" id="{D47BA7BE-767C-EC01-35A0-AAEA818F2D97}"/>
              </a:ext>
            </a:extLst>
          </p:cNvPr>
          <p:cNvGrpSpPr/>
          <p:nvPr/>
        </p:nvGrpSpPr>
        <p:grpSpPr>
          <a:xfrm>
            <a:off x="8937641" y="226501"/>
            <a:ext cx="1923672" cy="2377819"/>
            <a:chOff x="6037208" y="4060327"/>
            <a:chExt cx="2400518" cy="2377819"/>
          </a:xfrm>
        </p:grpSpPr>
        <p:pic>
          <p:nvPicPr>
            <p:cNvPr id="12" name="Picture 11" descr="A yellow speech bubble on a black background&#10;&#10;Description automatically generated">
              <a:extLst>
                <a:ext uri="{FF2B5EF4-FFF2-40B4-BE49-F238E27FC236}">
                  <a16:creationId xmlns:a16="http://schemas.microsoft.com/office/drawing/2014/main" id="{90BB70E7-2921-B028-D0B6-D6FC4E17B1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37208" y="4060327"/>
              <a:ext cx="2400518" cy="2377819"/>
            </a:xfrm>
            <a:prstGeom prst="rect">
              <a:avLst/>
            </a:prstGeom>
          </p:spPr>
        </p:pic>
        <p:sp>
          <p:nvSpPr>
            <p:cNvPr id="30" name="TextBox 29">
              <a:extLst>
                <a:ext uri="{FF2B5EF4-FFF2-40B4-BE49-F238E27FC236}">
                  <a16:creationId xmlns:a16="http://schemas.microsoft.com/office/drawing/2014/main" id="{2E205FEB-E662-FDCD-A699-5CFB2BB944A3}"/>
                </a:ext>
              </a:extLst>
            </p:cNvPr>
            <p:cNvSpPr txBox="1"/>
            <p:nvPr/>
          </p:nvSpPr>
          <p:spPr>
            <a:xfrm>
              <a:off x="6402607" y="4474424"/>
              <a:ext cx="1669720" cy="1015663"/>
            </a:xfrm>
            <a:prstGeom prst="rect">
              <a:avLst/>
            </a:prstGeom>
            <a:noFill/>
            <a:ln>
              <a:noFill/>
            </a:ln>
          </p:spPr>
          <p:txBody>
            <a:bodyPr wrap="square" rtlCol="0">
              <a:spAutoFit/>
            </a:bodyPr>
            <a:lstStyle/>
            <a:p>
              <a:pPr algn="ctr"/>
              <a:r>
                <a:rPr lang="en-GB" sz="2000" dirty="0">
                  <a:latin typeface="Rockwell" panose="02060603020205020403" pitchFamily="18" charset="0"/>
                </a:rPr>
                <a:t>I’m too tired for reading</a:t>
              </a:r>
            </a:p>
          </p:txBody>
        </p:sp>
      </p:grpSp>
      <p:grpSp>
        <p:nvGrpSpPr>
          <p:cNvPr id="4" name="Group 3">
            <a:extLst>
              <a:ext uri="{FF2B5EF4-FFF2-40B4-BE49-F238E27FC236}">
                <a16:creationId xmlns:a16="http://schemas.microsoft.com/office/drawing/2014/main" id="{7DC2C559-A257-88B2-B16B-5E8442689F0F}"/>
              </a:ext>
            </a:extLst>
          </p:cNvPr>
          <p:cNvGrpSpPr/>
          <p:nvPr/>
        </p:nvGrpSpPr>
        <p:grpSpPr>
          <a:xfrm>
            <a:off x="9207735" y="3923281"/>
            <a:ext cx="2955184" cy="2240188"/>
            <a:chOff x="8816031" y="4062631"/>
            <a:chExt cx="2955184" cy="2240188"/>
          </a:xfrm>
        </p:grpSpPr>
        <p:pic>
          <p:nvPicPr>
            <p:cNvPr id="2" name="Picture 1" descr="A yellow speech bubble with black background&#10;&#10;Description automatically generated">
              <a:extLst>
                <a:ext uri="{FF2B5EF4-FFF2-40B4-BE49-F238E27FC236}">
                  <a16:creationId xmlns:a16="http://schemas.microsoft.com/office/drawing/2014/main" id="{D085B2D2-0FAD-697B-84D0-E229853166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031" y="4062631"/>
              <a:ext cx="2955184" cy="2240188"/>
            </a:xfrm>
            <a:prstGeom prst="rect">
              <a:avLst/>
            </a:prstGeom>
          </p:spPr>
        </p:pic>
        <p:sp>
          <p:nvSpPr>
            <p:cNvPr id="3" name="TextBox 2">
              <a:extLst>
                <a:ext uri="{FF2B5EF4-FFF2-40B4-BE49-F238E27FC236}">
                  <a16:creationId xmlns:a16="http://schemas.microsoft.com/office/drawing/2014/main" id="{152DA3FE-0DA6-C578-258B-087DBBEC79E0}"/>
                </a:ext>
              </a:extLst>
            </p:cNvPr>
            <p:cNvSpPr txBox="1"/>
            <p:nvPr/>
          </p:nvSpPr>
          <p:spPr>
            <a:xfrm>
              <a:off x="9094040" y="4337341"/>
              <a:ext cx="2280042" cy="132343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None of my friends read so I don’t want to either</a:t>
              </a:r>
            </a:p>
          </p:txBody>
        </p:sp>
      </p:grpSp>
    </p:spTree>
    <p:extLst>
      <p:ext uri="{BB962C8B-B14F-4D97-AF65-F5344CB8AC3E}">
        <p14:creationId xmlns:p14="http://schemas.microsoft.com/office/powerpoint/2010/main" val="22997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grpSp>
        <p:nvGrpSpPr>
          <p:cNvPr id="33" name="Group 32">
            <a:extLst>
              <a:ext uri="{FF2B5EF4-FFF2-40B4-BE49-F238E27FC236}">
                <a16:creationId xmlns:a16="http://schemas.microsoft.com/office/drawing/2014/main" id="{5E4C9BF1-51B7-F8F2-BD9B-E2EF5213559D}"/>
              </a:ext>
            </a:extLst>
          </p:cNvPr>
          <p:cNvGrpSpPr/>
          <p:nvPr/>
        </p:nvGrpSpPr>
        <p:grpSpPr>
          <a:xfrm>
            <a:off x="2257612" y="114507"/>
            <a:ext cx="2008968" cy="2445150"/>
            <a:chOff x="2340900" y="357230"/>
            <a:chExt cx="2801824" cy="2775331"/>
          </a:xfrm>
        </p:grpSpPr>
        <p:pic>
          <p:nvPicPr>
            <p:cNvPr id="6" name="Picture 5" descr="A blue speech bubble with black background&#10;&#10;Description automatically generated">
              <a:extLst>
                <a:ext uri="{FF2B5EF4-FFF2-40B4-BE49-F238E27FC236}">
                  <a16:creationId xmlns:a16="http://schemas.microsoft.com/office/drawing/2014/main" id="{D04C1182-20A7-87DC-7DE0-5933FA1F6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900" y="357230"/>
              <a:ext cx="2801824" cy="2775331"/>
            </a:xfrm>
            <a:prstGeom prst="rect">
              <a:avLst/>
            </a:prstGeom>
          </p:spPr>
        </p:pic>
        <p:sp>
          <p:nvSpPr>
            <p:cNvPr id="26" name="TextBox 25">
              <a:extLst>
                <a:ext uri="{FF2B5EF4-FFF2-40B4-BE49-F238E27FC236}">
                  <a16:creationId xmlns:a16="http://schemas.microsoft.com/office/drawing/2014/main" id="{CDA37CCF-D7B3-B492-1F2C-41E067BC7892}"/>
                </a:ext>
              </a:extLst>
            </p:cNvPr>
            <p:cNvSpPr txBox="1"/>
            <p:nvPr/>
          </p:nvSpPr>
          <p:spPr>
            <a:xfrm>
              <a:off x="2859869" y="739403"/>
              <a:ext cx="1708006" cy="1502150"/>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don’t have enough time</a:t>
              </a:r>
            </a:p>
          </p:txBody>
        </p:sp>
      </p:grpSp>
      <p:sp>
        <p:nvSpPr>
          <p:cNvPr id="28" name="TextBox 27">
            <a:extLst>
              <a:ext uri="{FF2B5EF4-FFF2-40B4-BE49-F238E27FC236}">
                <a16:creationId xmlns:a16="http://schemas.microsoft.com/office/drawing/2014/main" id="{2623DF37-A34F-4AE3-0D83-614DDADF56DF}"/>
              </a:ext>
            </a:extLst>
          </p:cNvPr>
          <p:cNvSpPr txBox="1"/>
          <p:nvPr/>
        </p:nvSpPr>
        <p:spPr>
          <a:xfrm>
            <a:off x="4827744" y="3724276"/>
            <a:ext cx="1923784" cy="1631216"/>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get distracted by other things – like games and screens”</a:t>
            </a:r>
          </a:p>
        </p:txBody>
      </p:sp>
      <p:grpSp>
        <p:nvGrpSpPr>
          <p:cNvPr id="35" name="Group 34">
            <a:extLst>
              <a:ext uri="{FF2B5EF4-FFF2-40B4-BE49-F238E27FC236}">
                <a16:creationId xmlns:a16="http://schemas.microsoft.com/office/drawing/2014/main" id="{D47BA7BE-767C-EC01-35A0-AAEA818F2D97}"/>
              </a:ext>
            </a:extLst>
          </p:cNvPr>
          <p:cNvGrpSpPr/>
          <p:nvPr/>
        </p:nvGrpSpPr>
        <p:grpSpPr>
          <a:xfrm>
            <a:off x="4957047" y="1107924"/>
            <a:ext cx="3588962" cy="2377819"/>
            <a:chOff x="6037208" y="4060327"/>
            <a:chExt cx="2400518" cy="2377819"/>
          </a:xfrm>
        </p:grpSpPr>
        <p:pic>
          <p:nvPicPr>
            <p:cNvPr id="12" name="Picture 11" descr="A yellow speech bubble on a black background&#10;&#10;Description automatically generated">
              <a:extLst>
                <a:ext uri="{FF2B5EF4-FFF2-40B4-BE49-F238E27FC236}">
                  <a16:creationId xmlns:a16="http://schemas.microsoft.com/office/drawing/2014/main" id="{90BB70E7-2921-B028-D0B6-D6FC4E17B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208" y="4060327"/>
              <a:ext cx="2400518" cy="2377819"/>
            </a:xfrm>
            <a:prstGeom prst="rect">
              <a:avLst/>
            </a:prstGeom>
          </p:spPr>
        </p:pic>
        <p:sp>
          <p:nvSpPr>
            <p:cNvPr id="30" name="TextBox 29">
              <a:extLst>
                <a:ext uri="{FF2B5EF4-FFF2-40B4-BE49-F238E27FC236}">
                  <a16:creationId xmlns:a16="http://schemas.microsoft.com/office/drawing/2014/main" id="{2E205FEB-E662-FDCD-A699-5CFB2BB944A3}"/>
                </a:ext>
              </a:extLst>
            </p:cNvPr>
            <p:cNvSpPr txBox="1"/>
            <p:nvPr/>
          </p:nvSpPr>
          <p:spPr>
            <a:xfrm>
              <a:off x="6306179" y="4417558"/>
              <a:ext cx="1669720" cy="1323439"/>
            </a:xfrm>
            <a:prstGeom prst="rect">
              <a:avLst/>
            </a:prstGeom>
            <a:noFill/>
            <a:ln>
              <a:noFill/>
            </a:ln>
          </p:spPr>
          <p:txBody>
            <a:bodyPr wrap="square" rtlCol="0">
              <a:spAutoFit/>
            </a:bodyPr>
            <a:lstStyle/>
            <a:p>
              <a:pPr algn="ctr"/>
              <a:r>
                <a:rPr lang="en-GB" sz="2000" dirty="0">
                  <a:latin typeface="Klinic Slab Bold" pitchFamily="50" charset="0"/>
                  <a:ea typeface="Calibri" panose="020F0502020204030204" pitchFamily="34" charset="0"/>
                  <a:cs typeface="Times New Roman"/>
                </a:rPr>
                <a:t>Find quick and easy reads like comics, poems or blogs</a:t>
              </a:r>
              <a:endParaRPr lang="en-GB" sz="2000" dirty="0">
                <a:latin typeface="Klinic Slab Bold" pitchFamily="50" charset="0"/>
                <a:ea typeface="Calibri" panose="020F0502020204030204" pitchFamily="34" charset="0"/>
                <a:cs typeface="Times New Roman" panose="02020603050405020304" pitchFamily="18" charset="0"/>
              </a:endParaRPr>
            </a:p>
            <a:p>
              <a:pPr algn="ctr"/>
              <a:endParaRPr lang="en-GB" sz="2000" dirty="0">
                <a:latin typeface="Rockwell" panose="02060603020205020403" pitchFamily="18" charset="0"/>
              </a:endParaRPr>
            </a:p>
          </p:txBody>
        </p:sp>
      </p:grpSp>
      <p:grpSp>
        <p:nvGrpSpPr>
          <p:cNvPr id="36" name="Group 35">
            <a:extLst>
              <a:ext uri="{FF2B5EF4-FFF2-40B4-BE49-F238E27FC236}">
                <a16:creationId xmlns:a16="http://schemas.microsoft.com/office/drawing/2014/main" id="{03E5E8E0-9B0D-0F19-59F6-62AF2D58F561}"/>
              </a:ext>
            </a:extLst>
          </p:cNvPr>
          <p:cNvGrpSpPr/>
          <p:nvPr/>
        </p:nvGrpSpPr>
        <p:grpSpPr>
          <a:xfrm flipH="1">
            <a:off x="8050735" y="1863541"/>
            <a:ext cx="4093936" cy="2240188"/>
            <a:chOff x="8786004" y="1962379"/>
            <a:chExt cx="2261573" cy="2240188"/>
          </a:xfrm>
        </p:grpSpPr>
        <p:pic>
          <p:nvPicPr>
            <p:cNvPr id="15" name="Picture 14" descr="A yellow speech bubble with black background&#10;&#10;Description automatically generated">
              <a:extLst>
                <a:ext uri="{FF2B5EF4-FFF2-40B4-BE49-F238E27FC236}">
                  <a16:creationId xmlns:a16="http://schemas.microsoft.com/office/drawing/2014/main" id="{AFEE0A23-D8CF-8C56-DE71-6F32791F4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004" y="1962379"/>
              <a:ext cx="2261573" cy="2240188"/>
            </a:xfrm>
            <a:prstGeom prst="rect">
              <a:avLst/>
            </a:prstGeom>
          </p:spPr>
        </p:pic>
        <p:sp>
          <p:nvSpPr>
            <p:cNvPr id="31" name="TextBox 30">
              <a:extLst>
                <a:ext uri="{FF2B5EF4-FFF2-40B4-BE49-F238E27FC236}">
                  <a16:creationId xmlns:a16="http://schemas.microsoft.com/office/drawing/2014/main" id="{E75F2CD4-5689-E9C5-1E73-4DE23D3FED56}"/>
                </a:ext>
              </a:extLst>
            </p:cNvPr>
            <p:cNvSpPr txBox="1"/>
            <p:nvPr/>
          </p:nvSpPr>
          <p:spPr>
            <a:xfrm>
              <a:off x="8971450" y="2126586"/>
              <a:ext cx="1694699" cy="1063817"/>
            </a:xfrm>
            <a:prstGeom prst="rect">
              <a:avLst/>
            </a:prstGeom>
            <a:noFill/>
            <a:ln>
              <a:noFill/>
            </a:ln>
          </p:spPr>
          <p:txBody>
            <a:bodyPr wrap="square" rtlCol="0">
              <a:spAutoFit/>
            </a:bodyPr>
            <a:lstStyle/>
            <a:p>
              <a:pPr lvl="0">
                <a:lnSpc>
                  <a:spcPct val="107000"/>
                </a:lnSpc>
              </a:pPr>
              <a:endParaRPr lang="en-GB" sz="2000" dirty="0">
                <a:latin typeface="Avenir Book"/>
                <a:ea typeface="Calibri" panose="020F0502020204030204" pitchFamily="34" charset="0"/>
                <a:cs typeface="Times New Roman" panose="02020603050405020304" pitchFamily="18" charset="0"/>
              </a:endParaRPr>
            </a:p>
            <a:p>
              <a:pPr lvl="0">
                <a:lnSpc>
                  <a:spcPct val="107000"/>
                </a:lnSpc>
              </a:pPr>
              <a:r>
                <a:rPr lang="en-GB" sz="2000" dirty="0">
                  <a:latin typeface="Klinic Slab Bold" pitchFamily="50" charset="0"/>
                  <a:ea typeface="Calibri" panose="020F0502020204030204" pitchFamily="34" charset="0"/>
                  <a:cs typeface="Times New Roman"/>
                </a:rPr>
                <a:t>Read while you’re on the go! Listen to an audiobook.</a:t>
              </a:r>
            </a:p>
          </p:txBody>
        </p:sp>
      </p:grpSp>
      <p:pic>
        <p:nvPicPr>
          <p:cNvPr id="5" name="Picture 4" descr="A cartoon of a child holding a phone&#10;&#10;Description automatically generated">
            <a:extLst>
              <a:ext uri="{FF2B5EF4-FFF2-40B4-BE49-F238E27FC236}">
                <a16:creationId xmlns:a16="http://schemas.microsoft.com/office/drawing/2014/main" id="{1E16D4D5-613E-C01C-ADEF-47EDCD2DB9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5293" y="3537570"/>
            <a:ext cx="2580497" cy="3499770"/>
          </a:xfrm>
          <a:prstGeom prst="rect">
            <a:avLst/>
          </a:prstGeom>
        </p:spPr>
      </p:pic>
      <p:grpSp>
        <p:nvGrpSpPr>
          <p:cNvPr id="9" name="Group 8">
            <a:extLst>
              <a:ext uri="{FF2B5EF4-FFF2-40B4-BE49-F238E27FC236}">
                <a16:creationId xmlns:a16="http://schemas.microsoft.com/office/drawing/2014/main" id="{21AF498C-CBEB-4F1B-8372-CABC58C1A521}"/>
              </a:ext>
            </a:extLst>
          </p:cNvPr>
          <p:cNvGrpSpPr/>
          <p:nvPr/>
        </p:nvGrpSpPr>
        <p:grpSpPr>
          <a:xfrm>
            <a:off x="1964857" y="3213848"/>
            <a:ext cx="5156527" cy="3311850"/>
            <a:chOff x="1964857" y="3429000"/>
            <a:chExt cx="5156527" cy="3096697"/>
          </a:xfrm>
        </p:grpSpPr>
        <p:pic>
          <p:nvPicPr>
            <p:cNvPr id="23" name="Picture 22" descr="A pink speech bubble on a black background&#10;&#10;Description automatically generated">
              <a:extLst>
                <a:ext uri="{FF2B5EF4-FFF2-40B4-BE49-F238E27FC236}">
                  <a16:creationId xmlns:a16="http://schemas.microsoft.com/office/drawing/2014/main" id="{53C2B57E-C04A-4385-D8B7-E7F96C4178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964857" y="3429000"/>
              <a:ext cx="5156527" cy="3096697"/>
            </a:xfrm>
            <a:prstGeom prst="rect">
              <a:avLst/>
            </a:prstGeom>
          </p:spPr>
        </p:pic>
        <p:sp>
          <p:nvSpPr>
            <p:cNvPr id="7" name="TextBox 6">
              <a:extLst>
                <a:ext uri="{FF2B5EF4-FFF2-40B4-BE49-F238E27FC236}">
                  <a16:creationId xmlns:a16="http://schemas.microsoft.com/office/drawing/2014/main" id="{AFCACCD5-D6C3-B186-30FD-5427B5232651}"/>
                </a:ext>
              </a:extLst>
            </p:cNvPr>
            <p:cNvSpPr txBox="1"/>
            <p:nvPr/>
          </p:nvSpPr>
          <p:spPr>
            <a:xfrm>
              <a:off x="2791499" y="4342639"/>
              <a:ext cx="3856907" cy="1917288"/>
            </a:xfrm>
            <a:prstGeom prst="rect">
              <a:avLst/>
            </a:prstGeom>
            <a:noFill/>
            <a:ln>
              <a:noFill/>
            </a:ln>
          </p:spPr>
          <p:txBody>
            <a:bodyPr wrap="square" rtlCol="0">
              <a:spAutoFit/>
            </a:bodyPr>
            <a:lstStyle/>
            <a:p>
              <a:pPr>
                <a:lnSpc>
                  <a:spcPct val="107000"/>
                </a:lnSpc>
              </a:pPr>
              <a:r>
                <a:rPr lang="en-GB" sz="2000" dirty="0">
                  <a:solidFill>
                    <a:schemeClr val="bg1"/>
                  </a:solidFill>
                  <a:latin typeface="Klinic Slab Bold" pitchFamily="50" charset="0"/>
                  <a:ea typeface="Calibri" panose="020F0502020204030204" pitchFamily="34" charset="0"/>
                  <a:cs typeface="Times New Roman" panose="02020603050405020304" pitchFamily="18" charset="0"/>
                </a:rPr>
                <a:t>Creating  a time of day to look forward to when you read just for fun, maybe at bedtime or first thing in the morning. Choose the right thing to read to suit your mood that day.</a:t>
              </a:r>
              <a:endParaRPr lang="en-GB" sz="2000" dirty="0">
                <a:solidFill>
                  <a:schemeClr val="bg1"/>
                </a:solidFill>
                <a:latin typeface="Klinic Slab Bold" pitchFamily="50" charset="0"/>
              </a:endParaRPr>
            </a:p>
          </p:txBody>
        </p:sp>
      </p:grpSp>
      <p:pic>
        <p:nvPicPr>
          <p:cNvPr id="10" name="Picture 9" descr="A yellow phone and headphones&#10;&#10;Description automatically generated">
            <a:extLst>
              <a:ext uri="{FF2B5EF4-FFF2-40B4-BE49-F238E27FC236}">
                <a16:creationId xmlns:a16="http://schemas.microsoft.com/office/drawing/2014/main" id="{A2D336AD-9547-7B93-7201-5D6C2EB664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1047" y="635886"/>
            <a:ext cx="1662962" cy="2078703"/>
          </a:xfrm>
          <a:prstGeom prst="rect">
            <a:avLst/>
          </a:prstGeom>
        </p:spPr>
      </p:pic>
      <p:pic>
        <p:nvPicPr>
          <p:cNvPr id="13" name="Picture 12" descr="A cartoon of a tablet&#10;&#10;Description automatically generated">
            <a:extLst>
              <a:ext uri="{FF2B5EF4-FFF2-40B4-BE49-F238E27FC236}">
                <a16:creationId xmlns:a16="http://schemas.microsoft.com/office/drawing/2014/main" id="{E2178D96-ACF2-4AF6-E9DC-2269A47BE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4422" y="784985"/>
            <a:ext cx="1302000" cy="1627500"/>
          </a:xfrm>
          <a:prstGeom prst="rect">
            <a:avLst/>
          </a:prstGeom>
        </p:spPr>
      </p:pic>
    </p:spTree>
    <p:extLst>
      <p:ext uri="{BB962C8B-B14F-4D97-AF65-F5344CB8AC3E}">
        <p14:creationId xmlns:p14="http://schemas.microsoft.com/office/powerpoint/2010/main" val="332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8" name="TextBox 27">
            <a:extLst>
              <a:ext uri="{FF2B5EF4-FFF2-40B4-BE49-F238E27FC236}">
                <a16:creationId xmlns:a16="http://schemas.microsoft.com/office/drawing/2014/main" id="{2623DF37-A34F-4AE3-0D83-614DDADF56DF}"/>
              </a:ext>
            </a:extLst>
          </p:cNvPr>
          <p:cNvSpPr txBox="1"/>
          <p:nvPr/>
        </p:nvSpPr>
        <p:spPr>
          <a:xfrm>
            <a:off x="4827744" y="3724276"/>
            <a:ext cx="1923784" cy="1631216"/>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get distracted by other things – like games and screens”</a:t>
            </a:r>
          </a:p>
        </p:txBody>
      </p:sp>
      <p:sp>
        <p:nvSpPr>
          <p:cNvPr id="29" name="TextBox 28">
            <a:extLst>
              <a:ext uri="{FF2B5EF4-FFF2-40B4-BE49-F238E27FC236}">
                <a16:creationId xmlns:a16="http://schemas.microsoft.com/office/drawing/2014/main" id="{19CAC19F-F6FF-6BFF-3F3D-618A4EBC7431}"/>
              </a:ext>
            </a:extLst>
          </p:cNvPr>
          <p:cNvSpPr txBox="1"/>
          <p:nvPr/>
        </p:nvSpPr>
        <p:spPr>
          <a:xfrm>
            <a:off x="539284" y="3558349"/>
            <a:ext cx="1729928" cy="117176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haven’t found things to read that I like”</a:t>
            </a:r>
          </a:p>
        </p:txBody>
      </p:sp>
      <p:sp>
        <p:nvSpPr>
          <p:cNvPr id="4" name="TextBox 3">
            <a:extLst>
              <a:ext uri="{FF2B5EF4-FFF2-40B4-BE49-F238E27FC236}">
                <a16:creationId xmlns:a16="http://schemas.microsoft.com/office/drawing/2014/main" id="{B840B28A-353A-3C53-1C40-0C18737DD1AC}"/>
              </a:ext>
            </a:extLst>
          </p:cNvPr>
          <p:cNvSpPr txBox="1"/>
          <p:nvPr/>
        </p:nvSpPr>
        <p:spPr>
          <a:xfrm>
            <a:off x="2344545" y="462095"/>
            <a:ext cx="9388576" cy="1077218"/>
          </a:xfrm>
          <a:prstGeom prst="rect">
            <a:avLst/>
          </a:prstGeom>
          <a:noFill/>
        </p:spPr>
        <p:txBody>
          <a:bodyPr wrap="square" lIns="91440" tIns="45720" rIns="91440" bIns="45720" anchor="t">
            <a:spAutoFit/>
          </a:bodyPr>
          <a:lstStyle/>
          <a:p>
            <a:r>
              <a:rPr lang="en-GB" sz="3200" b="0" i="0" dirty="0">
                <a:solidFill>
                  <a:srgbClr val="F7921D"/>
                </a:solidFill>
                <a:effectLst/>
                <a:latin typeface="Rockwell"/>
                <a:cs typeface="Segoe UI"/>
              </a:rPr>
              <a:t>Can you think of some responses to the other statements?</a:t>
            </a:r>
            <a:endParaRPr lang="en-GB" sz="3200" dirty="0">
              <a:solidFill>
                <a:srgbClr val="F7921D"/>
              </a:solidFill>
              <a:latin typeface="Rockwell"/>
              <a:cs typeface="Segoe UI"/>
            </a:endParaRPr>
          </a:p>
        </p:txBody>
      </p:sp>
      <p:sp>
        <p:nvSpPr>
          <p:cNvPr id="7" name="TextBox 6">
            <a:extLst>
              <a:ext uri="{FF2B5EF4-FFF2-40B4-BE49-F238E27FC236}">
                <a16:creationId xmlns:a16="http://schemas.microsoft.com/office/drawing/2014/main" id="{E1470306-1731-5590-67EB-A71091BEE396}"/>
              </a:ext>
            </a:extLst>
          </p:cNvPr>
          <p:cNvSpPr txBox="1"/>
          <p:nvPr/>
        </p:nvSpPr>
        <p:spPr>
          <a:xfrm>
            <a:off x="2576966" y="1908561"/>
            <a:ext cx="8923735" cy="355488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400" dirty="0">
                <a:latin typeface="Rockwell" panose="02060603020205020403" pitchFamily="18" charset="0"/>
                <a:ea typeface="Calibri" panose="020F0502020204030204" pitchFamily="34" charset="0"/>
                <a:cs typeface="Segoe UI"/>
              </a:rPr>
              <a:t>“I have a lot of homework to do.”</a:t>
            </a:r>
          </a:p>
          <a:p>
            <a:pPr marL="285750" indent="-285750">
              <a:lnSpc>
                <a:spcPct val="150000"/>
              </a:lnSpc>
              <a:buFont typeface="Arial" panose="020B0604020202020204" pitchFamily="34" charset="0"/>
              <a:buChar char="•"/>
            </a:pPr>
            <a:r>
              <a:rPr lang="en-GB" sz="2400" dirty="0">
                <a:effectLst/>
                <a:latin typeface="Rockwell" panose="02060603020205020403" pitchFamily="18" charset="0"/>
                <a:ea typeface="Calibri" panose="020F0502020204030204" pitchFamily="34" charset="0"/>
                <a:cs typeface="Segoe UI"/>
              </a:rPr>
              <a:t>“I get distracted by other things – like games and screens.”</a:t>
            </a:r>
            <a:endParaRPr lang="en-US" sz="2400" dirty="0">
              <a:effectLst/>
              <a:latin typeface="Rockwell" panose="02060603020205020403" pitchFamily="18" charset="0"/>
              <a:ea typeface="Calibri" panose="020F0502020204030204" pitchFamily="34" charset="0"/>
              <a:cs typeface="Segoe UI"/>
            </a:endParaRPr>
          </a:p>
          <a:p>
            <a:pPr marL="285750" indent="-285750">
              <a:lnSpc>
                <a:spcPct val="150000"/>
              </a:lnSpc>
              <a:buFont typeface="Arial" panose="020B0604020202020204" pitchFamily="34" charset="0"/>
              <a:buChar char="•"/>
            </a:pPr>
            <a:r>
              <a:rPr lang="en-GB" sz="2400" dirty="0">
                <a:latin typeface="Rockwell" panose="02060603020205020403" pitchFamily="18" charset="0"/>
                <a:ea typeface="Calibri" panose="020F0502020204030204" pitchFamily="34" charset="0"/>
                <a:cs typeface="Segoe UI"/>
              </a:rPr>
              <a:t>“I don’t like to sit still on my own.”</a:t>
            </a:r>
          </a:p>
          <a:p>
            <a:pPr marL="285750" indent="-285750">
              <a:lnSpc>
                <a:spcPct val="150000"/>
              </a:lnSpc>
              <a:spcAft>
                <a:spcPts val="800"/>
              </a:spcAft>
              <a:buFont typeface="Arial" panose="020B0604020202020204" pitchFamily="34" charset="0"/>
              <a:buChar char="•"/>
            </a:pPr>
            <a:r>
              <a:rPr lang="en-GB" sz="2400" dirty="0">
                <a:effectLst/>
                <a:latin typeface="Rockwell" panose="02060603020205020403" pitchFamily="18" charset="0"/>
                <a:ea typeface="Calibri" panose="020F0502020204030204" pitchFamily="34" charset="0"/>
                <a:cs typeface="Segoe UI"/>
              </a:rPr>
              <a:t>“I’m too tired for reading.”</a:t>
            </a:r>
          </a:p>
          <a:p>
            <a:pPr marL="285750" indent="-285750">
              <a:lnSpc>
                <a:spcPct val="150000"/>
              </a:lnSpc>
              <a:spcAft>
                <a:spcPts val="800"/>
              </a:spcAft>
              <a:buFont typeface="Arial" panose="020B0604020202020204" pitchFamily="34" charset="0"/>
              <a:buChar char="•"/>
            </a:pPr>
            <a:r>
              <a:rPr lang="en-GB" sz="2400" dirty="0">
                <a:latin typeface="Rockwell" panose="02060603020205020403" pitchFamily="18" charset="0"/>
                <a:ea typeface="Calibri" panose="020F0502020204030204" pitchFamily="34" charset="0"/>
                <a:cs typeface="Segoe UI"/>
              </a:rPr>
              <a:t>“I feel intimidated by reading.”</a:t>
            </a:r>
            <a:endParaRPr lang="en-US" sz="2400" dirty="0">
              <a:latin typeface="Rockwell" panose="02060603020205020403" pitchFamily="18" charset="0"/>
              <a:ea typeface="Calibri" panose="020F0502020204030204" pitchFamily="34" charset="0"/>
              <a:cs typeface="Segoe UI"/>
            </a:endParaRPr>
          </a:p>
          <a:p>
            <a:pPr marL="285750" indent="-285750">
              <a:lnSpc>
                <a:spcPct val="150000"/>
              </a:lnSpc>
              <a:spcAft>
                <a:spcPts val="800"/>
              </a:spcAft>
              <a:buFont typeface="Arial" panose="020B0604020202020204" pitchFamily="34" charset="0"/>
              <a:buChar char="•"/>
            </a:pPr>
            <a:r>
              <a:rPr lang="en-GB" sz="2400" dirty="0">
                <a:latin typeface="Rockwell" panose="02060603020205020403" pitchFamily="18" charset="0"/>
                <a:ea typeface="Calibri" panose="020F0502020204030204" pitchFamily="34" charset="0"/>
                <a:cs typeface="Segoe UI"/>
              </a:rPr>
              <a:t>“None of my friends read so I don’t want to either.”</a:t>
            </a:r>
          </a:p>
        </p:txBody>
      </p:sp>
      <p:pic>
        <p:nvPicPr>
          <p:cNvPr id="3" name="Picture 2" descr="A cartoon of a child sitting on a bench reading a book&#10;&#10;Description automatically generated">
            <a:extLst>
              <a:ext uri="{FF2B5EF4-FFF2-40B4-BE49-F238E27FC236}">
                <a16:creationId xmlns:a16="http://schemas.microsoft.com/office/drawing/2014/main" id="{6A69A273-AD89-1916-FFB6-97B6A7F55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1" y="2866301"/>
            <a:ext cx="2954660" cy="4007224"/>
          </a:xfrm>
          <a:prstGeom prst="rect">
            <a:avLst/>
          </a:prstGeom>
        </p:spPr>
      </p:pic>
    </p:spTree>
    <p:extLst>
      <p:ext uri="{BB962C8B-B14F-4D97-AF65-F5344CB8AC3E}">
        <p14:creationId xmlns:p14="http://schemas.microsoft.com/office/powerpoint/2010/main" val="116351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2228851" y="2727664"/>
            <a:ext cx="8478538" cy="140267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2228849" y="2804773"/>
            <a:ext cx="8478539" cy="1325563"/>
          </a:xfrm>
        </p:spPr>
        <p:txBody>
          <a:bodyPr>
            <a:normAutofit/>
          </a:bodyPr>
          <a:lstStyle/>
          <a:p>
            <a:pPr algn="ctr"/>
            <a:r>
              <a:rPr lang="en-GB" sz="5000" dirty="0">
                <a:latin typeface="Rockwell" panose="02060603020205020403" pitchFamily="18" charset="0"/>
              </a:rPr>
              <a:t>Countdown</a:t>
            </a:r>
          </a:p>
        </p:txBody>
      </p:sp>
      <p:sp>
        <p:nvSpPr>
          <p:cNvPr id="7" name="TextBox 6">
            <a:extLst>
              <a:ext uri="{FF2B5EF4-FFF2-40B4-BE49-F238E27FC236}">
                <a16:creationId xmlns:a16="http://schemas.microsoft.com/office/drawing/2014/main" id="{AE1A73F3-01BF-8CF9-0676-9C306B43DAF6}"/>
              </a:ext>
            </a:extLst>
          </p:cNvPr>
          <p:cNvSpPr txBox="1"/>
          <p:nvPr/>
        </p:nvSpPr>
        <p:spPr>
          <a:xfrm>
            <a:off x="3479304" y="4268019"/>
            <a:ext cx="5853344" cy="646331"/>
          </a:xfrm>
          <a:prstGeom prst="rect">
            <a:avLst/>
          </a:prstGeom>
          <a:noFill/>
        </p:spPr>
        <p:txBody>
          <a:bodyPr wrap="square" rtlCol="0">
            <a:spAutoFit/>
          </a:bodyPr>
          <a:lstStyle/>
          <a:p>
            <a:pPr marL="0" indent="0" algn="ctr">
              <a:buNone/>
            </a:pPr>
            <a:r>
              <a:rPr lang="en-GB" dirty="0">
                <a:solidFill>
                  <a:schemeClr val="bg1"/>
                </a:solidFill>
                <a:latin typeface="Rockwell" panose="02060603020205020403" pitchFamily="18" charset="0"/>
                <a:cs typeface="Calibri" panose="020F0502020204030204"/>
              </a:rPr>
              <a:t>The next few slides are for your use in the run-up to World Book Day® and across your lessons.</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3887" y="1308630"/>
            <a:ext cx="1423016" cy="1778771"/>
          </a:xfrm>
          <a:prstGeom prst="rect">
            <a:avLst/>
          </a:prstGeom>
        </p:spPr>
      </p:pic>
    </p:spTree>
    <p:extLst>
      <p:ext uri="{BB962C8B-B14F-4D97-AF65-F5344CB8AC3E}">
        <p14:creationId xmlns:p14="http://schemas.microsoft.com/office/powerpoint/2010/main" val="232605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9" name="TextBox 28">
            <a:extLst>
              <a:ext uri="{FF2B5EF4-FFF2-40B4-BE49-F238E27FC236}">
                <a16:creationId xmlns:a16="http://schemas.microsoft.com/office/drawing/2014/main" id="{19CAC19F-F6FF-6BFF-3F3D-618A4EBC7431}"/>
              </a:ext>
            </a:extLst>
          </p:cNvPr>
          <p:cNvSpPr txBox="1"/>
          <p:nvPr/>
        </p:nvSpPr>
        <p:spPr>
          <a:xfrm>
            <a:off x="539284" y="3558349"/>
            <a:ext cx="1729928" cy="117176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haven’t found things to read that I like”</a:t>
            </a:r>
          </a:p>
        </p:txBody>
      </p:sp>
      <p:sp>
        <p:nvSpPr>
          <p:cNvPr id="4" name="TextBox 3">
            <a:extLst>
              <a:ext uri="{FF2B5EF4-FFF2-40B4-BE49-F238E27FC236}">
                <a16:creationId xmlns:a16="http://schemas.microsoft.com/office/drawing/2014/main" id="{B840B28A-353A-3C53-1C40-0C18737DD1AC}"/>
              </a:ext>
            </a:extLst>
          </p:cNvPr>
          <p:cNvSpPr txBox="1"/>
          <p:nvPr/>
        </p:nvSpPr>
        <p:spPr>
          <a:xfrm>
            <a:off x="2576966" y="560070"/>
            <a:ext cx="9388576" cy="1122230"/>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rgbClr val="F7921D"/>
                </a:solidFill>
                <a:effectLst/>
                <a:latin typeface="Rockwell" panose="02060603020205020403" pitchFamily="18" charset="0"/>
                <a:ea typeface="Calibri" panose="020F0502020204030204" pitchFamily="34" charset="0"/>
                <a:cs typeface="Times New Roman"/>
              </a:rPr>
              <a:t>Let’s hear some </a:t>
            </a:r>
            <a:r>
              <a:rPr lang="en-GB" sz="3200" dirty="0">
                <a:solidFill>
                  <a:srgbClr val="F7921D"/>
                </a:solidFill>
                <a:latin typeface="Rockwell" panose="02060603020205020403" pitchFamily="18" charset="0"/>
                <a:ea typeface="Calibri" panose="020F0502020204030204" pitchFamily="34" charset="0"/>
                <a:cs typeface="Times New Roman"/>
              </a:rPr>
              <a:t>top tips for enjoying reading from </a:t>
            </a:r>
            <a:r>
              <a:rPr lang="en-GB" sz="3200" dirty="0">
                <a:solidFill>
                  <a:srgbClr val="F7921D"/>
                </a:solidFill>
                <a:effectLst/>
                <a:latin typeface="Rockwell" panose="02060603020205020403" pitchFamily="18" charset="0"/>
                <a:ea typeface="Calibri" panose="020F0502020204030204" pitchFamily="34" charset="0"/>
                <a:cs typeface="Times New Roman"/>
              </a:rPr>
              <a:t>our wonderful World </a:t>
            </a:r>
            <a:r>
              <a:rPr lang="en-GB" sz="3200" dirty="0">
                <a:solidFill>
                  <a:srgbClr val="F7921D"/>
                </a:solidFill>
                <a:latin typeface="Rockwell" panose="02060603020205020403" pitchFamily="18" charset="0"/>
                <a:ea typeface="Calibri" panose="020F0502020204030204" pitchFamily="34" charset="0"/>
                <a:cs typeface="Times New Roman"/>
              </a:rPr>
              <a:t>B</a:t>
            </a:r>
            <a:r>
              <a:rPr lang="en-GB" sz="3200" dirty="0">
                <a:solidFill>
                  <a:srgbClr val="F7921D"/>
                </a:solidFill>
                <a:effectLst/>
                <a:latin typeface="Rockwell" panose="02060603020205020403" pitchFamily="18" charset="0"/>
                <a:ea typeface="Calibri" panose="020F0502020204030204" pitchFamily="34" charset="0"/>
                <a:cs typeface="Times New Roman"/>
              </a:rPr>
              <a:t>ook </a:t>
            </a:r>
            <a:r>
              <a:rPr lang="en-GB" sz="3200" dirty="0">
                <a:solidFill>
                  <a:srgbClr val="F7921D"/>
                </a:solidFill>
                <a:latin typeface="Rockwell" panose="02060603020205020403" pitchFamily="18" charset="0"/>
                <a:ea typeface="Calibri" panose="020F0502020204030204" pitchFamily="34" charset="0"/>
                <a:cs typeface="Times New Roman"/>
              </a:rPr>
              <a:t>D</a:t>
            </a:r>
            <a:r>
              <a:rPr lang="en-GB" sz="3200" dirty="0">
                <a:solidFill>
                  <a:srgbClr val="F7921D"/>
                </a:solidFill>
                <a:effectLst/>
                <a:latin typeface="Rockwell" panose="02060603020205020403" pitchFamily="18" charset="0"/>
                <a:ea typeface="Calibri" panose="020F0502020204030204" pitchFamily="34" charset="0"/>
                <a:cs typeface="Times New Roman"/>
              </a:rPr>
              <a:t>ay authors…</a:t>
            </a:r>
          </a:p>
        </p:txBody>
      </p:sp>
      <p:sp>
        <p:nvSpPr>
          <p:cNvPr id="7" name="TextBox 6">
            <a:extLst>
              <a:ext uri="{FF2B5EF4-FFF2-40B4-BE49-F238E27FC236}">
                <a16:creationId xmlns:a16="http://schemas.microsoft.com/office/drawing/2014/main" id="{E1470306-1731-5590-67EB-A71091BEE396}"/>
              </a:ext>
            </a:extLst>
          </p:cNvPr>
          <p:cNvSpPr txBox="1"/>
          <p:nvPr/>
        </p:nvSpPr>
        <p:spPr>
          <a:xfrm>
            <a:off x="2664216" y="2289871"/>
            <a:ext cx="8174623" cy="1687706"/>
          </a:xfrm>
          <a:prstGeom prst="rect">
            <a:avLst/>
          </a:prstGeom>
          <a:noFill/>
        </p:spPr>
        <p:txBody>
          <a:bodyPr wrap="square">
            <a:spAutoFit/>
          </a:bodyPr>
          <a:lstStyle/>
          <a:p>
            <a:pPr>
              <a:lnSpc>
                <a:spcPct val="150000"/>
              </a:lnSpc>
            </a:pPr>
            <a:r>
              <a:rPr lang="en-GB" sz="2400" b="1" dirty="0">
                <a:solidFill>
                  <a:srgbClr val="F7921D"/>
                </a:solidFill>
                <a:latin typeface="Rockwell" panose="02060603020205020403" pitchFamily="18" charset="0"/>
                <a:ea typeface="Calibri" panose="020F0502020204030204" pitchFamily="34" charset="0"/>
                <a:cs typeface="Times New Roman"/>
              </a:rPr>
              <a:t>SPEAKER- EMBED VIDEO LINK FROM THE TIPS FOR ENJOYING READING PLAYLIST HERE</a:t>
            </a:r>
            <a:endParaRPr lang="en-GB" sz="2400" b="1" dirty="0">
              <a:solidFill>
                <a:srgbClr val="F7921D"/>
              </a:solidFill>
              <a:latin typeface="Rockwell" panose="02060603020205020403" pitchFamily="18"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GB" sz="2400" dirty="0">
              <a:latin typeface="Rockwell" panose="02060603020205020403" pitchFamily="18" charset="0"/>
              <a:ea typeface="Calibri" panose="020F0502020204030204" pitchFamily="34" charset="0"/>
              <a:cs typeface="Segoe UI"/>
            </a:endParaRPr>
          </a:p>
        </p:txBody>
      </p:sp>
      <p:sp>
        <p:nvSpPr>
          <p:cNvPr id="3" name="Rectangle: Rounded Corners 2">
            <a:extLst>
              <a:ext uri="{FF2B5EF4-FFF2-40B4-BE49-F238E27FC236}">
                <a16:creationId xmlns:a16="http://schemas.microsoft.com/office/drawing/2014/main" id="{17D71178-C58B-1541-1B8D-50A396954374}"/>
              </a:ext>
            </a:extLst>
          </p:cNvPr>
          <p:cNvSpPr/>
          <p:nvPr/>
        </p:nvSpPr>
        <p:spPr>
          <a:xfrm>
            <a:off x="6515107" y="4322056"/>
            <a:ext cx="5137609" cy="1975874"/>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9CF861-C200-7A81-E4AD-8ED7B113A95E}"/>
              </a:ext>
            </a:extLst>
          </p:cNvPr>
          <p:cNvSpPr txBox="1"/>
          <p:nvPr/>
        </p:nvSpPr>
        <p:spPr>
          <a:xfrm>
            <a:off x="6781415" y="4571329"/>
            <a:ext cx="4758179" cy="1477328"/>
          </a:xfrm>
          <a:prstGeom prst="rect">
            <a:avLst/>
          </a:prstGeom>
          <a:noFill/>
          <a:ln>
            <a:noFill/>
          </a:ln>
        </p:spPr>
        <p:txBody>
          <a:bodyPr wrap="square">
            <a:spAutoFit/>
          </a:bodyPr>
          <a:lstStyle/>
          <a:p>
            <a:r>
              <a:rPr lang="en-US" sz="1800" b="1" dirty="0">
                <a:solidFill>
                  <a:srgbClr val="F7921D"/>
                </a:solidFill>
                <a:latin typeface="Rockwell" panose="02060603020205020403" pitchFamily="18" charset="0"/>
              </a:rPr>
              <a:t>Our top tip</a:t>
            </a:r>
            <a:r>
              <a:rPr lang="en-US" sz="1800" dirty="0">
                <a:latin typeface="Rockwell" panose="02060603020205020403" pitchFamily="18" charset="0"/>
              </a:rPr>
              <a:t>: remember, reading comes in many forms, from audiobooks to graphic novels, poetry to comics. It can be solitary or social. And you can read wherever you want! Let’s find out more…</a:t>
            </a:r>
          </a:p>
        </p:txBody>
      </p:sp>
      <p:pic>
        <p:nvPicPr>
          <p:cNvPr id="9" name="Picture 8" descr="A group of colorful stars&#10;&#10;Description automatically generated">
            <a:extLst>
              <a:ext uri="{FF2B5EF4-FFF2-40B4-BE49-F238E27FC236}">
                <a16:creationId xmlns:a16="http://schemas.microsoft.com/office/drawing/2014/main" id="{7DAA3481-2E58-9CC8-A8D6-238182D57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911" y="5740924"/>
            <a:ext cx="2650415" cy="952579"/>
          </a:xfrm>
          <a:prstGeom prst="rect">
            <a:avLst/>
          </a:prstGeom>
        </p:spPr>
      </p:pic>
      <p:pic>
        <p:nvPicPr>
          <p:cNvPr id="5" name="Picture 4">
            <a:extLst>
              <a:ext uri="{FF2B5EF4-FFF2-40B4-BE49-F238E27FC236}">
                <a16:creationId xmlns:a16="http://schemas.microsoft.com/office/drawing/2014/main" id="{184F53B9-B663-0D71-0CF6-B15D1F3B9B44}"/>
              </a:ext>
            </a:extLst>
          </p:cNvPr>
          <p:cNvPicPr>
            <a:picLocks noChangeAspect="1"/>
          </p:cNvPicPr>
          <p:nvPr/>
        </p:nvPicPr>
        <p:blipFill rotWithShape="1">
          <a:blip r:embed="rId5"/>
          <a:srcRect l="10044" t="15600" r="4889" b="25600"/>
          <a:stretch/>
        </p:blipFill>
        <p:spPr>
          <a:xfrm>
            <a:off x="4559753" y="4662137"/>
            <a:ext cx="1874520" cy="1295711"/>
          </a:xfrm>
          <a:prstGeom prst="rect">
            <a:avLst/>
          </a:prstGeom>
        </p:spPr>
      </p:pic>
    </p:spTree>
    <p:extLst>
      <p:ext uri="{BB962C8B-B14F-4D97-AF65-F5344CB8AC3E}">
        <p14:creationId xmlns:p14="http://schemas.microsoft.com/office/powerpoint/2010/main" val="297903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1979629" y="2840582"/>
            <a:ext cx="8345206" cy="140267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5" y="2858063"/>
            <a:ext cx="8504073" cy="1325563"/>
          </a:xfrm>
        </p:spPr>
        <p:txBody>
          <a:bodyPr>
            <a:normAutofit/>
          </a:bodyPr>
          <a:lstStyle/>
          <a:p>
            <a:pPr algn="ctr"/>
            <a:r>
              <a:rPr lang="en-GB" sz="5000" dirty="0">
                <a:latin typeface="Rockwell" panose="02060603020205020403" pitchFamily="18" charset="0"/>
              </a:rPr>
              <a:t>You can read anywhere!</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342643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74" y="5742335"/>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199355" y="532052"/>
            <a:ext cx="9388576" cy="707886"/>
          </a:xfrm>
          <a:prstGeom prst="rect">
            <a:avLst/>
          </a:prstGeom>
          <a:noFill/>
        </p:spPr>
        <p:txBody>
          <a:bodyPr wrap="square" lIns="91440" tIns="45720" rIns="91440" bIns="45720" anchor="t">
            <a:spAutoFit/>
          </a:bodyPr>
          <a:lstStyle/>
          <a:p>
            <a:pPr algn="ctr"/>
            <a:r>
              <a:rPr lang="en-GB" sz="4000" b="0" i="0" dirty="0">
                <a:solidFill>
                  <a:srgbClr val="F7921D"/>
                </a:solidFill>
                <a:effectLst/>
                <a:latin typeface="Rockwell"/>
                <a:cs typeface="Segoe UI"/>
              </a:rPr>
              <a:t>Where is your favourite place to read?</a:t>
            </a:r>
            <a:endParaRPr lang="en-GB" sz="4000" dirty="0">
              <a:solidFill>
                <a:srgbClr val="F7921D"/>
              </a:solidFill>
              <a:latin typeface="Rockwell"/>
              <a:cs typeface="Segoe UI"/>
            </a:endParaRPr>
          </a:p>
        </p:txBody>
      </p:sp>
      <p:grpSp>
        <p:nvGrpSpPr>
          <p:cNvPr id="4" name="Group 3">
            <a:extLst>
              <a:ext uri="{FF2B5EF4-FFF2-40B4-BE49-F238E27FC236}">
                <a16:creationId xmlns:a16="http://schemas.microsoft.com/office/drawing/2014/main" id="{FDE185D3-1A71-3F65-9DDC-C933A6898F91}"/>
              </a:ext>
            </a:extLst>
          </p:cNvPr>
          <p:cNvGrpSpPr/>
          <p:nvPr/>
        </p:nvGrpSpPr>
        <p:grpSpPr>
          <a:xfrm>
            <a:off x="3971181" y="3676105"/>
            <a:ext cx="2124819" cy="707886"/>
            <a:chOff x="894003" y="3038085"/>
            <a:chExt cx="2124819" cy="707886"/>
          </a:xfrm>
        </p:grpSpPr>
        <p:sp>
          <p:nvSpPr>
            <p:cNvPr id="24" name="TextBox 23">
              <a:extLst>
                <a:ext uri="{FF2B5EF4-FFF2-40B4-BE49-F238E27FC236}">
                  <a16:creationId xmlns:a16="http://schemas.microsoft.com/office/drawing/2014/main" id="{AAF2B71D-113A-7769-7760-E4CB478D55B0}"/>
                </a:ext>
              </a:extLst>
            </p:cNvPr>
            <p:cNvSpPr txBox="1"/>
            <p:nvPr/>
          </p:nvSpPr>
          <p:spPr>
            <a:xfrm>
              <a:off x="1060236" y="3152278"/>
              <a:ext cx="1819934" cy="461665"/>
            </a:xfrm>
            <a:prstGeom prst="rect">
              <a:avLst/>
            </a:prstGeom>
            <a:noFill/>
          </p:spPr>
          <p:txBody>
            <a:bodyPr wrap="square" rtlCol="0">
              <a:spAutoFit/>
            </a:bodyPr>
            <a:lstStyle/>
            <a:p>
              <a:r>
                <a:rPr lang="en-GB" sz="2400" dirty="0">
                  <a:solidFill>
                    <a:srgbClr val="F7921D"/>
                  </a:solidFill>
                  <a:latin typeface="Rockwell" panose="02060603020205020403" pitchFamily="18" charset="0"/>
                </a:rPr>
                <a:t>In the bath?</a:t>
              </a:r>
            </a:p>
          </p:txBody>
        </p:sp>
        <p:sp>
          <p:nvSpPr>
            <p:cNvPr id="3" name="Rectangle: Rounded Corners 2">
              <a:extLst>
                <a:ext uri="{FF2B5EF4-FFF2-40B4-BE49-F238E27FC236}">
                  <a16:creationId xmlns:a16="http://schemas.microsoft.com/office/drawing/2014/main" id="{FDFD75AF-AA5B-B617-8CE6-393DC236977D}"/>
                </a:ext>
              </a:extLst>
            </p:cNvPr>
            <p:cNvSpPr/>
            <p:nvPr/>
          </p:nvSpPr>
          <p:spPr>
            <a:xfrm>
              <a:off x="894003" y="3038085"/>
              <a:ext cx="2124819" cy="70788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E0BF537A-2198-7825-EE53-1A13E95EA90F}"/>
              </a:ext>
            </a:extLst>
          </p:cNvPr>
          <p:cNvGrpSpPr/>
          <p:nvPr/>
        </p:nvGrpSpPr>
        <p:grpSpPr>
          <a:xfrm>
            <a:off x="5814640" y="2848972"/>
            <a:ext cx="2124819" cy="707886"/>
            <a:chOff x="755351" y="3232625"/>
            <a:chExt cx="2124819" cy="707886"/>
          </a:xfrm>
        </p:grpSpPr>
        <p:sp>
          <p:nvSpPr>
            <p:cNvPr id="7" name="TextBox 6">
              <a:extLst>
                <a:ext uri="{FF2B5EF4-FFF2-40B4-BE49-F238E27FC236}">
                  <a16:creationId xmlns:a16="http://schemas.microsoft.com/office/drawing/2014/main" id="{127BB1D9-CBB5-C48E-BA32-29F955FBC5DA}"/>
                </a:ext>
              </a:extLst>
            </p:cNvPr>
            <p:cNvSpPr txBox="1"/>
            <p:nvPr/>
          </p:nvSpPr>
          <p:spPr>
            <a:xfrm>
              <a:off x="992187" y="3386798"/>
              <a:ext cx="1819934" cy="430887"/>
            </a:xfrm>
            <a:prstGeom prst="rect">
              <a:avLst/>
            </a:prstGeom>
            <a:noFill/>
          </p:spPr>
          <p:txBody>
            <a:bodyPr wrap="square" rtlCol="0">
              <a:spAutoFit/>
            </a:bodyPr>
            <a:lstStyle/>
            <a:p>
              <a:r>
                <a:rPr lang="en-GB" sz="2200" dirty="0">
                  <a:solidFill>
                    <a:srgbClr val="F7921D"/>
                  </a:solidFill>
                  <a:latin typeface="Rockwell" panose="02060603020205020403" pitchFamily="18" charset="0"/>
                </a:rPr>
                <a:t>On the bus?</a:t>
              </a:r>
            </a:p>
          </p:txBody>
        </p:sp>
        <p:sp>
          <p:nvSpPr>
            <p:cNvPr id="9" name="Rectangle: Rounded Corners 8">
              <a:extLst>
                <a:ext uri="{FF2B5EF4-FFF2-40B4-BE49-F238E27FC236}">
                  <a16:creationId xmlns:a16="http://schemas.microsoft.com/office/drawing/2014/main" id="{10A041DA-0F70-44A3-2A46-0C983EDB75C6}"/>
                </a:ext>
              </a:extLst>
            </p:cNvPr>
            <p:cNvSpPr/>
            <p:nvPr/>
          </p:nvSpPr>
          <p:spPr>
            <a:xfrm>
              <a:off x="755351" y="3232625"/>
              <a:ext cx="2124819" cy="70788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57AB8BAB-8A84-7042-75E8-81ED12A8B9D6}"/>
              </a:ext>
            </a:extLst>
          </p:cNvPr>
          <p:cNvGrpSpPr/>
          <p:nvPr/>
        </p:nvGrpSpPr>
        <p:grpSpPr>
          <a:xfrm>
            <a:off x="4320619" y="1582383"/>
            <a:ext cx="3314343" cy="1119038"/>
            <a:chOff x="755351" y="3232625"/>
            <a:chExt cx="2124819" cy="707886"/>
          </a:xfrm>
        </p:grpSpPr>
        <p:sp>
          <p:nvSpPr>
            <p:cNvPr id="13" name="TextBox 12">
              <a:extLst>
                <a:ext uri="{FF2B5EF4-FFF2-40B4-BE49-F238E27FC236}">
                  <a16:creationId xmlns:a16="http://schemas.microsoft.com/office/drawing/2014/main" id="{06606E11-7A15-DA0F-BBAA-2EA63004E3C2}"/>
                </a:ext>
              </a:extLst>
            </p:cNvPr>
            <p:cNvSpPr txBox="1"/>
            <p:nvPr/>
          </p:nvSpPr>
          <p:spPr>
            <a:xfrm>
              <a:off x="1008115" y="3317011"/>
              <a:ext cx="1479227" cy="486736"/>
            </a:xfrm>
            <a:prstGeom prst="rect">
              <a:avLst/>
            </a:prstGeom>
            <a:noFill/>
          </p:spPr>
          <p:txBody>
            <a:bodyPr wrap="square" rtlCol="0">
              <a:spAutoFit/>
            </a:bodyPr>
            <a:lstStyle/>
            <a:p>
              <a:pPr algn="ctr"/>
              <a:r>
                <a:rPr lang="en-GB" sz="2200" dirty="0">
                  <a:solidFill>
                    <a:srgbClr val="F7921D"/>
                  </a:solidFill>
                  <a:latin typeface="Rockwell" panose="02060603020205020403" pitchFamily="18" charset="0"/>
                </a:rPr>
                <a:t>While walking the dog?</a:t>
              </a:r>
            </a:p>
          </p:txBody>
        </p:sp>
        <p:sp>
          <p:nvSpPr>
            <p:cNvPr id="14" name="Rectangle: Rounded Corners 13">
              <a:extLst>
                <a:ext uri="{FF2B5EF4-FFF2-40B4-BE49-F238E27FC236}">
                  <a16:creationId xmlns:a16="http://schemas.microsoft.com/office/drawing/2014/main" id="{7345EBD9-AF86-48EB-BB93-5482861B2663}"/>
                </a:ext>
              </a:extLst>
            </p:cNvPr>
            <p:cNvSpPr/>
            <p:nvPr/>
          </p:nvSpPr>
          <p:spPr>
            <a:xfrm>
              <a:off x="755351" y="3232625"/>
              <a:ext cx="2124819" cy="70788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76DAFFFC-D4D4-A821-C386-9C733A3AD6C9}"/>
              </a:ext>
            </a:extLst>
          </p:cNvPr>
          <p:cNvGrpSpPr/>
          <p:nvPr/>
        </p:nvGrpSpPr>
        <p:grpSpPr>
          <a:xfrm>
            <a:off x="3232896" y="5776826"/>
            <a:ext cx="2963980" cy="899510"/>
            <a:chOff x="755351" y="3232625"/>
            <a:chExt cx="2124819" cy="707886"/>
          </a:xfrm>
        </p:grpSpPr>
        <p:sp>
          <p:nvSpPr>
            <p:cNvPr id="17" name="TextBox 16">
              <a:extLst>
                <a:ext uri="{FF2B5EF4-FFF2-40B4-BE49-F238E27FC236}">
                  <a16:creationId xmlns:a16="http://schemas.microsoft.com/office/drawing/2014/main" id="{2B784413-EF1A-0AD8-E711-3834347688A3}"/>
                </a:ext>
              </a:extLst>
            </p:cNvPr>
            <p:cNvSpPr txBox="1"/>
            <p:nvPr/>
          </p:nvSpPr>
          <p:spPr>
            <a:xfrm>
              <a:off x="1078146" y="3426677"/>
              <a:ext cx="1479227" cy="339094"/>
            </a:xfrm>
            <a:prstGeom prst="rect">
              <a:avLst/>
            </a:prstGeom>
            <a:noFill/>
          </p:spPr>
          <p:txBody>
            <a:bodyPr wrap="square" rtlCol="0">
              <a:spAutoFit/>
            </a:bodyPr>
            <a:lstStyle/>
            <a:p>
              <a:pPr algn="ctr"/>
              <a:r>
                <a:rPr lang="en-GB" sz="2200" dirty="0">
                  <a:solidFill>
                    <a:srgbClr val="F7921D"/>
                  </a:solidFill>
                  <a:latin typeface="Rockwell" panose="02060603020205020403" pitchFamily="18" charset="0"/>
                </a:rPr>
                <a:t>On the toilet?!</a:t>
              </a:r>
            </a:p>
          </p:txBody>
        </p:sp>
        <p:sp>
          <p:nvSpPr>
            <p:cNvPr id="19" name="Rectangle: Rounded Corners 18">
              <a:extLst>
                <a:ext uri="{FF2B5EF4-FFF2-40B4-BE49-F238E27FC236}">
                  <a16:creationId xmlns:a16="http://schemas.microsoft.com/office/drawing/2014/main" id="{9350C7F9-80EA-C0D0-3ED6-63DC3374F770}"/>
                </a:ext>
              </a:extLst>
            </p:cNvPr>
            <p:cNvSpPr/>
            <p:nvPr/>
          </p:nvSpPr>
          <p:spPr>
            <a:xfrm>
              <a:off x="755351" y="3232625"/>
              <a:ext cx="2124819" cy="70788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09952CBC-2477-6018-8F5A-7F3D8799FBAB}"/>
              </a:ext>
            </a:extLst>
          </p:cNvPr>
          <p:cNvGrpSpPr/>
          <p:nvPr/>
        </p:nvGrpSpPr>
        <p:grpSpPr>
          <a:xfrm>
            <a:off x="5501237" y="4531542"/>
            <a:ext cx="3314343" cy="1119038"/>
            <a:chOff x="755351" y="3232625"/>
            <a:chExt cx="2124819" cy="707886"/>
          </a:xfrm>
        </p:grpSpPr>
        <p:sp>
          <p:nvSpPr>
            <p:cNvPr id="21" name="TextBox 20">
              <a:extLst>
                <a:ext uri="{FF2B5EF4-FFF2-40B4-BE49-F238E27FC236}">
                  <a16:creationId xmlns:a16="http://schemas.microsoft.com/office/drawing/2014/main" id="{39D967E7-FD2F-E18B-1115-AAB62241E6D1}"/>
                </a:ext>
              </a:extLst>
            </p:cNvPr>
            <p:cNvSpPr txBox="1"/>
            <p:nvPr/>
          </p:nvSpPr>
          <p:spPr>
            <a:xfrm>
              <a:off x="1008115" y="3317011"/>
              <a:ext cx="1479227" cy="486736"/>
            </a:xfrm>
            <a:prstGeom prst="rect">
              <a:avLst/>
            </a:prstGeom>
            <a:noFill/>
          </p:spPr>
          <p:txBody>
            <a:bodyPr wrap="square" rtlCol="0">
              <a:spAutoFit/>
            </a:bodyPr>
            <a:lstStyle/>
            <a:p>
              <a:pPr algn="ctr"/>
              <a:r>
                <a:rPr lang="en-GB" sz="2200" dirty="0">
                  <a:solidFill>
                    <a:srgbClr val="F7921D"/>
                  </a:solidFill>
                  <a:latin typeface="Rockwell" panose="02060603020205020403" pitchFamily="18" charset="0"/>
                </a:rPr>
                <a:t>While doing exercise?</a:t>
              </a:r>
            </a:p>
          </p:txBody>
        </p:sp>
        <p:sp>
          <p:nvSpPr>
            <p:cNvPr id="23" name="Rectangle: Rounded Corners 22">
              <a:extLst>
                <a:ext uri="{FF2B5EF4-FFF2-40B4-BE49-F238E27FC236}">
                  <a16:creationId xmlns:a16="http://schemas.microsoft.com/office/drawing/2014/main" id="{894A62B9-D4FC-CDE6-8815-3465B1CC6C1E}"/>
                </a:ext>
              </a:extLst>
            </p:cNvPr>
            <p:cNvSpPr/>
            <p:nvPr/>
          </p:nvSpPr>
          <p:spPr>
            <a:xfrm>
              <a:off x="755351" y="3232625"/>
              <a:ext cx="2124819" cy="70788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995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9" name="TextBox 28">
            <a:extLst>
              <a:ext uri="{FF2B5EF4-FFF2-40B4-BE49-F238E27FC236}">
                <a16:creationId xmlns:a16="http://schemas.microsoft.com/office/drawing/2014/main" id="{19CAC19F-F6FF-6BFF-3F3D-618A4EBC7431}"/>
              </a:ext>
            </a:extLst>
          </p:cNvPr>
          <p:cNvSpPr txBox="1"/>
          <p:nvPr/>
        </p:nvSpPr>
        <p:spPr>
          <a:xfrm>
            <a:off x="539284" y="3558349"/>
            <a:ext cx="1729928" cy="117176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haven’t found things to read that I like”</a:t>
            </a:r>
          </a:p>
        </p:txBody>
      </p:sp>
      <p:sp>
        <p:nvSpPr>
          <p:cNvPr id="4" name="TextBox 3">
            <a:extLst>
              <a:ext uri="{FF2B5EF4-FFF2-40B4-BE49-F238E27FC236}">
                <a16:creationId xmlns:a16="http://schemas.microsoft.com/office/drawing/2014/main" id="{B840B28A-353A-3C53-1C40-0C18737DD1AC}"/>
              </a:ext>
            </a:extLst>
          </p:cNvPr>
          <p:cNvSpPr txBox="1"/>
          <p:nvPr/>
        </p:nvSpPr>
        <p:spPr>
          <a:xfrm>
            <a:off x="2576966" y="560070"/>
            <a:ext cx="9388576" cy="1637308"/>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rgbClr val="F7921D"/>
                </a:solidFill>
                <a:effectLst/>
                <a:latin typeface="Rockwell" panose="02060603020205020403" pitchFamily="18" charset="0"/>
                <a:ea typeface="Calibri" panose="020F0502020204030204" pitchFamily="34" charset="0"/>
                <a:cs typeface="Times New Roman"/>
              </a:rPr>
              <a:t>What about our wonderful World </a:t>
            </a:r>
            <a:r>
              <a:rPr lang="en-GB" sz="3200" dirty="0">
                <a:solidFill>
                  <a:srgbClr val="F7921D"/>
                </a:solidFill>
                <a:latin typeface="Rockwell" panose="02060603020205020403" pitchFamily="18" charset="0"/>
                <a:ea typeface="Calibri" panose="020F0502020204030204" pitchFamily="34" charset="0"/>
                <a:cs typeface="Times New Roman"/>
              </a:rPr>
              <a:t>B</a:t>
            </a:r>
            <a:r>
              <a:rPr lang="en-GB" sz="3200" dirty="0">
                <a:solidFill>
                  <a:srgbClr val="F7921D"/>
                </a:solidFill>
                <a:effectLst/>
                <a:latin typeface="Rockwell" panose="02060603020205020403" pitchFamily="18" charset="0"/>
                <a:ea typeface="Calibri" panose="020F0502020204030204" pitchFamily="34" charset="0"/>
                <a:cs typeface="Times New Roman"/>
              </a:rPr>
              <a:t>ook </a:t>
            </a:r>
            <a:r>
              <a:rPr lang="en-GB" sz="3200" dirty="0">
                <a:solidFill>
                  <a:srgbClr val="F7921D"/>
                </a:solidFill>
                <a:latin typeface="Rockwell" panose="02060603020205020403" pitchFamily="18" charset="0"/>
                <a:ea typeface="Calibri" panose="020F0502020204030204" pitchFamily="34" charset="0"/>
                <a:cs typeface="Times New Roman"/>
              </a:rPr>
              <a:t>D</a:t>
            </a:r>
            <a:r>
              <a:rPr lang="en-GB" sz="3200" dirty="0">
                <a:solidFill>
                  <a:srgbClr val="F7921D"/>
                </a:solidFill>
                <a:effectLst/>
                <a:latin typeface="Rockwell" panose="02060603020205020403" pitchFamily="18" charset="0"/>
                <a:ea typeface="Calibri" panose="020F0502020204030204" pitchFamily="34" charset="0"/>
                <a:cs typeface="Times New Roman"/>
              </a:rPr>
              <a:t>ay authors</a:t>
            </a:r>
            <a:r>
              <a:rPr lang="en-GB" sz="3200" dirty="0">
                <a:solidFill>
                  <a:srgbClr val="F7921D"/>
                </a:solidFill>
                <a:latin typeface="Rockwell" panose="02060603020205020403" pitchFamily="18" charset="0"/>
                <a:ea typeface="Calibri" panose="020F0502020204030204" pitchFamily="34" charset="0"/>
                <a:cs typeface="Times New Roman"/>
              </a:rPr>
              <a:t> – where</a:t>
            </a:r>
            <a:r>
              <a:rPr lang="en-GB" sz="3200" dirty="0">
                <a:solidFill>
                  <a:srgbClr val="F7921D"/>
                </a:solidFill>
                <a:effectLst/>
                <a:latin typeface="Rockwell" panose="02060603020205020403" pitchFamily="18" charset="0"/>
                <a:ea typeface="Calibri" panose="020F0502020204030204" pitchFamily="34" charset="0"/>
                <a:cs typeface="Times New Roman"/>
              </a:rPr>
              <a:t> might they enjoy reading? Let’s find out!</a:t>
            </a:r>
          </a:p>
        </p:txBody>
      </p:sp>
      <p:sp>
        <p:nvSpPr>
          <p:cNvPr id="7" name="TextBox 6">
            <a:extLst>
              <a:ext uri="{FF2B5EF4-FFF2-40B4-BE49-F238E27FC236}">
                <a16:creationId xmlns:a16="http://schemas.microsoft.com/office/drawing/2014/main" id="{E1470306-1731-5590-67EB-A71091BEE396}"/>
              </a:ext>
            </a:extLst>
          </p:cNvPr>
          <p:cNvSpPr txBox="1"/>
          <p:nvPr/>
        </p:nvSpPr>
        <p:spPr>
          <a:xfrm>
            <a:off x="2694103" y="2600530"/>
            <a:ext cx="8174623" cy="1318374"/>
          </a:xfrm>
          <a:prstGeom prst="rect">
            <a:avLst/>
          </a:prstGeom>
          <a:noFill/>
        </p:spPr>
        <p:txBody>
          <a:bodyPr wrap="square">
            <a:spAutoFit/>
          </a:bodyPr>
          <a:lstStyle/>
          <a:p>
            <a:pPr algn="ctr"/>
            <a:r>
              <a:rPr lang="en-GB" sz="2400" b="1" dirty="0">
                <a:solidFill>
                  <a:srgbClr val="F7921D"/>
                </a:solidFill>
                <a:latin typeface="Rockwell" panose="02060603020205020403" pitchFamily="18" charset="0"/>
                <a:ea typeface="+mn-lt"/>
                <a:cs typeface="+mn-lt"/>
              </a:rPr>
              <a:t>SPEAKER- EMBED VIDEO LINK FROM THE WHERE DO YOU ENJOY READING PLAYLIST HERE</a:t>
            </a:r>
            <a:endParaRPr lang="en-GB" sz="2400" dirty="0">
              <a:solidFill>
                <a:srgbClr val="F7921D"/>
              </a:solidFill>
              <a:latin typeface="Rockwell" panose="02060603020205020403" pitchFamily="18" charset="0"/>
              <a:ea typeface="+mn-lt"/>
              <a:cs typeface="+mn-lt"/>
            </a:endParaRPr>
          </a:p>
          <a:p>
            <a:pPr>
              <a:lnSpc>
                <a:spcPct val="150000"/>
              </a:lnSpc>
            </a:pPr>
            <a:endParaRPr lang="en-GB" sz="2400" dirty="0">
              <a:latin typeface="Rockwell" panose="02060603020205020403" pitchFamily="18" charset="0"/>
              <a:ea typeface="Calibri" panose="020F0502020204030204" pitchFamily="34" charset="0"/>
              <a:cs typeface="Segoe UI"/>
            </a:endParaRPr>
          </a:p>
        </p:txBody>
      </p:sp>
      <p:pic>
        <p:nvPicPr>
          <p:cNvPr id="2" name="Picture 1">
            <a:extLst>
              <a:ext uri="{FF2B5EF4-FFF2-40B4-BE49-F238E27FC236}">
                <a16:creationId xmlns:a16="http://schemas.microsoft.com/office/drawing/2014/main" id="{A4D84EA2-2900-37CB-D54F-FB3998D97E66}"/>
              </a:ext>
            </a:extLst>
          </p:cNvPr>
          <p:cNvPicPr>
            <a:picLocks noChangeAspect="1"/>
          </p:cNvPicPr>
          <p:nvPr/>
        </p:nvPicPr>
        <p:blipFill>
          <a:blip r:embed="rId4"/>
          <a:stretch>
            <a:fillRect/>
          </a:stretch>
        </p:blipFill>
        <p:spPr>
          <a:xfrm>
            <a:off x="10180239" y="5416240"/>
            <a:ext cx="1871634" cy="1292464"/>
          </a:xfrm>
          <a:prstGeom prst="rect">
            <a:avLst/>
          </a:prstGeom>
        </p:spPr>
      </p:pic>
    </p:spTree>
    <p:extLst>
      <p:ext uri="{BB962C8B-B14F-4D97-AF65-F5344CB8AC3E}">
        <p14:creationId xmlns:p14="http://schemas.microsoft.com/office/powerpoint/2010/main" val="3419166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1979629" y="2840582"/>
            <a:ext cx="8345206" cy="140267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5" y="2858063"/>
            <a:ext cx="8504073" cy="1325563"/>
          </a:xfrm>
        </p:spPr>
        <p:txBody>
          <a:bodyPr>
            <a:normAutofit/>
          </a:bodyPr>
          <a:lstStyle/>
          <a:p>
            <a:pPr algn="ctr"/>
            <a:r>
              <a:rPr lang="en-GB" sz="5000" dirty="0">
                <a:latin typeface="Rockwell" panose="02060603020205020403" pitchFamily="18" charset="0"/>
              </a:rPr>
              <a:t>Sharing recommendations</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373355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4" name="TextBox 3">
            <a:extLst>
              <a:ext uri="{FF2B5EF4-FFF2-40B4-BE49-F238E27FC236}">
                <a16:creationId xmlns:a16="http://schemas.microsoft.com/office/drawing/2014/main" id="{B840B28A-353A-3C53-1C40-0C18737DD1AC}"/>
              </a:ext>
            </a:extLst>
          </p:cNvPr>
          <p:cNvSpPr txBox="1"/>
          <p:nvPr/>
        </p:nvSpPr>
        <p:spPr>
          <a:xfrm>
            <a:off x="2317367" y="228985"/>
            <a:ext cx="9388576" cy="583429"/>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rgbClr val="F7921D"/>
                </a:solidFill>
                <a:effectLst/>
                <a:latin typeface="Rockwell" panose="02060603020205020403" pitchFamily="18" charset="0"/>
                <a:ea typeface="Calibri" panose="020F0502020204030204" pitchFamily="34" charset="0"/>
                <a:cs typeface="Times New Roman"/>
              </a:rPr>
              <a:t>Share something you’ve read in the last year…</a:t>
            </a:r>
          </a:p>
        </p:txBody>
      </p:sp>
      <p:sp>
        <p:nvSpPr>
          <p:cNvPr id="13" name="Oval 12">
            <a:extLst>
              <a:ext uri="{FF2B5EF4-FFF2-40B4-BE49-F238E27FC236}">
                <a16:creationId xmlns:a16="http://schemas.microsoft.com/office/drawing/2014/main" id="{F3D4650F-3B40-2A01-BE6E-229264B3110E}"/>
              </a:ext>
            </a:extLst>
          </p:cNvPr>
          <p:cNvSpPr/>
          <p:nvPr/>
        </p:nvSpPr>
        <p:spPr>
          <a:xfrm>
            <a:off x="5207570" y="983508"/>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Intriguing characters</a:t>
            </a:r>
          </a:p>
        </p:txBody>
      </p:sp>
      <p:pic>
        <p:nvPicPr>
          <p:cNvPr id="3" name="Picture 2" descr="A cartoon of a child sitting on a stool&#10;&#10;Description automatically generated">
            <a:extLst>
              <a:ext uri="{FF2B5EF4-FFF2-40B4-BE49-F238E27FC236}">
                <a16:creationId xmlns:a16="http://schemas.microsoft.com/office/drawing/2014/main" id="{BCBB7534-A68A-25A7-C243-2733A1B45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865" y="2439456"/>
            <a:ext cx="2206301" cy="2992271"/>
          </a:xfrm>
          <a:prstGeom prst="rect">
            <a:avLst/>
          </a:prstGeom>
        </p:spPr>
      </p:pic>
      <p:sp>
        <p:nvSpPr>
          <p:cNvPr id="7" name="Oval 6">
            <a:extLst>
              <a:ext uri="{FF2B5EF4-FFF2-40B4-BE49-F238E27FC236}">
                <a16:creationId xmlns:a16="http://schemas.microsoft.com/office/drawing/2014/main" id="{ABB708CE-C6DA-8123-8806-25EA81448E58}"/>
              </a:ext>
            </a:extLst>
          </p:cNvPr>
          <p:cNvSpPr/>
          <p:nvPr/>
        </p:nvSpPr>
        <p:spPr>
          <a:xfrm>
            <a:off x="8005616" y="1375294"/>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Appealing setting</a:t>
            </a:r>
          </a:p>
        </p:txBody>
      </p:sp>
      <p:sp>
        <p:nvSpPr>
          <p:cNvPr id="16" name="Oval 15">
            <a:extLst>
              <a:ext uri="{FF2B5EF4-FFF2-40B4-BE49-F238E27FC236}">
                <a16:creationId xmlns:a16="http://schemas.microsoft.com/office/drawing/2014/main" id="{5FD9FD0F-402F-5563-BF4C-22EDB06C4C30}"/>
              </a:ext>
            </a:extLst>
          </p:cNvPr>
          <p:cNvSpPr/>
          <p:nvPr/>
        </p:nvSpPr>
        <p:spPr>
          <a:xfrm>
            <a:off x="9443481" y="2793649"/>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Captivating description</a:t>
            </a:r>
          </a:p>
        </p:txBody>
      </p:sp>
      <p:sp>
        <p:nvSpPr>
          <p:cNvPr id="17" name="Oval 16">
            <a:extLst>
              <a:ext uri="{FF2B5EF4-FFF2-40B4-BE49-F238E27FC236}">
                <a16:creationId xmlns:a16="http://schemas.microsoft.com/office/drawing/2014/main" id="{4183D807-3E15-78E6-B043-D9339218D6B2}"/>
              </a:ext>
            </a:extLst>
          </p:cNvPr>
          <p:cNvSpPr/>
          <p:nvPr/>
        </p:nvSpPr>
        <p:spPr>
          <a:xfrm>
            <a:off x="8994430" y="4518198"/>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was so funny!</a:t>
            </a:r>
          </a:p>
        </p:txBody>
      </p:sp>
      <p:sp>
        <p:nvSpPr>
          <p:cNvPr id="18" name="Oval 17">
            <a:extLst>
              <a:ext uri="{FF2B5EF4-FFF2-40B4-BE49-F238E27FC236}">
                <a16:creationId xmlns:a16="http://schemas.microsoft.com/office/drawing/2014/main" id="{63457336-7D25-AF04-AC41-10E2DB450E56}"/>
              </a:ext>
            </a:extLst>
          </p:cNvPr>
          <p:cNvSpPr/>
          <p:nvPr/>
        </p:nvSpPr>
        <p:spPr>
          <a:xfrm>
            <a:off x="6642487" y="5335343"/>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made me feel…</a:t>
            </a:r>
          </a:p>
        </p:txBody>
      </p:sp>
      <p:sp>
        <p:nvSpPr>
          <p:cNvPr id="20" name="Oval 19">
            <a:extLst>
              <a:ext uri="{FF2B5EF4-FFF2-40B4-BE49-F238E27FC236}">
                <a16:creationId xmlns:a16="http://schemas.microsoft.com/office/drawing/2014/main" id="{DF779976-6253-E34D-60F3-6322B448FC19}"/>
              </a:ext>
            </a:extLst>
          </p:cNvPr>
          <p:cNvSpPr/>
          <p:nvPr/>
        </p:nvSpPr>
        <p:spPr>
          <a:xfrm>
            <a:off x="3754498" y="5266294"/>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had wonderful illustrations</a:t>
            </a:r>
          </a:p>
        </p:txBody>
      </p:sp>
      <p:sp>
        <p:nvSpPr>
          <p:cNvPr id="22" name="Oval 21">
            <a:extLst>
              <a:ext uri="{FF2B5EF4-FFF2-40B4-BE49-F238E27FC236}">
                <a16:creationId xmlns:a16="http://schemas.microsoft.com/office/drawing/2014/main" id="{E1A931E8-13ED-8F3B-C400-B2DB7B18F935}"/>
              </a:ext>
            </a:extLst>
          </p:cNvPr>
          <p:cNvSpPr/>
          <p:nvPr/>
        </p:nvSpPr>
        <p:spPr>
          <a:xfrm>
            <a:off x="648260" y="2858304"/>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was addictive!</a:t>
            </a:r>
          </a:p>
        </p:txBody>
      </p:sp>
      <p:sp>
        <p:nvSpPr>
          <p:cNvPr id="23" name="Oval 22">
            <a:extLst>
              <a:ext uri="{FF2B5EF4-FFF2-40B4-BE49-F238E27FC236}">
                <a16:creationId xmlns:a16="http://schemas.microsoft.com/office/drawing/2014/main" id="{72335D14-1BB3-B395-8457-1C14B2EC0497}"/>
              </a:ext>
            </a:extLst>
          </p:cNvPr>
          <p:cNvSpPr/>
          <p:nvPr/>
        </p:nvSpPr>
        <p:spPr>
          <a:xfrm>
            <a:off x="2409524" y="1451911"/>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was about something I’m interested in</a:t>
            </a:r>
          </a:p>
        </p:txBody>
      </p:sp>
      <p:sp>
        <p:nvSpPr>
          <p:cNvPr id="24" name="Oval 23">
            <a:extLst>
              <a:ext uri="{FF2B5EF4-FFF2-40B4-BE49-F238E27FC236}">
                <a16:creationId xmlns:a16="http://schemas.microsoft.com/office/drawing/2014/main" id="{226660ED-DE2F-3544-C32A-B78688CAE731}"/>
              </a:ext>
            </a:extLst>
          </p:cNvPr>
          <p:cNvSpPr/>
          <p:nvPr/>
        </p:nvSpPr>
        <p:spPr>
          <a:xfrm>
            <a:off x="1144555" y="4518199"/>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It changed my perspective</a:t>
            </a:r>
          </a:p>
        </p:txBody>
      </p:sp>
    </p:spTree>
    <p:extLst>
      <p:ext uri="{BB962C8B-B14F-4D97-AF65-F5344CB8AC3E}">
        <p14:creationId xmlns:p14="http://schemas.microsoft.com/office/powerpoint/2010/main" val="11168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6" grpId="0" animBg="1"/>
      <p:bldP spid="17" grpId="0" animBg="1"/>
      <p:bldP spid="18" grpId="0" animBg="1"/>
      <p:bldP spid="20"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4" name="TextBox 3">
            <a:extLst>
              <a:ext uri="{FF2B5EF4-FFF2-40B4-BE49-F238E27FC236}">
                <a16:creationId xmlns:a16="http://schemas.microsoft.com/office/drawing/2014/main" id="{B840B28A-353A-3C53-1C40-0C18737DD1AC}"/>
              </a:ext>
            </a:extLst>
          </p:cNvPr>
          <p:cNvSpPr txBox="1"/>
          <p:nvPr/>
        </p:nvSpPr>
        <p:spPr>
          <a:xfrm>
            <a:off x="2317367" y="228985"/>
            <a:ext cx="9388576" cy="583429"/>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rgbClr val="F7921D"/>
                </a:solidFill>
                <a:effectLst/>
                <a:latin typeface="Rockwell" panose="02060603020205020403" pitchFamily="18" charset="0"/>
                <a:ea typeface="Calibri" panose="020F0502020204030204" pitchFamily="34" charset="0"/>
                <a:cs typeface="Times New Roman"/>
              </a:rPr>
              <a:t>What do you want to read more of this year?</a:t>
            </a:r>
          </a:p>
        </p:txBody>
      </p:sp>
      <p:sp>
        <p:nvSpPr>
          <p:cNvPr id="13" name="Oval 12">
            <a:extLst>
              <a:ext uri="{FF2B5EF4-FFF2-40B4-BE49-F238E27FC236}">
                <a16:creationId xmlns:a16="http://schemas.microsoft.com/office/drawing/2014/main" id="{F3D4650F-3B40-2A01-BE6E-229264B3110E}"/>
              </a:ext>
            </a:extLst>
          </p:cNvPr>
          <p:cNvSpPr/>
          <p:nvPr/>
        </p:nvSpPr>
        <p:spPr>
          <a:xfrm>
            <a:off x="3041383" y="1378988"/>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Audiobooks</a:t>
            </a:r>
          </a:p>
        </p:txBody>
      </p:sp>
      <p:sp>
        <p:nvSpPr>
          <p:cNvPr id="7" name="Oval 6">
            <a:extLst>
              <a:ext uri="{FF2B5EF4-FFF2-40B4-BE49-F238E27FC236}">
                <a16:creationId xmlns:a16="http://schemas.microsoft.com/office/drawing/2014/main" id="{ABB708CE-C6DA-8123-8806-25EA81448E58}"/>
              </a:ext>
            </a:extLst>
          </p:cNvPr>
          <p:cNvSpPr/>
          <p:nvPr/>
        </p:nvSpPr>
        <p:spPr>
          <a:xfrm>
            <a:off x="8452542" y="1568368"/>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Non-fiction and biographies</a:t>
            </a:r>
          </a:p>
        </p:txBody>
      </p:sp>
      <p:sp>
        <p:nvSpPr>
          <p:cNvPr id="16" name="Oval 15">
            <a:extLst>
              <a:ext uri="{FF2B5EF4-FFF2-40B4-BE49-F238E27FC236}">
                <a16:creationId xmlns:a16="http://schemas.microsoft.com/office/drawing/2014/main" id="{5FD9FD0F-402F-5563-BF4C-22EDB06C4C30}"/>
              </a:ext>
            </a:extLst>
          </p:cNvPr>
          <p:cNvSpPr/>
          <p:nvPr/>
        </p:nvSpPr>
        <p:spPr>
          <a:xfrm>
            <a:off x="1243342" y="3219555"/>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Adventure books</a:t>
            </a:r>
          </a:p>
        </p:txBody>
      </p:sp>
      <p:sp>
        <p:nvSpPr>
          <p:cNvPr id="17" name="Oval 16">
            <a:extLst>
              <a:ext uri="{FF2B5EF4-FFF2-40B4-BE49-F238E27FC236}">
                <a16:creationId xmlns:a16="http://schemas.microsoft.com/office/drawing/2014/main" id="{4183D807-3E15-78E6-B043-D9339218D6B2}"/>
              </a:ext>
            </a:extLst>
          </p:cNvPr>
          <p:cNvSpPr/>
          <p:nvPr/>
        </p:nvSpPr>
        <p:spPr>
          <a:xfrm>
            <a:off x="8765830" y="4921610"/>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Graphic novels</a:t>
            </a:r>
          </a:p>
        </p:txBody>
      </p:sp>
      <p:sp>
        <p:nvSpPr>
          <p:cNvPr id="18" name="Oval 17">
            <a:extLst>
              <a:ext uri="{FF2B5EF4-FFF2-40B4-BE49-F238E27FC236}">
                <a16:creationId xmlns:a16="http://schemas.microsoft.com/office/drawing/2014/main" id="{63457336-7D25-AF04-AC41-10E2DB450E56}"/>
              </a:ext>
            </a:extLst>
          </p:cNvPr>
          <p:cNvSpPr/>
          <p:nvPr/>
        </p:nvSpPr>
        <p:spPr>
          <a:xfrm>
            <a:off x="3735470" y="4707578"/>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Poetry books</a:t>
            </a:r>
          </a:p>
        </p:txBody>
      </p:sp>
      <p:sp>
        <p:nvSpPr>
          <p:cNvPr id="20" name="Oval 19">
            <a:extLst>
              <a:ext uri="{FF2B5EF4-FFF2-40B4-BE49-F238E27FC236}">
                <a16:creationId xmlns:a16="http://schemas.microsoft.com/office/drawing/2014/main" id="{DF779976-6253-E34D-60F3-6322B448FC19}"/>
              </a:ext>
            </a:extLst>
          </p:cNvPr>
          <p:cNvSpPr/>
          <p:nvPr/>
        </p:nvSpPr>
        <p:spPr>
          <a:xfrm>
            <a:off x="5640716" y="2867011"/>
            <a:ext cx="2451370" cy="1298643"/>
          </a:xfrm>
          <a:prstGeom prst="ellipse">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Rockwell" panose="02060603020205020403" pitchFamily="18" charset="0"/>
              </a:rPr>
              <a:t>YA romance or horror</a:t>
            </a:r>
          </a:p>
        </p:txBody>
      </p:sp>
    </p:spTree>
    <p:extLst>
      <p:ext uri="{BB962C8B-B14F-4D97-AF65-F5344CB8AC3E}">
        <p14:creationId xmlns:p14="http://schemas.microsoft.com/office/powerpoint/2010/main" val="27659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6" grpId="0" animBg="1"/>
      <p:bldP spid="17" grpId="0" animBg="1"/>
      <p:bldP spid="18"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9" name="TextBox 28">
            <a:extLst>
              <a:ext uri="{FF2B5EF4-FFF2-40B4-BE49-F238E27FC236}">
                <a16:creationId xmlns:a16="http://schemas.microsoft.com/office/drawing/2014/main" id="{19CAC19F-F6FF-6BFF-3F3D-618A4EBC7431}"/>
              </a:ext>
            </a:extLst>
          </p:cNvPr>
          <p:cNvSpPr txBox="1"/>
          <p:nvPr/>
        </p:nvSpPr>
        <p:spPr>
          <a:xfrm>
            <a:off x="539284" y="3558349"/>
            <a:ext cx="1729928" cy="1171769"/>
          </a:xfrm>
          <a:prstGeom prst="rect">
            <a:avLst/>
          </a:prstGeom>
          <a:noFill/>
          <a:ln>
            <a:noFill/>
          </a:ln>
        </p:spPr>
        <p:txBody>
          <a:bodyPr wrap="square" rtlCol="0">
            <a:spAutoFit/>
          </a:bodyPr>
          <a:lstStyle/>
          <a:p>
            <a:pPr algn="ctr"/>
            <a:r>
              <a:rPr lang="en-GB" sz="2000" dirty="0">
                <a:solidFill>
                  <a:schemeClr val="bg1"/>
                </a:solidFill>
                <a:latin typeface="Rockwell" panose="02060603020205020403" pitchFamily="18" charset="0"/>
              </a:rPr>
              <a:t>“I haven’t found things to read that I like”</a:t>
            </a:r>
          </a:p>
        </p:txBody>
      </p:sp>
      <p:sp>
        <p:nvSpPr>
          <p:cNvPr id="4" name="TextBox 3">
            <a:extLst>
              <a:ext uri="{FF2B5EF4-FFF2-40B4-BE49-F238E27FC236}">
                <a16:creationId xmlns:a16="http://schemas.microsoft.com/office/drawing/2014/main" id="{B840B28A-353A-3C53-1C40-0C18737DD1AC}"/>
              </a:ext>
            </a:extLst>
          </p:cNvPr>
          <p:cNvSpPr txBox="1"/>
          <p:nvPr/>
        </p:nvSpPr>
        <p:spPr>
          <a:xfrm>
            <a:off x="2415525" y="560070"/>
            <a:ext cx="9388576" cy="1122230"/>
          </a:xfrm>
          <a:prstGeom prst="rect">
            <a:avLst/>
          </a:prstGeom>
          <a:noFill/>
        </p:spPr>
        <p:txBody>
          <a:bodyPr wrap="square" lIns="91440" tIns="45720" rIns="91440" bIns="45720" anchor="t">
            <a:spAutoFit/>
          </a:bodyPr>
          <a:lstStyle/>
          <a:p>
            <a:pPr>
              <a:lnSpc>
                <a:spcPct val="107000"/>
              </a:lnSpc>
              <a:spcAft>
                <a:spcPts val="800"/>
              </a:spcAft>
            </a:pPr>
            <a:r>
              <a:rPr lang="en-GB" sz="3200" dirty="0">
                <a:solidFill>
                  <a:srgbClr val="F7921D"/>
                </a:solidFill>
                <a:effectLst/>
                <a:latin typeface="Rockwell" panose="02060603020205020403" pitchFamily="18" charset="0"/>
                <a:ea typeface="Calibri" panose="020F0502020204030204" pitchFamily="34" charset="0"/>
                <a:cs typeface="Times New Roman" panose="02020603050405020304" pitchFamily="18" charset="0"/>
              </a:rPr>
              <a:t>Listen to the World Book Day authors. What have they read, and what do they want to read?</a:t>
            </a:r>
          </a:p>
        </p:txBody>
      </p:sp>
      <p:sp>
        <p:nvSpPr>
          <p:cNvPr id="3" name="TextBox 2">
            <a:extLst>
              <a:ext uri="{FF2B5EF4-FFF2-40B4-BE49-F238E27FC236}">
                <a16:creationId xmlns:a16="http://schemas.microsoft.com/office/drawing/2014/main" id="{83D505CF-97BE-92B5-1671-56CB5A8023A8}"/>
              </a:ext>
            </a:extLst>
          </p:cNvPr>
          <p:cNvSpPr txBox="1"/>
          <p:nvPr/>
        </p:nvSpPr>
        <p:spPr>
          <a:xfrm>
            <a:off x="2205661" y="2984076"/>
            <a:ext cx="9087439" cy="646331"/>
          </a:xfrm>
          <a:prstGeom prst="rect">
            <a:avLst/>
          </a:prstGeom>
          <a:noFill/>
        </p:spPr>
        <p:txBody>
          <a:bodyPr wrap="square">
            <a:spAutoFit/>
          </a:bodyPr>
          <a:lstStyle/>
          <a:p>
            <a:pPr marL="228600" indent="-228600" algn="ctr">
              <a:lnSpc>
                <a:spcPct val="90000"/>
              </a:lnSpc>
              <a:spcBef>
                <a:spcPts val="1000"/>
              </a:spcBef>
            </a:pPr>
            <a:r>
              <a:rPr lang="en-GB" sz="2000" b="1" dirty="0">
                <a:solidFill>
                  <a:srgbClr val="F7921D"/>
                </a:solidFill>
                <a:latin typeface="Rockwell" panose="02060603020205020403" pitchFamily="18" charset="0"/>
                <a:ea typeface="Calibri" panose="020F0502020204030204" pitchFamily="34" charset="0"/>
                <a:cs typeface="Calibri"/>
              </a:rPr>
              <a:t>SPEAKER- EMBED VIDEO LINK FROM THE ‘WHAT HAVE YOU READ IN THE LAST YEAR’ PLAYLIST HERE OR USE BOOK JACKETS</a:t>
            </a:r>
            <a:endParaRPr lang="en-GB" sz="2000" dirty="0">
              <a:solidFill>
                <a:srgbClr val="F7921D"/>
              </a:solidFill>
              <a:latin typeface="Rockwell" panose="02060603020205020403" pitchFamily="18" charset="0"/>
              <a:ea typeface="Calibri" panose="020F0502020204030204" pitchFamily="34" charset="0"/>
              <a:cs typeface="Calibri"/>
            </a:endParaRPr>
          </a:p>
        </p:txBody>
      </p:sp>
      <p:sp>
        <p:nvSpPr>
          <p:cNvPr id="6" name="TextBox 5">
            <a:extLst>
              <a:ext uri="{FF2B5EF4-FFF2-40B4-BE49-F238E27FC236}">
                <a16:creationId xmlns:a16="http://schemas.microsoft.com/office/drawing/2014/main" id="{82CFBDE1-55F9-5FF7-7747-9AAB6C20FDAC}"/>
              </a:ext>
            </a:extLst>
          </p:cNvPr>
          <p:cNvSpPr txBox="1"/>
          <p:nvPr/>
        </p:nvSpPr>
        <p:spPr>
          <a:xfrm>
            <a:off x="387900" y="5890312"/>
            <a:ext cx="4646014" cy="646331"/>
          </a:xfrm>
          <a:prstGeom prst="rect">
            <a:avLst/>
          </a:prstGeom>
          <a:noFill/>
        </p:spPr>
        <p:txBody>
          <a:bodyPr wrap="square">
            <a:spAutoFit/>
          </a:bodyPr>
          <a:lstStyle/>
          <a:p>
            <a:r>
              <a:rPr lang="en-GB" sz="1800" dirty="0">
                <a:effectLst/>
                <a:latin typeface="Rockwell" panose="02060603020205020403" pitchFamily="18" charset="0"/>
                <a:ea typeface="Calibri" panose="020F0502020204030204" pitchFamily="34" charset="0"/>
                <a:cs typeface="Times New Roman" panose="02020603050405020304" pitchFamily="18" charset="0"/>
              </a:rPr>
              <a:t>Do you feel inspired to read anything that you’ve heard about?</a:t>
            </a:r>
          </a:p>
        </p:txBody>
      </p:sp>
      <p:grpSp>
        <p:nvGrpSpPr>
          <p:cNvPr id="11" name="Group 10">
            <a:extLst>
              <a:ext uri="{FF2B5EF4-FFF2-40B4-BE49-F238E27FC236}">
                <a16:creationId xmlns:a16="http://schemas.microsoft.com/office/drawing/2014/main" id="{A87C5EF0-99E7-AA59-7200-9A70E780E79A}"/>
              </a:ext>
            </a:extLst>
          </p:cNvPr>
          <p:cNvGrpSpPr/>
          <p:nvPr/>
        </p:nvGrpSpPr>
        <p:grpSpPr>
          <a:xfrm>
            <a:off x="312270" y="5863472"/>
            <a:ext cx="4646015" cy="770288"/>
            <a:chOff x="658696" y="4460435"/>
            <a:chExt cx="5137609" cy="1975874"/>
          </a:xfrm>
        </p:grpSpPr>
        <p:sp>
          <p:nvSpPr>
            <p:cNvPr id="12" name="Rectangle: Rounded Corners 11">
              <a:extLst>
                <a:ext uri="{FF2B5EF4-FFF2-40B4-BE49-F238E27FC236}">
                  <a16:creationId xmlns:a16="http://schemas.microsoft.com/office/drawing/2014/main" id="{093F525E-19A7-DBFA-8CAD-A0CA9AE67DB4}"/>
                </a:ext>
              </a:extLst>
            </p:cNvPr>
            <p:cNvSpPr/>
            <p:nvPr/>
          </p:nvSpPr>
          <p:spPr>
            <a:xfrm>
              <a:off x="658696" y="4460435"/>
              <a:ext cx="5137609" cy="1975874"/>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2377F28-F526-B11F-E494-23730C5D2AE8}"/>
                </a:ext>
              </a:extLst>
            </p:cNvPr>
            <p:cNvSpPr txBox="1"/>
            <p:nvPr/>
          </p:nvSpPr>
          <p:spPr>
            <a:xfrm>
              <a:off x="925004" y="4709708"/>
              <a:ext cx="4758179" cy="369332"/>
            </a:xfrm>
            <a:prstGeom prst="rect">
              <a:avLst/>
            </a:prstGeom>
            <a:noFill/>
            <a:ln>
              <a:solidFill>
                <a:srgbClr val="F7921D"/>
              </a:solidFill>
            </a:ln>
          </p:spPr>
          <p:txBody>
            <a:bodyPr wrap="square">
              <a:spAutoFit/>
            </a:bodyPr>
            <a:lstStyle/>
            <a:p>
              <a:endParaRPr lang="en-US" sz="1800" dirty="0">
                <a:latin typeface="Rockwell" panose="02060603020205020403" pitchFamily="18" charset="0"/>
              </a:endParaRPr>
            </a:p>
          </p:txBody>
        </p:sp>
      </p:grpSp>
      <p:pic>
        <p:nvPicPr>
          <p:cNvPr id="14" name="Picture 13" descr="A group of colorful stars&#10;&#10;Description automatically generated">
            <a:extLst>
              <a:ext uri="{FF2B5EF4-FFF2-40B4-BE49-F238E27FC236}">
                <a16:creationId xmlns:a16="http://schemas.microsoft.com/office/drawing/2014/main" id="{719A6D6C-8969-FB4C-4454-CA6DDA83E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410" y="5759226"/>
            <a:ext cx="2527775" cy="908501"/>
          </a:xfrm>
          <a:prstGeom prst="rect">
            <a:avLst/>
          </a:prstGeom>
        </p:spPr>
      </p:pic>
      <p:pic>
        <p:nvPicPr>
          <p:cNvPr id="2" name="Picture 1">
            <a:extLst>
              <a:ext uri="{FF2B5EF4-FFF2-40B4-BE49-F238E27FC236}">
                <a16:creationId xmlns:a16="http://schemas.microsoft.com/office/drawing/2014/main" id="{1BCAC406-84CD-94E7-FD4F-141AE0CE8E2F}"/>
              </a:ext>
            </a:extLst>
          </p:cNvPr>
          <p:cNvPicPr>
            <a:picLocks noChangeAspect="1"/>
          </p:cNvPicPr>
          <p:nvPr/>
        </p:nvPicPr>
        <p:blipFill rotWithShape="1">
          <a:blip r:embed="rId5"/>
          <a:srcRect l="10044" t="15600" r="4889" b="25600"/>
          <a:stretch/>
        </p:blipFill>
        <p:spPr>
          <a:xfrm>
            <a:off x="5109544" y="5562289"/>
            <a:ext cx="1874520" cy="1295711"/>
          </a:xfrm>
          <a:prstGeom prst="rect">
            <a:avLst/>
          </a:prstGeom>
        </p:spPr>
      </p:pic>
    </p:spTree>
    <p:extLst>
      <p:ext uri="{BB962C8B-B14F-4D97-AF65-F5344CB8AC3E}">
        <p14:creationId xmlns:p14="http://schemas.microsoft.com/office/powerpoint/2010/main" val="299138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graphicFrame>
        <p:nvGraphicFramePr>
          <p:cNvPr id="4" name="Table 3">
            <a:extLst>
              <a:ext uri="{FF2B5EF4-FFF2-40B4-BE49-F238E27FC236}">
                <a16:creationId xmlns:a16="http://schemas.microsoft.com/office/drawing/2014/main" id="{1C2AD0C5-8CF5-B853-D59B-87089508829A}"/>
              </a:ext>
            </a:extLst>
          </p:cNvPr>
          <p:cNvGraphicFramePr>
            <a:graphicFrameLocks noGrp="1"/>
          </p:cNvGraphicFramePr>
          <p:nvPr>
            <p:extLst>
              <p:ext uri="{D42A27DB-BD31-4B8C-83A1-F6EECF244321}">
                <p14:modId xmlns:p14="http://schemas.microsoft.com/office/powerpoint/2010/main" val="289122710"/>
              </p:ext>
            </p:extLst>
          </p:nvPr>
        </p:nvGraphicFramePr>
        <p:xfrm>
          <a:off x="2192557" y="1734265"/>
          <a:ext cx="9547728" cy="3811220"/>
        </p:xfrm>
        <a:graphic>
          <a:graphicData uri="http://schemas.openxmlformats.org/drawingml/2006/table">
            <a:tbl>
              <a:tblPr>
                <a:tableStyleId>{5C22544A-7EE6-4342-B048-85BDC9FD1C3A}</a:tableStyleId>
              </a:tblPr>
              <a:tblGrid>
                <a:gridCol w="3182576">
                  <a:extLst>
                    <a:ext uri="{9D8B030D-6E8A-4147-A177-3AD203B41FA5}">
                      <a16:colId xmlns:a16="http://schemas.microsoft.com/office/drawing/2014/main" val="2700803132"/>
                    </a:ext>
                  </a:extLst>
                </a:gridCol>
                <a:gridCol w="3182576">
                  <a:extLst>
                    <a:ext uri="{9D8B030D-6E8A-4147-A177-3AD203B41FA5}">
                      <a16:colId xmlns:a16="http://schemas.microsoft.com/office/drawing/2014/main" val="1173202212"/>
                    </a:ext>
                  </a:extLst>
                </a:gridCol>
                <a:gridCol w="3182576">
                  <a:extLst>
                    <a:ext uri="{9D8B030D-6E8A-4147-A177-3AD203B41FA5}">
                      <a16:colId xmlns:a16="http://schemas.microsoft.com/office/drawing/2014/main" val="4073509199"/>
                    </a:ext>
                  </a:extLst>
                </a:gridCol>
              </a:tblGrid>
              <a:tr h="1409030">
                <a:tc>
                  <a:txBody>
                    <a:bodyPr/>
                    <a:lstStyle/>
                    <a:p>
                      <a:pPr algn="ctr"/>
                      <a:r>
                        <a:rPr lang="en-GB" sz="2800" dirty="0">
                          <a:solidFill>
                            <a:schemeClr val="tx1"/>
                          </a:solidFill>
                          <a:latin typeface="Rockwell" panose="02060603020205020403" pitchFamily="18" charset="0"/>
                        </a:rPr>
                        <a:t>A book by an author I like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sz="2800" dirty="0">
                          <a:solidFill>
                            <a:schemeClr val="bg1"/>
                          </a:solidFill>
                          <a:latin typeface="Rockwell" panose="02060603020205020403" pitchFamily="18" charset="0"/>
                        </a:rPr>
                        <a:t>A book recommended to me in this assembly</a:t>
                      </a:r>
                    </a:p>
                  </a:txBody>
                  <a:tcPr>
                    <a:lnL w="12700" cap="flat" cmpd="sng" algn="ctr">
                      <a:noFill/>
                      <a:prstDash val="solid"/>
                      <a:round/>
                      <a:headEnd type="none" w="med" len="med"/>
                      <a:tailEnd type="none" w="med" len="med"/>
                    </a:lnL>
                    <a:solidFill>
                      <a:srgbClr val="F7921D"/>
                    </a:solidFill>
                  </a:tcPr>
                </a:tc>
                <a:tc>
                  <a:txBody>
                    <a:bodyPr/>
                    <a:lstStyle/>
                    <a:p>
                      <a:pPr algn="ctr"/>
                      <a:r>
                        <a:rPr lang="en-GB" sz="2800" dirty="0">
                          <a:solidFill>
                            <a:schemeClr val="tx1"/>
                          </a:solidFill>
                          <a:latin typeface="Rockwell" panose="02060603020205020403" pitchFamily="18" charset="0"/>
                        </a:rPr>
                        <a:t>A book that’s like another one I’ve read</a:t>
                      </a:r>
                    </a:p>
                  </a:txBody>
                  <a:tcPr>
                    <a:solidFill>
                      <a:schemeClr val="bg1"/>
                    </a:solidFill>
                  </a:tcPr>
                </a:tc>
                <a:extLst>
                  <a:ext uri="{0D108BD9-81ED-4DB2-BD59-A6C34878D82A}">
                    <a16:rowId xmlns:a16="http://schemas.microsoft.com/office/drawing/2014/main" val="1209805975"/>
                  </a:ext>
                </a:extLst>
              </a:tr>
              <a:tr h="2012900">
                <a:tc>
                  <a:txBody>
                    <a:bodyPr/>
                    <a:lstStyle/>
                    <a:p>
                      <a:pPr algn="ctr"/>
                      <a:r>
                        <a:rPr lang="en-GB" sz="2800" dirty="0">
                          <a:solidFill>
                            <a:schemeClr val="bg1"/>
                          </a:solidFill>
                          <a:latin typeface="Rockwell" panose="02060603020205020403" pitchFamily="18" charset="0"/>
                        </a:rPr>
                        <a:t>A type of book I’ve never tried before</a:t>
                      </a:r>
                    </a:p>
                  </a:txBody>
                  <a:tcPr>
                    <a:lnT w="12700" cap="flat" cmpd="sng" algn="ctr">
                      <a:noFill/>
                      <a:prstDash val="solid"/>
                      <a:round/>
                      <a:headEnd type="none" w="med" len="med"/>
                      <a:tailEnd type="none" w="med" len="med"/>
                    </a:lnT>
                    <a:solidFill>
                      <a:srgbClr val="F7921D"/>
                    </a:solidFill>
                  </a:tcPr>
                </a:tc>
                <a:tc>
                  <a:txBody>
                    <a:bodyPr/>
                    <a:lstStyle/>
                    <a:p>
                      <a:pPr algn="ctr"/>
                      <a:r>
                        <a:rPr lang="en-GB" sz="2800" dirty="0">
                          <a:solidFill>
                            <a:schemeClr val="tx1"/>
                          </a:solidFill>
                          <a:latin typeface="Rockwell" panose="02060603020205020403" pitchFamily="18" charset="0"/>
                        </a:rPr>
                        <a:t>A book about one of my hobbies or interests</a:t>
                      </a:r>
                    </a:p>
                  </a:txBody>
                  <a:tcPr>
                    <a:solidFill>
                      <a:schemeClr val="bg1"/>
                    </a:solidFill>
                  </a:tcPr>
                </a:tc>
                <a:tc>
                  <a:txBody>
                    <a:bodyPr/>
                    <a:lstStyle/>
                    <a:p>
                      <a:pPr algn="ctr"/>
                      <a:r>
                        <a:rPr lang="en-GB" sz="2800" dirty="0">
                          <a:solidFill>
                            <a:schemeClr val="bg1"/>
                          </a:solidFill>
                          <a:latin typeface="Rockwell" panose="02060603020205020403" pitchFamily="18" charset="0"/>
                        </a:rPr>
                        <a:t>A book that will help me learn to do something new</a:t>
                      </a:r>
                    </a:p>
                  </a:txBody>
                  <a:tcPr>
                    <a:solidFill>
                      <a:srgbClr val="F7921D"/>
                    </a:solidFill>
                  </a:tcPr>
                </a:tc>
                <a:extLst>
                  <a:ext uri="{0D108BD9-81ED-4DB2-BD59-A6C34878D82A}">
                    <a16:rowId xmlns:a16="http://schemas.microsoft.com/office/drawing/2014/main" val="2659966142"/>
                  </a:ext>
                </a:extLst>
              </a:tr>
            </a:tbl>
          </a:graphicData>
        </a:graphic>
      </p:graphicFrame>
    </p:spTree>
    <p:extLst>
      <p:ext uri="{BB962C8B-B14F-4D97-AF65-F5344CB8AC3E}">
        <p14:creationId xmlns:p14="http://schemas.microsoft.com/office/powerpoint/2010/main" val="47061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pic>
        <p:nvPicPr>
          <p:cNvPr id="2" name="Picture 1">
            <a:extLst>
              <a:ext uri="{FF2B5EF4-FFF2-40B4-BE49-F238E27FC236}">
                <a16:creationId xmlns:a16="http://schemas.microsoft.com/office/drawing/2014/main" id="{E4863CDD-C1FB-51DC-2D03-727D20E3B386}"/>
              </a:ext>
            </a:extLst>
          </p:cNvPr>
          <p:cNvPicPr>
            <a:picLocks noChangeAspect="1"/>
          </p:cNvPicPr>
          <p:nvPr/>
        </p:nvPicPr>
        <p:blipFill>
          <a:blip r:embed="rId4"/>
          <a:stretch>
            <a:fillRect/>
          </a:stretch>
        </p:blipFill>
        <p:spPr>
          <a:xfrm>
            <a:off x="3759858" y="1427906"/>
            <a:ext cx="5795621" cy="4002188"/>
          </a:xfrm>
          <a:prstGeom prst="rect">
            <a:avLst/>
          </a:prstGeom>
        </p:spPr>
      </p:pic>
    </p:spTree>
    <p:extLst>
      <p:ext uri="{BB962C8B-B14F-4D97-AF65-F5344CB8AC3E}">
        <p14:creationId xmlns:p14="http://schemas.microsoft.com/office/powerpoint/2010/main" val="65476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A black background with yellow text&#10;&#10;Description automatically generated">
            <a:extLst>
              <a:ext uri="{FF2B5EF4-FFF2-40B4-BE49-F238E27FC236}">
                <a16:creationId xmlns:a16="http://schemas.microsoft.com/office/drawing/2014/main" id="{861A08B6-531F-D386-FFDB-55D43FAE3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0470"/>
            <a:ext cx="12172207" cy="6858000"/>
          </a:xfrm>
          <a:prstGeom prst="rect">
            <a:avLst/>
          </a:prstGeom>
        </p:spPr>
      </p:pic>
    </p:spTree>
    <p:extLst>
      <p:ext uri="{BB962C8B-B14F-4D97-AF65-F5344CB8AC3E}">
        <p14:creationId xmlns:p14="http://schemas.microsoft.com/office/powerpoint/2010/main" val="2324045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1735134" y="2666956"/>
            <a:ext cx="8721732" cy="17077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6" y="2858063"/>
            <a:ext cx="8457670" cy="1325563"/>
          </a:xfrm>
        </p:spPr>
        <p:txBody>
          <a:bodyPr>
            <a:noAutofit/>
          </a:bodyPr>
          <a:lstStyle/>
          <a:p>
            <a:pPr algn="ctr"/>
            <a:r>
              <a:rPr lang="en-GB" sz="5000" dirty="0">
                <a:latin typeface="Rockwell" panose="02060603020205020403" pitchFamily="18" charset="0"/>
              </a:rPr>
              <a:t>Choosing one of this year’s World Book Day books</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212428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banner with black text and eyes&#10;&#10;Description automatically generated">
            <a:extLst>
              <a:ext uri="{FF2B5EF4-FFF2-40B4-BE49-F238E27FC236}">
                <a16:creationId xmlns:a16="http://schemas.microsoft.com/office/drawing/2014/main" id="{19E06E91-B68D-1689-66F9-B5819701B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12" name="Picture 11" descr="A stack of books with a black background&#10;&#10;Description automatically generated">
            <a:extLst>
              <a:ext uri="{FF2B5EF4-FFF2-40B4-BE49-F238E27FC236}">
                <a16:creationId xmlns:a16="http://schemas.microsoft.com/office/drawing/2014/main" id="{8222BA9C-8597-6A38-CB19-68E5627AE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534" y="19990"/>
            <a:ext cx="1158586" cy="1448232"/>
          </a:xfrm>
          <a:prstGeom prst="rect">
            <a:avLst/>
          </a:prstGeom>
        </p:spPr>
      </p:pic>
      <p:pic>
        <p:nvPicPr>
          <p:cNvPr id="3" name="Picture 2" descr="A book covers of different sizes&#10;&#10;Description automatically generated with medium confidence">
            <a:extLst>
              <a:ext uri="{FF2B5EF4-FFF2-40B4-BE49-F238E27FC236}">
                <a16:creationId xmlns:a16="http://schemas.microsoft.com/office/drawing/2014/main" id="{8145E1E3-C32D-FF33-816F-FA145EA27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483" y="2020021"/>
            <a:ext cx="9414775" cy="3512976"/>
          </a:xfrm>
          <a:prstGeom prst="rect">
            <a:avLst/>
          </a:prstGeom>
        </p:spPr>
      </p:pic>
      <p:sp>
        <p:nvSpPr>
          <p:cNvPr id="4" name="TextBox 3">
            <a:extLst>
              <a:ext uri="{FF2B5EF4-FFF2-40B4-BE49-F238E27FC236}">
                <a16:creationId xmlns:a16="http://schemas.microsoft.com/office/drawing/2014/main" id="{71058BB1-3962-B567-01AE-34663406BFBA}"/>
              </a:ext>
            </a:extLst>
          </p:cNvPr>
          <p:cNvSpPr txBox="1"/>
          <p:nvPr/>
        </p:nvSpPr>
        <p:spPr>
          <a:xfrm>
            <a:off x="2351326" y="412684"/>
            <a:ext cx="6523733" cy="646331"/>
          </a:xfrm>
          <a:prstGeom prst="rect">
            <a:avLst/>
          </a:prstGeom>
          <a:noFill/>
        </p:spPr>
        <p:txBody>
          <a:bodyPr wrap="square" rtlCol="0">
            <a:spAutoFit/>
          </a:bodyPr>
          <a:lstStyle/>
          <a:p>
            <a:r>
              <a:rPr lang="en-GB" sz="3600" dirty="0">
                <a:solidFill>
                  <a:srgbClr val="F7921D"/>
                </a:solidFill>
                <a:latin typeface="Rockwell" panose="02060603020205020403" pitchFamily="18" charset="0"/>
              </a:rPr>
              <a:t>Which one catches your eye?</a:t>
            </a:r>
            <a:endParaRPr lang="en-GB" sz="3600" b="0" i="0" dirty="0">
              <a:solidFill>
                <a:srgbClr val="F7921D"/>
              </a:solidFill>
              <a:effectLst/>
              <a:latin typeface="Rockwell" panose="02060603020205020403" pitchFamily="18" charset="0"/>
            </a:endParaRPr>
          </a:p>
        </p:txBody>
      </p:sp>
    </p:spTree>
    <p:extLst>
      <p:ext uri="{BB962C8B-B14F-4D97-AF65-F5344CB8AC3E}">
        <p14:creationId xmlns:p14="http://schemas.microsoft.com/office/powerpoint/2010/main" val="222797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8CF74BD-3BC8-4087-2364-54B86E461BB2}"/>
              </a:ext>
            </a:extLst>
          </p:cNvPr>
          <p:cNvSpPr/>
          <p:nvPr/>
        </p:nvSpPr>
        <p:spPr>
          <a:xfrm>
            <a:off x="2337848" y="1903059"/>
            <a:ext cx="9513634" cy="4818251"/>
          </a:xfrm>
          <a:prstGeom prst="roundRect">
            <a:avLst/>
          </a:prstGeom>
          <a:solidFill>
            <a:schemeClr val="bg1"/>
          </a:solidFill>
          <a:ln w="762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89782" y="0"/>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Suggested follow-on activities </a:t>
            </a:r>
          </a:p>
        </p:txBody>
      </p:sp>
      <p:sp>
        <p:nvSpPr>
          <p:cNvPr id="9" name="TextBox 8">
            <a:extLst>
              <a:ext uri="{FF2B5EF4-FFF2-40B4-BE49-F238E27FC236}">
                <a16:creationId xmlns:a16="http://schemas.microsoft.com/office/drawing/2014/main" id="{FA8ADD56-648E-3A38-EE49-0F51FD4377B1}"/>
              </a:ext>
            </a:extLst>
          </p:cNvPr>
          <p:cNvSpPr txBox="1"/>
          <p:nvPr/>
        </p:nvSpPr>
        <p:spPr>
          <a:xfrm>
            <a:off x="2651498" y="2032681"/>
            <a:ext cx="8886334" cy="4559005"/>
          </a:xfrm>
          <a:prstGeom prst="rect">
            <a:avLst/>
          </a:prstGeom>
          <a:noFill/>
        </p:spPr>
        <p:txBody>
          <a:bodyPr wrap="square">
            <a:spAutoFit/>
          </a:bodyPr>
          <a:lstStyle/>
          <a:p>
            <a:pPr>
              <a:lnSpc>
                <a:spcPct val="107000"/>
              </a:lnSpc>
              <a:spcAft>
                <a:spcPts val="800"/>
              </a:spcAft>
            </a:pPr>
            <a:r>
              <a:rPr lang="en-GB" sz="1400" b="1" dirty="0">
                <a:solidFill>
                  <a:srgbClr val="F7921D"/>
                </a:solidFill>
                <a:effectLst/>
                <a:latin typeface="Rockwell" panose="02060603020205020403" pitchFamily="18" charset="0"/>
                <a:ea typeface="Calibri" panose="020F0502020204030204" pitchFamily="34" charset="0"/>
                <a:cs typeface="Times New Roman" panose="02020603050405020304" pitchFamily="18" charset="0"/>
              </a:rPr>
              <a:t>1. Top tips for enjoying reading</a:t>
            </a: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Encourage students to spend a moment reflecting individually on why reading is important to them. </a:t>
            </a:r>
            <a:r>
              <a:rPr lang="en-GB" sz="1400" dirty="0">
                <a:latin typeface="Rockwell" panose="02060603020205020403" pitchFamily="18" charset="0"/>
                <a:ea typeface="Calibri" panose="020F0502020204030204" pitchFamily="34" charset="0"/>
                <a:cs typeface="Times New Roman" panose="02020603050405020304" pitchFamily="18" charset="0"/>
              </a:rPr>
              <a:t>What are their earliest memories of reading? Why do they think reading is good for them?</a:t>
            </a:r>
          </a:p>
          <a:p>
            <a:pPr marL="285750" lvl="0" indent="-285750">
              <a:lnSpc>
                <a:spcPct val="107000"/>
              </a:lnSpc>
              <a:buFont typeface="Arial" panose="020B0604020202020204" pitchFamily="34" charset="0"/>
              <a:buChar char="•"/>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Ask </a:t>
            </a:r>
            <a:r>
              <a:rPr lang="en-GB" sz="1400" dirty="0">
                <a:latin typeface="Rockwell" panose="02060603020205020403" pitchFamily="18" charset="0"/>
                <a:ea typeface="Calibri" panose="020F0502020204030204" pitchFamily="34" charset="0"/>
                <a:cs typeface="Times New Roman" panose="02020603050405020304" pitchFamily="18" charset="0"/>
              </a:rPr>
              <a:t>students</a:t>
            </a:r>
            <a:r>
              <a:rPr lang="en-GB" sz="1400" dirty="0">
                <a:effectLst/>
                <a:latin typeface="Rockwell" panose="02060603020205020403" pitchFamily="18" charset="0"/>
                <a:ea typeface="Calibri" panose="020F0502020204030204" pitchFamily="34" charset="0"/>
                <a:cs typeface="Times New Roman" panose="02020603050405020304" pitchFamily="18" charset="0"/>
              </a:rPr>
              <a:t> to write a list of ‘I can’ statements about reading. For example: ‘</a:t>
            </a:r>
            <a:r>
              <a:rPr lang="en-GB" sz="1400" dirty="0">
                <a:latin typeface="Rockwell" panose="02060603020205020403" pitchFamily="18" charset="0"/>
                <a:ea typeface="Calibri" panose="020F0502020204030204" pitchFamily="34" charset="0"/>
                <a:cs typeface="Times New Roman" panose="02020603050405020304" pitchFamily="18" charset="0"/>
              </a:rPr>
              <a:t>I can find the right book to read, one that matches my interests and hobbies’. These statements should aim to create a positive mindset around books and reading.</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Using their ideas from the assembly, students can create a poem, rap or song collating their ‘top tips’ for reading.</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Hold a discussion about some of the barriers to reading for young people today. Ask students to create a leaflet describing these barriers, tips for how to overcome them, and reasons why this is important.</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Encourage students to formulate their own, personal ‘reading routines’. When can they find time to read? Where can they read? Which format of books can they read? </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Ask students: if you were running World Book Day next year, how would you encourage more young people to take part and read more books? Can they create a campaign for World Book Day 2025?</a:t>
            </a:r>
          </a:p>
        </p:txBody>
      </p:sp>
      <p:sp>
        <p:nvSpPr>
          <p:cNvPr id="14" name="TextBox 13">
            <a:extLst>
              <a:ext uri="{FF2B5EF4-FFF2-40B4-BE49-F238E27FC236}">
                <a16:creationId xmlns:a16="http://schemas.microsoft.com/office/drawing/2014/main" id="{56C1DB9B-7639-D5D5-4C01-532159DC5327}"/>
              </a:ext>
            </a:extLst>
          </p:cNvPr>
          <p:cNvSpPr txBox="1"/>
          <p:nvPr/>
        </p:nvSpPr>
        <p:spPr>
          <a:xfrm>
            <a:off x="2689782" y="1238133"/>
            <a:ext cx="8094482" cy="664926"/>
          </a:xfrm>
          <a:prstGeom prst="rect">
            <a:avLst/>
          </a:prstGeom>
          <a:noFill/>
        </p:spPr>
        <p:txBody>
          <a:bodyPr wrap="square">
            <a:spAutoFit/>
          </a:bodyPr>
          <a:lstStyle/>
          <a:p>
            <a:pPr>
              <a:lnSpc>
                <a:spcPct val="107000"/>
              </a:lnSpc>
              <a:spcAft>
                <a:spcPts val="800"/>
              </a:spcAft>
            </a:pPr>
            <a:r>
              <a:rPr lang="en-GB" sz="1800" dirty="0">
                <a:effectLst/>
                <a:latin typeface="Rockwell" panose="02060603020205020403" pitchFamily="18" charset="0"/>
                <a:ea typeface="Calibri" panose="020F0502020204030204" pitchFamily="34" charset="0"/>
                <a:cs typeface="Times New Roman" panose="02020603050405020304" pitchFamily="18" charset="0"/>
              </a:rPr>
              <a:t>There are four key discussion prompts provided in this assembly. Below are some suggestions of follow-on activities for each of th</a:t>
            </a:r>
            <a:r>
              <a:rPr lang="en-GB" dirty="0">
                <a:latin typeface="Rockwell" panose="02060603020205020403" pitchFamily="18" charset="0"/>
                <a:ea typeface="Calibri" panose="020F0502020204030204" pitchFamily="34" charset="0"/>
                <a:cs typeface="Times New Roman" panose="02020603050405020304" pitchFamily="18" charset="0"/>
              </a:rPr>
              <a:t>e discussion prompts:</a:t>
            </a:r>
            <a:endParaRPr lang="en-GB" sz="1800" dirty="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37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8CF74BD-3BC8-4087-2364-54B86E461BB2}"/>
              </a:ext>
            </a:extLst>
          </p:cNvPr>
          <p:cNvSpPr/>
          <p:nvPr/>
        </p:nvSpPr>
        <p:spPr>
          <a:xfrm>
            <a:off x="2337848" y="1275907"/>
            <a:ext cx="9513634" cy="5445403"/>
          </a:xfrm>
          <a:prstGeom prst="roundRect">
            <a:avLst/>
          </a:prstGeom>
          <a:solidFill>
            <a:schemeClr val="bg1"/>
          </a:solidFill>
          <a:ln w="762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89782" y="0"/>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Suggested follow-on activities contd. </a:t>
            </a:r>
          </a:p>
        </p:txBody>
      </p:sp>
      <p:sp>
        <p:nvSpPr>
          <p:cNvPr id="9" name="TextBox 8">
            <a:extLst>
              <a:ext uri="{FF2B5EF4-FFF2-40B4-BE49-F238E27FC236}">
                <a16:creationId xmlns:a16="http://schemas.microsoft.com/office/drawing/2014/main" id="{FA8ADD56-648E-3A38-EE49-0F51FD4377B1}"/>
              </a:ext>
            </a:extLst>
          </p:cNvPr>
          <p:cNvSpPr txBox="1"/>
          <p:nvPr/>
        </p:nvSpPr>
        <p:spPr>
          <a:xfrm>
            <a:off x="2689782" y="1603850"/>
            <a:ext cx="8886334" cy="4789516"/>
          </a:xfrm>
          <a:prstGeom prst="rect">
            <a:avLst/>
          </a:prstGeom>
          <a:noFill/>
        </p:spPr>
        <p:txBody>
          <a:bodyPr wrap="square">
            <a:spAutoFit/>
          </a:bodyPr>
          <a:lstStyle/>
          <a:p>
            <a:pPr>
              <a:lnSpc>
                <a:spcPct val="107000"/>
              </a:lnSpc>
              <a:spcAft>
                <a:spcPts val="800"/>
              </a:spcAft>
            </a:pPr>
            <a:r>
              <a:rPr lang="en-GB" sz="1400" b="1" dirty="0">
                <a:solidFill>
                  <a:srgbClr val="F7921D"/>
                </a:solidFill>
                <a:effectLst/>
                <a:latin typeface="Rockwell" panose="02060603020205020403" pitchFamily="18" charset="0"/>
                <a:ea typeface="Calibri" panose="020F0502020204030204" pitchFamily="34" charset="0"/>
                <a:cs typeface="Times New Roman" panose="02020603050405020304" pitchFamily="18" charset="0"/>
              </a:rPr>
              <a:t>2. You can read anywhere </a:t>
            </a: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Challenge students to keep track of all the places they find time to read in a week. Hold an awards ceremony for the strangest or most unique place.</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GB" sz="1400" dirty="0">
                <a:latin typeface="Rockwell" panose="02060603020205020403" pitchFamily="18" charset="0"/>
                <a:cs typeface="Times New Roman" panose="02020603050405020304" pitchFamily="18" charset="0"/>
              </a:rPr>
              <a:t>Staff and students can create ‘Masked Reader’ videos of themselves reading in strange or unusual places. Can other students guess each time who the Masked Reader is? </a:t>
            </a:r>
          </a:p>
          <a:p>
            <a:pPr>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Encourage students to reflect on how the concept of a ‘reading space’ has changed over time. For example, what was a typical place for people to read 100 years ago? How is it different now? What do we need to consider about modern life when we try to find places to read?</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Ask students to design a ‘modern </a:t>
            </a:r>
            <a:r>
              <a:rPr lang="en-GB" sz="1400" dirty="0">
                <a:latin typeface="Rockwell" panose="02060603020205020403" pitchFamily="18" charset="0"/>
                <a:ea typeface="Calibri" panose="020F0502020204030204" pitchFamily="34" charset="0"/>
                <a:cs typeface="Times New Roman" panose="02020603050405020304" pitchFamily="18" charset="0"/>
              </a:rPr>
              <a:t>r</a:t>
            </a:r>
            <a:r>
              <a:rPr lang="en-GB" sz="1400" dirty="0">
                <a:effectLst/>
                <a:latin typeface="Rockwell" panose="02060603020205020403" pitchFamily="18" charset="0"/>
                <a:ea typeface="Calibri" panose="020F0502020204030204" pitchFamily="34" charset="0"/>
                <a:cs typeface="Times New Roman" panose="02020603050405020304" pitchFamily="18" charset="0"/>
              </a:rPr>
              <a:t>eading space’ for the school or local community and present it to their peers. What books </a:t>
            </a:r>
            <a:r>
              <a:rPr lang="en-GB" sz="1400" dirty="0">
                <a:latin typeface="Rockwell" panose="02060603020205020403" pitchFamily="18" charset="0"/>
                <a:ea typeface="Calibri" panose="020F0502020204030204" pitchFamily="34" charset="0"/>
                <a:cs typeface="Times New Roman" panose="02020603050405020304" pitchFamily="18" charset="0"/>
              </a:rPr>
              <a:t>would they </a:t>
            </a:r>
            <a:r>
              <a:rPr lang="en-GB" sz="1400" dirty="0">
                <a:effectLst/>
                <a:latin typeface="Rockwell" panose="02060603020205020403" pitchFamily="18" charset="0"/>
                <a:ea typeface="Calibri" panose="020F0502020204030204" pitchFamily="34" charset="0"/>
                <a:cs typeface="Times New Roman" panose="02020603050405020304" pitchFamily="18" charset="0"/>
              </a:rPr>
              <a:t>like their reading space to contain? How would their reading place provide a safe space from the challenges and pressures of modern life?</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Can</a:t>
            </a:r>
            <a:r>
              <a:rPr lang="en-GB" sz="1400" dirty="0">
                <a:effectLst/>
                <a:latin typeface="Rockwell" panose="02060603020205020403" pitchFamily="18" charset="0"/>
                <a:ea typeface="Calibri" panose="020F0502020204030204" pitchFamily="34" charset="0"/>
                <a:cs typeface="Times New Roman" panose="02020603050405020304" pitchFamily="18" charset="0"/>
              </a:rPr>
              <a:t> students come up with ideas for how their school can integrate </a:t>
            </a:r>
            <a:r>
              <a:rPr lang="en-GB" sz="1400" i="1" dirty="0">
                <a:effectLst/>
                <a:latin typeface="Rockwell" panose="02060603020205020403" pitchFamily="18" charset="0"/>
                <a:ea typeface="Calibri" panose="020F0502020204030204" pitchFamily="34" charset="0"/>
                <a:cs typeface="Times New Roman" panose="02020603050405020304" pitchFamily="18" charset="0"/>
              </a:rPr>
              <a:t>more</a:t>
            </a:r>
            <a:r>
              <a:rPr lang="en-GB" sz="1400" dirty="0">
                <a:effectLst/>
                <a:latin typeface="Rockwell" panose="02060603020205020403" pitchFamily="18" charset="0"/>
                <a:ea typeface="Calibri" panose="020F0502020204030204" pitchFamily="34" charset="0"/>
                <a:cs typeface="Times New Roman" panose="02020603050405020304" pitchFamily="18" charset="0"/>
              </a:rPr>
              <a:t> reading spaces around the building or in classrooms? Create a persuasive campaign to present to school leaders.</a:t>
            </a:r>
          </a:p>
          <a:p>
            <a:pPr lvl="0">
              <a:lnSpc>
                <a:spcPct val="107000"/>
              </a:lnSpc>
            </a:pPr>
            <a:endParaRPr lang="en-GB" sz="1400" dirty="0">
              <a:latin typeface="Rockwell" panose="02060603020205020403"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GB" sz="1400" dirty="0">
                <a:latin typeface="Rockwell" panose="02060603020205020403" pitchFamily="18" charset="0"/>
                <a:cs typeface="Times New Roman" panose="02020603050405020304" pitchFamily="18" charset="0"/>
              </a:rPr>
              <a:t>Reading is a solitary pleasure, but reading in a community makes it even better. Encourage students to find opportunities to make reading a shared experience in school.</a:t>
            </a:r>
          </a:p>
        </p:txBody>
      </p:sp>
    </p:spTree>
    <p:extLst>
      <p:ext uri="{BB962C8B-B14F-4D97-AF65-F5344CB8AC3E}">
        <p14:creationId xmlns:p14="http://schemas.microsoft.com/office/powerpoint/2010/main" val="65367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8CF74BD-3BC8-4087-2364-54B86E461BB2}"/>
              </a:ext>
            </a:extLst>
          </p:cNvPr>
          <p:cNvSpPr/>
          <p:nvPr/>
        </p:nvSpPr>
        <p:spPr>
          <a:xfrm>
            <a:off x="2337848" y="1275907"/>
            <a:ext cx="9513634" cy="5445403"/>
          </a:xfrm>
          <a:prstGeom prst="roundRect">
            <a:avLst/>
          </a:prstGeom>
          <a:solidFill>
            <a:schemeClr val="bg1"/>
          </a:solidFill>
          <a:ln w="762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89782" y="0"/>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Suggested follow-on activities contd. </a:t>
            </a:r>
          </a:p>
        </p:txBody>
      </p:sp>
      <p:sp>
        <p:nvSpPr>
          <p:cNvPr id="9" name="TextBox 8">
            <a:extLst>
              <a:ext uri="{FF2B5EF4-FFF2-40B4-BE49-F238E27FC236}">
                <a16:creationId xmlns:a16="http://schemas.microsoft.com/office/drawing/2014/main" id="{FA8ADD56-648E-3A38-EE49-0F51FD4377B1}"/>
              </a:ext>
            </a:extLst>
          </p:cNvPr>
          <p:cNvSpPr txBox="1"/>
          <p:nvPr/>
        </p:nvSpPr>
        <p:spPr>
          <a:xfrm>
            <a:off x="2689782" y="1603850"/>
            <a:ext cx="8886334" cy="4789516"/>
          </a:xfrm>
          <a:prstGeom prst="rect">
            <a:avLst/>
          </a:prstGeom>
          <a:noFill/>
        </p:spPr>
        <p:txBody>
          <a:bodyPr wrap="square">
            <a:spAutoFit/>
          </a:bodyPr>
          <a:lstStyle/>
          <a:p>
            <a:pPr>
              <a:lnSpc>
                <a:spcPct val="107000"/>
              </a:lnSpc>
              <a:spcAft>
                <a:spcPts val="800"/>
              </a:spcAft>
            </a:pPr>
            <a:r>
              <a:rPr lang="en-GB" sz="1400" b="1" dirty="0">
                <a:solidFill>
                  <a:srgbClr val="F7921D"/>
                </a:solidFill>
                <a:effectLst/>
                <a:latin typeface="Rockwell" panose="02060603020205020403" pitchFamily="18" charset="0"/>
                <a:ea typeface="Calibri" panose="020F0502020204030204" pitchFamily="34" charset="0"/>
                <a:cs typeface="Times New Roman" panose="02020603050405020304" pitchFamily="18" charset="0"/>
              </a:rPr>
              <a:t>3. Share something you’ve enjoyed reading in the past year…</a:t>
            </a: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Ask staff to bring in or talk about a book they enjoyed in the past year and create a staff bookshelf for students to interact with and choose from.</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Encourage students to talk to their parents/carers about what books they enjoyed in the past year.</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Create an interactive book-share display in </a:t>
            </a:r>
            <a:r>
              <a:rPr lang="en-GB" sz="1400" dirty="0">
                <a:latin typeface="Rockwell" panose="02060603020205020403" pitchFamily="18" charset="0"/>
                <a:ea typeface="Calibri" panose="020F0502020204030204" pitchFamily="34" charset="0"/>
                <a:cs typeface="Times New Roman" panose="02020603050405020304" pitchFamily="18" charset="0"/>
              </a:rPr>
              <a:t>the</a:t>
            </a:r>
            <a:r>
              <a:rPr lang="en-GB" sz="1400" dirty="0">
                <a:effectLst/>
                <a:latin typeface="Rockwell" panose="02060603020205020403" pitchFamily="18" charset="0"/>
                <a:ea typeface="Calibri" panose="020F0502020204030204" pitchFamily="34" charset="0"/>
                <a:cs typeface="Times New Roman" panose="02020603050405020304" pitchFamily="18" charset="0"/>
              </a:rPr>
              <a:t> classroom. Put up pictures of </a:t>
            </a:r>
            <a:r>
              <a:rPr lang="en-GB" sz="1400" dirty="0">
                <a:latin typeface="Rockwell" panose="02060603020205020403" pitchFamily="18" charset="0"/>
                <a:ea typeface="Calibri" panose="020F0502020204030204" pitchFamily="34" charset="0"/>
                <a:cs typeface="Times New Roman" panose="02020603050405020304" pitchFamily="18" charset="0"/>
              </a:rPr>
              <a:t>book </a:t>
            </a:r>
            <a:r>
              <a:rPr lang="en-GB" sz="1400" dirty="0">
                <a:effectLst/>
                <a:latin typeface="Rockwell" panose="02060603020205020403" pitchFamily="18" charset="0"/>
                <a:ea typeface="Calibri" panose="020F0502020204030204" pitchFamily="34" charset="0"/>
                <a:cs typeface="Times New Roman" panose="02020603050405020304" pitchFamily="18" charset="0"/>
              </a:rPr>
              <a:t>front covers that students have chosen, adding post-it notes to share their thoughts and responses.</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Assign reading ambassadors in each classroom who can gather all the recommendations from their class and share them with another class.</a:t>
            </a:r>
          </a:p>
          <a:p>
            <a:pPr>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Ask students to think of unique things they have read, not just fiction books, but other day-to-day examples of reading, for example road signs or menus. Share as many of these as possible so that students understand that they are reading all the time.</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Create a selection of ‘book call out cards’ for students to add to favourite books they have read in the past year in the library. The cards might say things like ‘This book is very addictive’ or ‘This book made my heart race’. Students should be encouraged to come up with their own sentences to describe the books they have read. Can they decorate their call out cards with eye-catching designs?</a:t>
            </a:r>
          </a:p>
        </p:txBody>
      </p:sp>
    </p:spTree>
    <p:extLst>
      <p:ext uri="{BB962C8B-B14F-4D97-AF65-F5344CB8AC3E}">
        <p14:creationId xmlns:p14="http://schemas.microsoft.com/office/powerpoint/2010/main" val="696875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8CF74BD-3BC8-4087-2364-54B86E461BB2}"/>
              </a:ext>
            </a:extLst>
          </p:cNvPr>
          <p:cNvSpPr/>
          <p:nvPr/>
        </p:nvSpPr>
        <p:spPr>
          <a:xfrm>
            <a:off x="2320148" y="1267906"/>
            <a:ext cx="9513634" cy="4774675"/>
          </a:xfrm>
          <a:prstGeom prst="roundRect">
            <a:avLst/>
          </a:prstGeom>
          <a:solidFill>
            <a:schemeClr val="bg1"/>
          </a:solidFill>
          <a:ln w="762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89782" y="0"/>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Suggested follow-on activities contd. </a:t>
            </a:r>
          </a:p>
        </p:txBody>
      </p:sp>
      <p:sp>
        <p:nvSpPr>
          <p:cNvPr id="9" name="TextBox 8">
            <a:extLst>
              <a:ext uri="{FF2B5EF4-FFF2-40B4-BE49-F238E27FC236}">
                <a16:creationId xmlns:a16="http://schemas.microsoft.com/office/drawing/2014/main" id="{FA8ADD56-648E-3A38-EE49-0F51FD4377B1}"/>
              </a:ext>
            </a:extLst>
          </p:cNvPr>
          <p:cNvSpPr txBox="1"/>
          <p:nvPr/>
        </p:nvSpPr>
        <p:spPr>
          <a:xfrm>
            <a:off x="2689782" y="1603850"/>
            <a:ext cx="8886334" cy="3406445"/>
          </a:xfrm>
          <a:prstGeom prst="rect">
            <a:avLst/>
          </a:prstGeom>
          <a:noFill/>
        </p:spPr>
        <p:txBody>
          <a:bodyPr wrap="square">
            <a:spAutoFit/>
          </a:bodyPr>
          <a:lstStyle/>
          <a:p>
            <a:pPr>
              <a:lnSpc>
                <a:spcPct val="107000"/>
              </a:lnSpc>
              <a:spcAft>
                <a:spcPts val="800"/>
              </a:spcAft>
            </a:pPr>
            <a:r>
              <a:rPr lang="en-GB" sz="1400" b="1" dirty="0">
                <a:solidFill>
                  <a:srgbClr val="F7921D"/>
                </a:solidFill>
                <a:effectLst/>
                <a:latin typeface="Rockwell" panose="02060603020205020403" pitchFamily="18" charset="0"/>
                <a:ea typeface="Calibri" panose="020F0502020204030204" pitchFamily="34" charset="0"/>
                <a:cs typeface="Times New Roman" panose="02020603050405020304" pitchFamily="18" charset="0"/>
              </a:rPr>
              <a:t>4. What do you want to read more of this year?</a:t>
            </a: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Encourage students to keep referring to their book recommendation categories in the assembly and adding more books as the weeks go by. They can even add more categories that are relevant and useful to them, for example: ‘Comforting Reads’, ‘Low Energy Reads’, ‘Speedy Reads’, ‘Stressed-out Reads’.</a:t>
            </a:r>
          </a:p>
          <a:p>
            <a:pPr lvl="0">
              <a:lnSpc>
                <a:spcPct val="107000"/>
              </a:lnSpc>
            </a:pPr>
            <a:endParaRPr lang="en-GB" sz="14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effectLst/>
                <a:latin typeface="Rockwell" panose="02060603020205020403" pitchFamily="18" charset="0"/>
                <a:ea typeface="Calibri" panose="020F0502020204030204" pitchFamily="34" charset="0"/>
                <a:cs typeface="Times New Roman" panose="02020603050405020304" pitchFamily="18" charset="0"/>
              </a:rPr>
              <a:t>Students could create their own ambitions and reading goals for the future. These goals can be small or large, for example: ‘I want to find a new reading space to enjoy reading’, ‘I would like to read ten books this year’ or ‘I would like to try </a:t>
            </a:r>
            <a:r>
              <a:rPr lang="en-GB" sz="1400">
                <a:effectLst/>
                <a:latin typeface="Rockwell" panose="02060603020205020403" pitchFamily="18" charset="0"/>
                <a:ea typeface="Calibri" panose="020F0502020204030204" pitchFamily="34" charset="0"/>
                <a:cs typeface="Times New Roman" panose="02020603050405020304" pitchFamily="18" charset="0"/>
              </a:rPr>
              <a:t>an audiobook </a:t>
            </a:r>
            <a:r>
              <a:rPr lang="en-GB" sz="1400" dirty="0">
                <a:effectLst/>
                <a:latin typeface="Rockwell" panose="02060603020205020403" pitchFamily="18" charset="0"/>
                <a:ea typeface="Calibri" panose="020F0502020204030204" pitchFamily="34" charset="0"/>
                <a:cs typeface="Times New Roman" panose="02020603050405020304" pitchFamily="18" charset="0"/>
              </a:rPr>
              <a:t>for the first time.’</a:t>
            </a:r>
          </a:p>
          <a:p>
            <a:pPr lvl="0">
              <a:lnSpc>
                <a:spcPct val="107000"/>
              </a:lnSpc>
            </a:pPr>
            <a:endParaRPr lang="en-GB" sz="14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400" dirty="0">
                <a:latin typeface="Rockwell" panose="02060603020205020403" pitchFamily="18" charset="0"/>
                <a:ea typeface="Calibri" panose="020F0502020204030204" pitchFamily="34" charset="0"/>
                <a:cs typeface="Times New Roman" panose="02020603050405020304" pitchFamily="18" charset="0"/>
              </a:rPr>
              <a:t>Ask students to think about their ideal book. What would it look like? What would it be about? Can they visualise it? Encourage students to complete a creative piece entitled: ‘The Book I Would Love to Read.’ They can draw or describe their ideal book, or both! Students should share their books with each other, their teachers and librarians (who might be able to find it for them)!</a:t>
            </a:r>
          </a:p>
        </p:txBody>
      </p:sp>
      <p:sp>
        <p:nvSpPr>
          <p:cNvPr id="2" name="TextBox 1">
            <a:extLst>
              <a:ext uri="{FF2B5EF4-FFF2-40B4-BE49-F238E27FC236}">
                <a16:creationId xmlns:a16="http://schemas.microsoft.com/office/drawing/2014/main" id="{F6F4CA98-2C79-9984-7AC2-5DBE18F64C5E}"/>
              </a:ext>
            </a:extLst>
          </p:cNvPr>
          <p:cNvSpPr txBox="1"/>
          <p:nvPr/>
        </p:nvSpPr>
        <p:spPr>
          <a:xfrm>
            <a:off x="3777424" y="5250670"/>
            <a:ext cx="6094428" cy="307777"/>
          </a:xfrm>
          <a:prstGeom prst="rect">
            <a:avLst/>
          </a:prstGeom>
          <a:noFill/>
        </p:spPr>
        <p:txBody>
          <a:bodyPr wrap="square">
            <a:spAutoFit/>
          </a:bodyPr>
          <a:lstStyle/>
          <a:p>
            <a:r>
              <a:rPr lang="en-GB" sz="1400" dirty="0">
                <a:solidFill>
                  <a:srgbClr val="000000"/>
                </a:solidFill>
                <a:latin typeface="Rockwell" panose="02060603020205020403" pitchFamily="18" charset="0"/>
                <a:ea typeface="Carme" charset="0"/>
                <a:cs typeface="Arial"/>
              </a:rPr>
              <a:t>Developed with </a:t>
            </a:r>
            <a:r>
              <a:rPr lang="en-GB" sz="1400" dirty="0">
                <a:solidFill>
                  <a:srgbClr val="000000"/>
                </a:solidFill>
                <a:latin typeface="Rockwell" panose="02060603020205020403" pitchFamily="18" charset="0"/>
                <a:ea typeface="Carme" charset="0"/>
                <a:cs typeface="Arial"/>
                <a:hlinkClick r:id="rId4"/>
              </a:rPr>
              <a:t>Shapes </a:t>
            </a:r>
            <a:r>
              <a:rPr kumimoji="0" lang="en-GB" sz="1400" b="0" i="0" u="none" strike="noStrike" cap="none" normalizeH="0" baseline="0" dirty="0">
                <a:ln>
                  <a:noFill/>
                </a:ln>
                <a:solidFill>
                  <a:srgbClr val="000000"/>
                </a:solidFill>
                <a:effectLst/>
                <a:latin typeface="Rockwell" panose="02060603020205020403" pitchFamily="18" charset="0"/>
                <a:ea typeface="Carme" charset="0"/>
                <a:cs typeface="Arial"/>
                <a:hlinkClick r:id="rId4"/>
              </a:rPr>
              <a:t>for Schools </a:t>
            </a:r>
            <a:r>
              <a:rPr lang="en-GB" sz="1400" dirty="0">
                <a:solidFill>
                  <a:srgbClr val="000000"/>
                </a:solidFill>
                <a:latin typeface="Rockwell" panose="02060603020205020403" pitchFamily="18" charset="0"/>
                <a:ea typeface="Carme" charset="0"/>
                <a:cs typeface="Arial"/>
              </a:rPr>
              <a:t>and </a:t>
            </a:r>
            <a:r>
              <a:rPr lang="en-GB" sz="1400" dirty="0" err="1">
                <a:solidFill>
                  <a:srgbClr val="000000"/>
                </a:solidFill>
                <a:latin typeface="Rockwell" panose="02060603020205020403" pitchFamily="18" charset="0"/>
                <a:ea typeface="Carme" charset="0"/>
                <a:cs typeface="Arial"/>
                <a:hlinkClick r:id="rId5"/>
              </a:rPr>
              <a:t>Authorfy</a:t>
            </a:r>
            <a:r>
              <a:rPr lang="en-GB" sz="1400" dirty="0">
                <a:solidFill>
                  <a:srgbClr val="000000"/>
                </a:solidFill>
                <a:latin typeface="Rockwell" panose="02060603020205020403" pitchFamily="18" charset="0"/>
                <a:ea typeface="Carme" charset="0"/>
                <a:cs typeface="Arial"/>
              </a:rPr>
              <a:t>. </a:t>
            </a:r>
            <a:endParaRPr lang="en-GB" sz="1400" dirty="0">
              <a:latin typeface="Rockwell" panose="02060603020205020403" pitchFamily="18" charset="0"/>
            </a:endParaRPr>
          </a:p>
        </p:txBody>
      </p:sp>
      <p:pic>
        <p:nvPicPr>
          <p:cNvPr id="3" name="image1.jpg">
            <a:extLst>
              <a:ext uri="{FF2B5EF4-FFF2-40B4-BE49-F238E27FC236}">
                <a16:creationId xmlns:a16="http://schemas.microsoft.com/office/drawing/2014/main" id="{B11CB556-EA9E-255E-B928-2D673087A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599" y="5099543"/>
            <a:ext cx="722001" cy="61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0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6" name="Picture 5" descr="A black background with yellow text&#10;&#10;Description automatically generated">
            <a:extLst>
              <a:ext uri="{FF2B5EF4-FFF2-40B4-BE49-F238E27FC236}">
                <a16:creationId xmlns:a16="http://schemas.microsoft.com/office/drawing/2014/main" id="{ABE927FB-6B8C-888D-A959-3C3DC782D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73349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80848466-A79C-941D-39D3-92EB10446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58457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15443309-1CBC-9FCA-9AA2-83BD0E2FB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65" y="145574"/>
            <a:ext cx="12172207" cy="6858000"/>
          </a:xfrm>
          <a:prstGeom prst="rect">
            <a:avLst/>
          </a:prstGeom>
        </p:spPr>
      </p:pic>
    </p:spTree>
    <p:extLst>
      <p:ext uri="{BB962C8B-B14F-4D97-AF65-F5344CB8AC3E}">
        <p14:creationId xmlns:p14="http://schemas.microsoft.com/office/powerpoint/2010/main" val="32441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3E7D9D5D-DAED-E832-7A63-84CB782E7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44438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5" name="Picture 4" descr="A black background with yellow text&#10;&#10;Description automatically generated">
            <a:extLst>
              <a:ext uri="{FF2B5EF4-FFF2-40B4-BE49-F238E27FC236}">
                <a16:creationId xmlns:a16="http://schemas.microsoft.com/office/drawing/2014/main" id="{BC35E764-B0C7-B9AB-E865-CD75C2CA0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40036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9" name="Picture 38" descr="A pixelated image of a blue and yellow circle and diamond shapes&#10;&#10;Description automatically generated">
            <a:extLst>
              <a:ext uri="{FF2B5EF4-FFF2-40B4-BE49-F238E27FC236}">
                <a16:creationId xmlns:a16="http://schemas.microsoft.com/office/drawing/2014/main" id="{0D076EAD-19F6-CF8C-B3D1-3BB62F3D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6" y="2327401"/>
            <a:ext cx="4275845" cy="5799066"/>
          </a:xfrm>
          <a:prstGeom prst="rect">
            <a:avLst/>
          </a:prstGeom>
        </p:spPr>
      </p:pic>
      <p:pic>
        <p:nvPicPr>
          <p:cNvPr id="38" name="Picture 37" descr="A pixelated image of a blue and yellow circle and diamond shapes&#10;&#10;Description automatically generated">
            <a:extLst>
              <a:ext uri="{FF2B5EF4-FFF2-40B4-BE49-F238E27FC236}">
                <a16:creationId xmlns:a16="http://schemas.microsoft.com/office/drawing/2014/main" id="{9F4678C3-B6A3-FADC-02FE-44C19EA2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33" y="-928104"/>
            <a:ext cx="3941245" cy="5345269"/>
          </a:xfrm>
          <a:prstGeom prst="rect">
            <a:avLst/>
          </a:prstGeom>
        </p:spPr>
      </p:pic>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AFB99F63-F1B3-788F-6BBC-0D99603C2BC4}"/>
              </a:ext>
            </a:extLst>
          </p:cNvPr>
          <p:cNvPicPr>
            <a:picLocks noChangeAspect="1"/>
          </p:cNvPicPr>
          <p:nvPr/>
        </p:nvPicPr>
        <p:blipFill rotWithShape="1">
          <a:blip r:embed="rId4">
            <a:extLst>
              <a:ext uri="{28A0092B-C50C-407E-A947-70E740481C1C}">
                <a14:useLocalDpi xmlns:a14="http://schemas.microsoft.com/office/drawing/2010/main" val="0"/>
              </a:ext>
            </a:extLst>
          </a:blip>
          <a:srcRect b="11612"/>
          <a:stretch/>
        </p:blipFill>
        <p:spPr>
          <a:xfrm>
            <a:off x="2871640" y="138594"/>
            <a:ext cx="6858000" cy="6061646"/>
          </a:xfrm>
          <a:prstGeom prst="rect">
            <a:avLst/>
          </a:prstGeom>
        </p:spPr>
      </p:pic>
      <p:pic>
        <p:nvPicPr>
          <p:cNvPr id="12" name="Picture 11" descr="A blue lightning bolt on a black background&#10;&#10;Description automatically generated">
            <a:extLst>
              <a:ext uri="{FF2B5EF4-FFF2-40B4-BE49-F238E27FC236}">
                <a16:creationId xmlns:a16="http://schemas.microsoft.com/office/drawing/2014/main" id="{2417C3CD-6177-5FA2-6BA8-5D37BB940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66417">
            <a:off x="9275662" y="5141351"/>
            <a:ext cx="732106" cy="1256186"/>
          </a:xfrm>
          <a:prstGeom prst="rect">
            <a:avLst/>
          </a:prstGeom>
        </p:spPr>
      </p:pic>
      <p:pic>
        <p:nvPicPr>
          <p:cNvPr id="16" name="Picture 15" descr="A yellow lightning bolt on a black background&#10;&#10;Description automatically generated">
            <a:extLst>
              <a:ext uri="{FF2B5EF4-FFF2-40B4-BE49-F238E27FC236}">
                <a16:creationId xmlns:a16="http://schemas.microsoft.com/office/drawing/2014/main" id="{E1463EF6-D0FA-014E-F797-7FEFAA105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59375">
            <a:off x="901678" y="5660244"/>
            <a:ext cx="652270" cy="1119198"/>
          </a:xfrm>
          <a:prstGeom prst="rect">
            <a:avLst/>
          </a:prstGeom>
        </p:spPr>
      </p:pic>
      <p:pic>
        <p:nvPicPr>
          <p:cNvPr id="18" name="Picture 17" descr="A yellow lightning bolt on a black background&#10;&#10;Description automatically generated">
            <a:extLst>
              <a:ext uri="{FF2B5EF4-FFF2-40B4-BE49-F238E27FC236}">
                <a16:creationId xmlns:a16="http://schemas.microsoft.com/office/drawing/2014/main" id="{EB3EBF56-C1F9-B407-EB0C-5864BF0B4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253169">
            <a:off x="10803240" y="2039022"/>
            <a:ext cx="930646" cy="1596851"/>
          </a:xfrm>
          <a:prstGeom prst="rect">
            <a:avLst/>
          </a:prstGeom>
        </p:spPr>
      </p:pic>
      <p:pic>
        <p:nvPicPr>
          <p:cNvPr id="20" name="Picture 19" descr="A blue lightning bolt on a black background&#10;&#10;Description automatically generated">
            <a:extLst>
              <a:ext uri="{FF2B5EF4-FFF2-40B4-BE49-F238E27FC236}">
                <a16:creationId xmlns:a16="http://schemas.microsoft.com/office/drawing/2014/main" id="{6DE71991-E89A-A1D4-8F29-58CEFD78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83885">
            <a:off x="749269" y="3096831"/>
            <a:ext cx="732106" cy="1256186"/>
          </a:xfrm>
          <a:prstGeom prst="rect">
            <a:avLst/>
          </a:prstGeom>
        </p:spPr>
      </p:pic>
      <p:pic>
        <p:nvPicPr>
          <p:cNvPr id="21" name="Picture 20" descr="A yellow lightning bolt on a black background&#10;&#10;Description automatically generated">
            <a:extLst>
              <a:ext uri="{FF2B5EF4-FFF2-40B4-BE49-F238E27FC236}">
                <a16:creationId xmlns:a16="http://schemas.microsoft.com/office/drawing/2014/main" id="{AB14D29C-1596-72D3-B675-CF575386F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23066">
            <a:off x="11004239" y="121208"/>
            <a:ext cx="661969" cy="1119198"/>
          </a:xfrm>
          <a:prstGeom prst="rect">
            <a:avLst/>
          </a:prstGeom>
        </p:spPr>
      </p:pic>
      <p:pic>
        <p:nvPicPr>
          <p:cNvPr id="34" name="Picture 33" descr="A yellow stars on a black background&#10;&#10;Description automatically generated">
            <a:extLst>
              <a:ext uri="{FF2B5EF4-FFF2-40B4-BE49-F238E27FC236}">
                <a16:creationId xmlns:a16="http://schemas.microsoft.com/office/drawing/2014/main" id="{9D1BEE4F-C838-1E61-0F62-2A10DBDF144B}"/>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2410327" y="-503885"/>
            <a:ext cx="994913" cy="2034932"/>
          </a:xfrm>
          <a:prstGeom prst="rect">
            <a:avLst/>
          </a:prstGeom>
        </p:spPr>
      </p:pic>
      <p:pic>
        <p:nvPicPr>
          <p:cNvPr id="35" name="Picture 34" descr="A yellow stars on a black background&#10;&#10;Description automatically generated">
            <a:extLst>
              <a:ext uri="{FF2B5EF4-FFF2-40B4-BE49-F238E27FC236}">
                <a16:creationId xmlns:a16="http://schemas.microsoft.com/office/drawing/2014/main" id="{4E82A50E-92D1-8697-A93B-2028175EEC0E}"/>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11090865" y="4465229"/>
            <a:ext cx="994913" cy="2034932"/>
          </a:xfrm>
          <a:prstGeom prst="rect">
            <a:avLst/>
          </a:prstGeom>
        </p:spPr>
      </p:pic>
      <p:pic>
        <p:nvPicPr>
          <p:cNvPr id="41" name="Picture 40" descr="A yellow sun with black background&#10;&#10;Description automatically generated">
            <a:extLst>
              <a:ext uri="{FF2B5EF4-FFF2-40B4-BE49-F238E27FC236}">
                <a16:creationId xmlns:a16="http://schemas.microsoft.com/office/drawing/2014/main" id="{A3EBB05E-FA90-9FF4-875F-563FB57C4FEF}"/>
              </a:ext>
            </a:extLst>
          </p:cNvPr>
          <p:cNvPicPr>
            <a:picLocks noChangeAspect="1"/>
          </p:cNvPicPr>
          <p:nvPr/>
        </p:nvPicPr>
        <p:blipFill rotWithShape="1">
          <a:blip r:embed="rId9">
            <a:extLst>
              <a:ext uri="{28A0092B-C50C-407E-A947-70E740481C1C}">
                <a14:useLocalDpi xmlns:a14="http://schemas.microsoft.com/office/drawing/2010/main" val="0"/>
              </a:ext>
            </a:extLst>
          </a:blip>
          <a:srcRect r="36445" b="48882"/>
          <a:stretch/>
        </p:blipFill>
        <p:spPr>
          <a:xfrm>
            <a:off x="8978243" y="3350467"/>
            <a:ext cx="3213757" cy="3505696"/>
          </a:xfrm>
          <a:prstGeom prst="rect">
            <a:avLst/>
          </a:prstGeom>
        </p:spPr>
      </p:pic>
    </p:spTree>
    <p:extLst>
      <p:ext uri="{BB962C8B-B14F-4D97-AF65-F5344CB8AC3E}">
        <p14:creationId xmlns:p14="http://schemas.microsoft.com/office/powerpoint/2010/main" val="35136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9473cd-7cf7-4f14-b174-bec263a4f90b" xsi:nil="true"/>
    <lcf76f155ced4ddcb4097134ff3c332f xmlns="8aad0e93-4347-4507-8beb-a5d1d5beadd5">
      <Terms xmlns="http://schemas.microsoft.com/office/infopath/2007/PartnerControls"/>
    </lcf76f155ced4ddcb4097134ff3c332f>
    <SharedWithUsers xmlns="0d9473cd-7cf7-4f14-b174-bec263a4f90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8BA1CF5096EA45A2DD0D23E3F84868" ma:contentTypeVersion="14" ma:contentTypeDescription="Create a new document." ma:contentTypeScope="" ma:versionID="5f732a7647375aa5b8aa1b24cd9e0ca3">
  <xsd:schema xmlns:xsd="http://www.w3.org/2001/XMLSchema" xmlns:xs="http://www.w3.org/2001/XMLSchema" xmlns:p="http://schemas.microsoft.com/office/2006/metadata/properties" xmlns:ns2="8aad0e93-4347-4507-8beb-a5d1d5beadd5" xmlns:ns3="0d9473cd-7cf7-4f14-b174-bec263a4f90b" targetNamespace="http://schemas.microsoft.com/office/2006/metadata/properties" ma:root="true" ma:fieldsID="8cf14d406e44f77eea0b78d619c7c239" ns2:_="" ns3:_="">
    <xsd:import namespace="8aad0e93-4347-4507-8beb-a5d1d5beadd5"/>
    <xsd:import namespace="0d9473cd-7cf7-4f14-b174-bec263a4f90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d0e93-4347-4507-8beb-a5d1d5bead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9473cd-7cf7-4f14-b174-bec263a4f90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99a6d29-310e-4f3f-9e13-fdfc2b833fb2}" ma:internalName="TaxCatchAll" ma:showField="CatchAllData" ma:web="0d9473cd-7cf7-4f14-b174-bec263a4f90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6B7B10-7199-4545-9B10-932F15CA6733}">
  <ds:schemaRefs>
    <ds:schemaRef ds:uri="http://purl.org/dc/dcmitype/"/>
    <ds:schemaRef ds:uri="http://purl.org/dc/elements/1.1/"/>
    <ds:schemaRef ds:uri="http://schemas.microsoft.com/office/2006/documentManagement/types"/>
    <ds:schemaRef ds:uri="http://schemas.openxmlformats.org/package/2006/metadata/core-properties"/>
    <ds:schemaRef ds:uri="8aad0e93-4347-4507-8beb-a5d1d5beadd5"/>
    <ds:schemaRef ds:uri="0d9473cd-7cf7-4f14-b174-bec263a4f90b"/>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A0B7E70-F34F-48D6-8F53-D3E002CB9B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d0e93-4347-4507-8beb-a5d1d5beadd5"/>
    <ds:schemaRef ds:uri="0d9473cd-7cf7-4f14-b174-bec263a4f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927D9-2E7A-4028-84BF-D216AC1296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2861</Words>
  <Application>Microsoft Office PowerPoint</Application>
  <PresentationFormat>Widescreen</PresentationFormat>
  <Paragraphs>211</Paragraphs>
  <Slides>35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Avenir Book</vt:lpstr>
      <vt:lpstr>Calibri</vt:lpstr>
      <vt:lpstr>Calibri Light</vt:lpstr>
      <vt:lpstr>Klinic Slab Bold</vt:lpstr>
      <vt:lpstr>Roboto</vt:lpstr>
      <vt:lpstr>Rockwell</vt:lpstr>
      <vt:lpstr>Symbol,Sans-Serif</vt:lpstr>
      <vt:lpstr>Office Theme</vt:lpstr>
      <vt:lpstr>World Book Day® 2024</vt:lpstr>
      <vt:lpstr>Countdown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Top tips for enjoying reading!</vt:lpstr>
      <vt:lpstr>PowerPoint Presentation</vt:lpstr>
      <vt:lpstr>PowerPoint Presentation</vt:lpstr>
      <vt:lpstr>PowerPoint Presentation</vt:lpstr>
      <vt:lpstr>PowerPoint Presentation</vt:lpstr>
      <vt:lpstr>You can read anywhere!</vt:lpstr>
      <vt:lpstr>PowerPoint Presentation</vt:lpstr>
      <vt:lpstr>PowerPoint Presentation</vt:lpstr>
      <vt:lpstr>Sharing recommendations</vt:lpstr>
      <vt:lpstr>PowerPoint Presentation</vt:lpstr>
      <vt:lpstr>PowerPoint Presentation</vt:lpstr>
      <vt:lpstr>PowerPoint Presentation</vt:lpstr>
      <vt:lpstr>PowerPoint Presentation</vt:lpstr>
      <vt:lpstr>PowerPoint Presentation</vt:lpstr>
      <vt:lpstr>Choosing one of this year’s World Book Day books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2024</dc:title>
  <dc:creator>Annabel Underwood</dc:creator>
  <cp:lastModifiedBy>Kate Sayer</cp:lastModifiedBy>
  <cp:revision>14</cp:revision>
  <dcterms:created xsi:type="dcterms:W3CDTF">2023-11-17T17:45:52Z</dcterms:created>
  <dcterms:modified xsi:type="dcterms:W3CDTF">2023-12-08T06:48:41Z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0x010100968BA1CF5096EA45A2DD0D23E3F84868</vt:lpwstr>
  </property>
  <property fmtid="{D5CDD505-2E9C-101B-9397-08002B2CF9AE}" pid="3" name="Order">
    <vt:r8>37000</vt:r8>
  </property>
  <property fmtid="{D5CDD505-2E9C-101B-9397-08002B2CF9AE}" pid="4" name="ComplianceAssetId">
    <vt:lpwstr/>
  </property>
  <property fmtid="{D5CDD505-2E9C-101B-9397-08002B2CF9AE}" pid="5" name="_activity">
    <vt:lpwstr>{"FileActivityType":"9","FileActivityTimeStamp":"2023-12-06T10:07:38.643Z","FileActivityUsersOnPage":[{"DisplayName":"Annabel Underwood","Id":"aunderwood@worldbookday.com"}],"FileActivityNavigationId":null}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