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126986904" r:id="rId5"/>
    <p:sldId id="2126986903" r:id="rId6"/>
    <p:sldId id="21269869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37B0"/>
    <a:srgbClr val="FFF200"/>
    <a:srgbClr val="94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7788E-0819-7137-312C-F87908CFEB69}" v="5" dt="2025-10-17T16:04:37.723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110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ABB2A-6CE5-4F72-B5B1-824820B10EA7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EA16E-2BE9-4CC5-A4F1-0459C245C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20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CD543-9513-4BDE-9468-935AFB5F790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61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A22B-521A-7B1C-3D10-DDF15BC93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529FB-E389-4C56-C06A-C4A2ED3F4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0805E-AEE5-4C84-65AA-AFC5B3D9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50461-C318-F87D-3F71-B38930486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A4913-0F55-8CF1-8F46-E26E75B8B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09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FA4C3-BF0B-5028-A340-E259D3A3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F9E10-D501-E8DF-91F4-47949292F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BD8C5-FC41-D9B8-F145-B3C87D95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D9CB8-2E94-DF5E-97BD-3F4A6730F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15EF3-0883-923F-A79C-457D3FD5F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9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67D46-B789-73D3-EF03-BCD0ED7D38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1F907-988F-3009-4A2B-E00DB3E8D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87F82-08FB-DC32-2563-57CE8E0C6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DED17-1EB7-FF54-8B59-F9E53402C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85A5E-4557-A069-F3A1-4A302C7C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67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tx">
  <p:cSld name="1_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11095176" y="6400820"/>
            <a:ext cx="258624" cy="276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195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28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06850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6CB7-802F-E9E2-2C37-FF66C1FB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B050B-F239-F9F6-B333-6C003460D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25892-F14D-940F-7F3B-BB29EA956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2C6DB-B0B9-7903-BA52-633C9E567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96398-2267-62E4-C5AB-5806F3C8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47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A13CD-8BD5-21FE-48CE-DF12041C3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385D9-8345-0E42-834B-4A9B2CC8A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9F6FF-93BA-546D-0028-7DF725C6B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41AF6-E5C9-F595-FD07-35D46F241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E3195-7C9D-BF21-7332-2B0FEB0AE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63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88E66-CE59-C7D4-8D97-1DE452D8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324AF-2F65-93B3-7093-CE61B6CA2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3AC52-A660-6CA9-6F3F-923E9D517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ED2D1-5C33-6A08-F871-3FB86D84E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85D21-F38D-F099-00AC-792876566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060C4-0A10-434D-5FFA-69F234AA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69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5E22D-496A-3886-D743-B958B65C3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B2C3F-C0AF-260A-79FA-9F9F73DCC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EAFFA-8DC6-DFEC-6F1B-3D958BC5B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4B9BD3-28DB-3F56-5F00-7C01838BB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2135C2-F686-1F3B-5C0F-446A83678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84419-48A4-A57A-FD1F-24FA1A41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6CAF1-C45D-AC44-30E4-0AE35ED28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D1D77-88F5-A197-EAA4-6C160E9A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7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BB13-41CB-1184-3D71-78C4A43BC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8ADEE-0A31-398C-13FB-6BEEBEF0D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D9CDC-02C0-2C5A-94BE-5BF1358E9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7DD8C-72E0-6A22-309D-148D92211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46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F841CB-485E-8E3D-38CD-D5544D80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FD7C5B-7358-165C-319E-5A63A489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63D1B-808A-232A-F36F-5B5E99CE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55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723C6-DF09-BAC6-28DD-02D2E875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91FCC-CB79-5893-D17E-56602D022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099B8-9985-5A40-1F6D-EEF8C3DBE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CF3FD6-1B82-ACB2-7072-9B8B58056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3C745-0BF7-66CA-5D8D-5B373043E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FCA31-6398-377F-6637-C1FA3A2A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87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D657-F962-07F7-E58F-31883FCD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A4E212-222D-89CB-17AD-E35D7CCF09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0C757-EE9E-6B4F-54AE-65DB7A03D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4F7A7-1A3B-C9EF-08EC-3613C5AF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861C2-5A31-511B-E9BE-144CCC16D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29C65-FD40-382D-C7E7-A9896037B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2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E3B85-5B59-293B-16C5-9960A2232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CC842-62F9-13E4-C9E4-84B77B219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832F1-D58A-727A-07D2-620BBA3FC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042B50-2DBD-4580-AC2B-C54CADD93B8F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A7EBB-4C32-5023-AF1B-390072DEC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F839F-D23A-59A4-37FB-94E50EE3B2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27D595-9871-4F6E-BB93-E5C4777410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9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bookday.com/download/63361/?tmstv=173330314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6B4C2-8B7C-2254-6847-D59849148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6E0F28-613C-BD09-A067-5DD5003A925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200"/>
          </a:solidFill>
          <a:ln>
            <a:solidFill>
              <a:srgbClr val="FFF2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F9E02A-0252-ADB6-7D88-155F055C99DE}"/>
              </a:ext>
            </a:extLst>
          </p:cNvPr>
          <p:cNvSpPr txBox="1">
            <a:spLocks/>
          </p:cNvSpPr>
          <p:nvPr/>
        </p:nvSpPr>
        <p:spPr>
          <a:xfrm>
            <a:off x="720000" y="2880000"/>
            <a:ext cx="7690465" cy="15233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023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lack" panose="00000A00000000000000" pitchFamily="50" charset="0"/>
              </a:rPr>
              <a:t>World Book Day planning </a:t>
            </a:r>
            <a:r>
              <a:rPr lang="en-US" sz="3200" b="1" dirty="0">
                <a:latin typeface="Lota Grotesque Black" panose="00000A00000000000000" pitchFamily="50" charset="0"/>
              </a:rPr>
              <a:t>t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Lota Grotesque Black" panose="00000A00000000000000" pitchFamily="50" charset="0"/>
              </a:rPr>
              <a:t>ool</a:t>
            </a:r>
            <a:br>
              <a:rPr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lack" panose="00000A00000000000000" pitchFamily="50" charset="0"/>
              </a:rPr>
            </a:br>
            <a:endParaRPr lang="en-US" sz="3200" b="1" dirty="0">
              <a:latin typeface="Lota Grotesque Black" panose="00000A00000000000000" pitchFamily="50" charset="0"/>
            </a:endParaRPr>
          </a:p>
          <a:p>
            <a:pPr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" panose="00000500000000000000" pitchFamily="50" charset="0"/>
              </a:rPr>
              <a:t>The following slides are a template to use to plan your </a:t>
            </a:r>
            <a:br>
              <a:rPr lang="en-US" sz="1800" dirty="0">
                <a:latin typeface="Lota Grotesque" panose="00000500000000000000" pitchFamily="50" charset="0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" panose="00000500000000000000" pitchFamily="50" charset="0"/>
              </a:rPr>
              <a:t>World Book Day</a:t>
            </a:r>
            <a:r>
              <a:rPr lang="en-US" sz="1800" dirty="0">
                <a:latin typeface="Lota Grotesque" panose="00000500000000000000" pitchFamily="50" charset="0"/>
              </a:rPr>
              <a:t> celebration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" panose="00000500000000000000" pitchFamily="50" charset="0"/>
              </a:rPr>
              <a:t>.</a:t>
            </a:r>
            <a:endParaRPr lang="en-US" sz="1800" dirty="0">
              <a:latin typeface="Lota Grotesque" panose="00000500000000000000" pitchFamily="50" charset="0"/>
            </a:endParaRPr>
          </a:p>
        </p:txBody>
      </p:sp>
      <p:pic>
        <p:nvPicPr>
          <p:cNvPr id="2" name="Picture 1" descr="A purple rectangular object with black eyes&#10;&#10;AI-generated content may be incorrect.">
            <a:extLst>
              <a:ext uri="{FF2B5EF4-FFF2-40B4-BE49-F238E27FC236}">
                <a16:creationId xmlns:a16="http://schemas.microsoft.com/office/drawing/2014/main" id="{03E313AB-5382-A721-AC7F-3EBE21DE5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94" y="1245577"/>
            <a:ext cx="3050199" cy="1426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E17E6-1683-4E68-A15B-8CBD72AB3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0AE3F0-6F44-E2E4-F6C6-A1231CBAD97A}"/>
              </a:ext>
            </a:extLst>
          </p:cNvPr>
          <p:cNvSpPr/>
          <p:nvPr/>
        </p:nvSpPr>
        <p:spPr>
          <a:xfrm>
            <a:off x="3965280" y="554823"/>
            <a:ext cx="53851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2437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lack" panose="00000A00000000000000" pitchFamily="50" charset="0"/>
                <a:ea typeface="Calibri" charset="0"/>
                <a:cs typeface="David" panose="020E0502060401010101" pitchFamily="34" charset="-79"/>
              </a:rPr>
              <a:t>Planning World Book Day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B264F0-B5B5-32F9-CA4A-1423162F80CF}"/>
              </a:ext>
            </a:extLst>
          </p:cNvPr>
          <p:cNvSpPr/>
          <p:nvPr/>
        </p:nvSpPr>
        <p:spPr>
          <a:xfrm flipH="1">
            <a:off x="786482" y="1813175"/>
            <a:ext cx="3582315" cy="3868154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FFD57D-4B70-0B3B-C6C5-58C77BDB54F1}"/>
              </a:ext>
            </a:extLst>
          </p:cNvPr>
          <p:cNvSpPr/>
          <p:nvPr/>
        </p:nvSpPr>
        <p:spPr>
          <a:xfrm flipH="1">
            <a:off x="898577" y="2005534"/>
            <a:ext cx="274652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old" panose="00000800000000000000" pitchFamily="50" charset="0"/>
                <a:ea typeface="Calibri"/>
                <a:cs typeface="Calibri"/>
                <a:sym typeface="Calibri"/>
              </a:rPr>
              <a:t>What are our students’ key barriers to Reading for Pleasure? </a:t>
            </a:r>
            <a:b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old" panose="00000800000000000000" pitchFamily="50" charset="0"/>
                <a:ea typeface="Calibri"/>
                <a:cs typeface="Calibri"/>
                <a:sym typeface="Calibri"/>
              </a:rPr>
            </a:b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old" panose="00000800000000000000" pitchFamily="50" charset="0"/>
                <a:ea typeface="Calibri"/>
                <a:cs typeface="Calibri"/>
                <a:sym typeface="Calibri"/>
              </a:rPr>
              <a:t>How do we know?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endParaRPr lang="en-GB" sz="1600" b="1" dirty="0">
              <a:solidFill>
                <a:srgbClr val="0094D9"/>
              </a:solidFill>
              <a:latin typeface="Rockwell" panose="02060603020205020403" pitchFamily="18" charset="77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Your answer here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4007F"/>
              </a:solidFill>
              <a:effectLst/>
              <a:uLnTx/>
              <a:uFillTx/>
              <a:latin typeface="Lota Grotesque" panose="00000500000000000000" pitchFamily="50" charset="0"/>
              <a:ea typeface="Calibri"/>
              <a:cs typeface="Calibri"/>
              <a:sym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709B500-9AC1-A2BD-F68F-E9156D24AAFF}"/>
              </a:ext>
            </a:extLst>
          </p:cNvPr>
          <p:cNvSpPr/>
          <p:nvPr/>
        </p:nvSpPr>
        <p:spPr>
          <a:xfrm flipH="1">
            <a:off x="4059771" y="1260000"/>
            <a:ext cx="4182463" cy="4787232"/>
          </a:xfrm>
          <a:prstGeom prst="rect">
            <a:avLst/>
          </a:prstGeom>
          <a:solidFill>
            <a:schemeClr val="bg1"/>
          </a:solidFill>
          <a:ln w="127000">
            <a:solidFill>
              <a:srgbClr val="9337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6E483F0-BDB7-6B84-2638-E97BCBD8679F}"/>
              </a:ext>
            </a:extLst>
          </p:cNvPr>
          <p:cNvSpPr/>
          <p:nvPr/>
        </p:nvSpPr>
        <p:spPr>
          <a:xfrm flipH="1">
            <a:off x="4234067" y="1671613"/>
            <a:ext cx="358913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old" panose="00000800000000000000" pitchFamily="50" charset="0"/>
                <a:ea typeface="Calibri"/>
                <a:cs typeface="Calibri"/>
                <a:sym typeface="Calibri"/>
              </a:rPr>
              <a:t>What are we trying to achieve with our World Book Day Celebrations?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Rockwell" panose="02060603020205020403" pitchFamily="18" charset="77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Your answer here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4007F"/>
              </a:solidFill>
              <a:effectLst/>
              <a:uLnTx/>
              <a:uFillTx/>
              <a:latin typeface="Rockwell" panose="02060603020205020403" pitchFamily="18" charset="77"/>
              <a:ea typeface="Calibri"/>
              <a:cs typeface="Calibri"/>
              <a:sym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A8AB142-7D00-CE8B-4D16-50297165DE72}"/>
              </a:ext>
            </a:extLst>
          </p:cNvPr>
          <p:cNvSpPr/>
          <p:nvPr/>
        </p:nvSpPr>
        <p:spPr>
          <a:xfrm flipH="1">
            <a:off x="7823201" y="1566673"/>
            <a:ext cx="3812203" cy="4114655"/>
          </a:xfrm>
          <a:prstGeom prst="rect">
            <a:avLst/>
          </a:prstGeom>
          <a:solidFill>
            <a:srgbClr val="94E8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1555571-C7B3-9216-4F99-94D0555FC7D9}"/>
              </a:ext>
            </a:extLst>
          </p:cNvPr>
          <p:cNvSpPr/>
          <p:nvPr/>
        </p:nvSpPr>
        <p:spPr>
          <a:xfrm flipH="1">
            <a:off x="7951908" y="1803342"/>
            <a:ext cx="3634722" cy="3431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en-GB" sz="2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old" panose="00000800000000000000" pitchFamily="50" charset="0"/>
                <a:ea typeface="Calibri"/>
                <a:cs typeface="Calibri"/>
                <a:sym typeface="Calibri"/>
              </a:rPr>
              <a:t>What are the messages we want to share with caregivers?*</a:t>
            </a:r>
            <a:r>
              <a:rPr kumimoji="0" lang="en-GB" sz="2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77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b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</a:br>
            <a: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Think about: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What’s the message?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How and when will it be communicated?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Whose job is it?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Is it booked in?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4007F"/>
              </a:solidFill>
              <a:effectLst/>
              <a:uLnTx/>
              <a:uFillTx/>
              <a:latin typeface="Lota Grotesque" panose="00000500000000000000" pitchFamily="50" charset="0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4007F"/>
              </a:solidFill>
              <a:effectLst/>
              <a:uLnTx/>
              <a:uFillTx/>
              <a:latin typeface="Rockwell" panose="02060603020205020403" pitchFamily="18" charset="77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5C9CCE-955A-8C07-267B-9B5CFC2228FA}"/>
              </a:ext>
            </a:extLst>
          </p:cNvPr>
          <p:cNvSpPr txBox="1"/>
          <p:nvPr/>
        </p:nvSpPr>
        <p:spPr>
          <a:xfrm>
            <a:off x="9248775" y="5662126"/>
            <a:ext cx="2943225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*</a:t>
            </a:r>
            <a:r>
              <a:rPr lang="en-GB" sz="12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The </a:t>
            </a:r>
            <a:r>
              <a:rPr lang="en-GB" sz="12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  <a:hlinkClick r:id="rId3"/>
              </a:rPr>
              <a:t>World Book Day Family and Caregiver Communications Toolkit</a:t>
            </a:r>
            <a:r>
              <a:rPr lang="en-GB" sz="1200" dirty="0">
                <a:solidFill>
                  <a:srgbClr val="000000"/>
                </a:solidFill>
                <a:latin typeface="Lota Grotesque" panose="00000500000000000000" pitchFamily="50" charset="0"/>
                <a:ea typeface="Calibri"/>
                <a:cs typeface="Calibri"/>
                <a:sym typeface="Calibri"/>
              </a:rPr>
              <a:t> might be useful to refer to here</a:t>
            </a:r>
            <a:endParaRPr lang="en-GB" sz="1200" dirty="0">
              <a:latin typeface="Lota Grotesque" panose="00000500000000000000" pitchFamily="50" charset="0"/>
            </a:endParaRPr>
          </a:p>
        </p:txBody>
      </p:sp>
      <p:pic>
        <p:nvPicPr>
          <p:cNvPr id="5" name="Picture 4" descr="A purple rectangular object with black eyes&#10;&#10;AI-generated content may be incorrect.">
            <a:extLst>
              <a:ext uri="{FF2B5EF4-FFF2-40B4-BE49-F238E27FC236}">
                <a16:creationId xmlns:a16="http://schemas.microsoft.com/office/drawing/2014/main" id="{44392E7B-17FC-90B4-1BCE-30C49BC04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58" y="364319"/>
            <a:ext cx="2595903" cy="121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89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E8DB426E-E323-E501-0F7C-52059D0A5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86222"/>
              </p:ext>
            </p:extLst>
          </p:nvPr>
        </p:nvGraphicFramePr>
        <p:xfrm>
          <a:off x="173737" y="1066825"/>
          <a:ext cx="11795763" cy="46565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85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5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5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5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7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851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46800"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Purpose and rational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e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Activity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Resources needed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What’s the timeline
for this activity? 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(Before, during, after)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Share with caregivers?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Success markers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</a:pPr>
                      <a:r>
                        <a:rPr sz="1600" dirty="0">
                          <a:solidFill>
                            <a:schemeClr val="tx1"/>
                          </a:solidFill>
                          <a:sym typeface="Klinic Slab Bold"/>
                        </a:rPr>
                        <a:t>Reflection</a:t>
                      </a:r>
                      <a:endParaRPr sz="1600" dirty="0">
                        <a:solidFill>
                          <a:schemeClr val="tx1"/>
                        </a:solidFill>
                        <a:latin typeface="Lota Grotesque Bold" panose="00000800000000000000" pitchFamily="50" charset="0"/>
                        <a:ea typeface="Klinic Slab Bold"/>
                        <a:cs typeface="Klinic Slab Bold"/>
                        <a:sym typeface="Klinic Slab Bold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867"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solidFill>
                            <a:srgbClr val="009DE9"/>
                          </a:solidFill>
                          <a:latin typeface="Klinic Slab Bold"/>
                          <a:ea typeface="Klinic Slab Bold"/>
                          <a:cs typeface="Klinic Slab Bold"/>
                          <a:sym typeface="Klinic Slab Bold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To ensure all children are clear about the purpose of the day 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World Book Day Assembly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2438338">
                        <a:lnSpc>
                          <a:spcPct val="90000"/>
                        </a:lnSpc>
                        <a:spcBef>
                          <a:spcPts val="4500"/>
                        </a:spcBef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Assembly </a:t>
                      </a:r>
                      <a:r>
                        <a:rPr sz="1100" dirty="0" err="1">
                          <a:solidFill>
                            <a:schemeClr val="tx1"/>
                          </a:solidFill>
                        </a:rPr>
                        <a:t>powerpoint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 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solidFill>
                            <a:srgbClr val="000000">
                              <a:alpha val="84705"/>
                            </a:srgbClr>
                          </a:solidFill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Yes - 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invited to join </a:t>
                      </a:r>
                    </a:p>
                    <a:p>
                      <a:pPr lvl="0"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the assembly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Teacher feedback on </a:t>
                      </a:r>
                    </a:p>
                    <a:p>
                      <a:pPr lvl="0" algn="l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likes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/dislikes/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questions 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following the assembly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060"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solidFill>
                            <a:srgbClr val="009DE9"/>
                          </a:solidFill>
                          <a:latin typeface="Klinic Slab Bold"/>
                          <a:ea typeface="Klinic Slab Bold"/>
                          <a:cs typeface="Klinic Slab Bold"/>
                          <a:sym typeface="Klinic Slab Bold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To explore and share home reading identities 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2438338">
                        <a:lnSpc>
                          <a:spcPct val="90000"/>
                        </a:lnSpc>
                        <a:spcBef>
                          <a:spcPts val="4500"/>
                        </a:spcBef>
                        <a:defRPr sz="2000">
                          <a:solidFill>
                            <a:schemeClr val="accent5">
                              <a:hueOff val="-82419"/>
                              <a:satOff val="-9513"/>
                              <a:lumOff val="-16343"/>
                            </a:schemeClr>
                          </a:solidFill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Home language reading river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457200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Paper and pens 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2000"/>
                      </a:pP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Yes – set as homework over half term and invited to come into school for when they are shared.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Children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 and caregivers: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 more confident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to talk about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 home reading</a:t>
                      </a:r>
                    </a:p>
                    <a:p>
                      <a:pPr lvl="0"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endParaRPr sz="1100" dirty="0">
                        <a:solidFill>
                          <a:schemeClr val="tx1"/>
                        </a:solidFill>
                      </a:endParaRPr>
                    </a:p>
                    <a:p>
                      <a:pPr lvl="0"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r>
                        <a:rPr sz="1100" dirty="0">
                          <a:solidFill>
                            <a:schemeClr val="tx1"/>
                          </a:solidFill>
                        </a:rPr>
                        <a:t>Staff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sz="1100" dirty="0">
                          <a:solidFill>
                            <a:schemeClr val="tx1"/>
                          </a:solidFill>
                        </a:rPr>
                        <a:t> feel more confident talking to children about what they are reading at home and making recommendations </a:t>
                      </a: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2438338">
                        <a:defRPr sz="2000">
                          <a:latin typeface="Klinic Slab Book"/>
                          <a:ea typeface="Klinic Slab Book"/>
                          <a:cs typeface="Klinic Slab Book"/>
                          <a:sym typeface="Klinic Slab Book"/>
                        </a:defRPr>
                      </a:pPr>
                      <a:endParaRPr sz="1100" dirty="0">
                        <a:solidFill>
                          <a:schemeClr val="tx1"/>
                        </a:solidFill>
                        <a:latin typeface="Lota Grotesque" panose="00000500000000000000" pitchFamily="50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8AE4139-5072-E2DB-FD9D-89B181315F3E}"/>
              </a:ext>
            </a:extLst>
          </p:cNvPr>
          <p:cNvSpPr txBox="1"/>
          <p:nvPr/>
        </p:nvSpPr>
        <p:spPr>
          <a:xfrm>
            <a:off x="585387" y="62000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2437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ota Grotesque Black" panose="00000A00000000000000" pitchFamily="50" charset="0"/>
                <a:ea typeface="Calibri" charset="0"/>
                <a:cs typeface="David" panose="020E0502060401010101" pitchFamily="34" charset="-79"/>
              </a:rPr>
              <a:t>Planning World Book Day</a:t>
            </a:r>
          </a:p>
        </p:txBody>
      </p:sp>
    </p:spTree>
    <p:extLst>
      <p:ext uri="{BB962C8B-B14F-4D97-AF65-F5344CB8AC3E}">
        <p14:creationId xmlns:p14="http://schemas.microsoft.com/office/powerpoint/2010/main" val="17530268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5D6BDB5E97D4A983B230B56765D28" ma:contentTypeVersion="14" ma:contentTypeDescription="Create a new document." ma:contentTypeScope="" ma:versionID="34a59188b7ee98d913f3515ff2764c5a">
  <xsd:schema xmlns:xsd="http://www.w3.org/2001/XMLSchema" xmlns:xs="http://www.w3.org/2001/XMLSchema" xmlns:p="http://schemas.microsoft.com/office/2006/metadata/properties" xmlns:ns2="e29058b4-a8b9-43b3-a4d0-2bb2a8d7c80a" xmlns:ns3="aee70a22-a378-436f-b01c-35067153af18" targetNamespace="http://schemas.microsoft.com/office/2006/metadata/properties" ma:root="true" ma:fieldsID="2abef9c0b9ea842db7e2e5a36232bcb8" ns2:_="" ns3:_="">
    <xsd:import namespace="e29058b4-a8b9-43b3-a4d0-2bb2a8d7c80a"/>
    <xsd:import namespace="aee70a22-a378-436f-b01c-35067153af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9058b4-a8b9-43b3-a4d0-2bb2a8d7c8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68b3935-7f75-4642-81dd-7da570a6d5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e70a22-a378-436f-b01c-35067153af1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35846e0-bf40-4da8-a294-22e8eda39215}" ma:internalName="TaxCatchAll" ma:showField="CatchAllData" ma:web="aee70a22-a378-436f-b01c-35067153af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e70a22-a378-436f-b01c-35067153af18" xsi:nil="true"/>
    <lcf76f155ced4ddcb4097134ff3c332f xmlns="e29058b4-a8b9-43b3-a4d0-2bb2a8d7c80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BAA9A5-073D-4024-B910-90E396A9E42D}"/>
</file>

<file path=customXml/itemProps2.xml><?xml version="1.0" encoding="utf-8"?>
<ds:datastoreItem xmlns:ds="http://schemas.openxmlformats.org/officeDocument/2006/customXml" ds:itemID="{0F906EFD-1679-4E00-BB21-72245B13E2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76E624-D9FF-4064-8EDD-98553087CE63}">
  <ds:schemaRefs>
    <ds:schemaRef ds:uri="http://schemas.microsoft.com/office/infopath/2007/PartnerControls"/>
    <ds:schemaRef ds:uri="http://www.w3.org/XML/1998/namespace"/>
    <ds:schemaRef ds:uri="http://purl.org/dc/elements/1.1/"/>
    <ds:schemaRef ds:uri="e0c1eb9f-fc21-43cb-86da-4dabded1230a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cfdcadb9-c9fa-46f3-918c-33eb57fe6aa7"/>
    <ds:schemaRef ds:uri="http://schemas.microsoft.com/office/2006/metadata/properties"/>
    <ds:schemaRef ds:uri="http://purl.org/dc/dcmitype/"/>
    <ds:schemaRef ds:uri="aee70a22-a378-436f-b01c-35067153af18"/>
    <ds:schemaRef ds:uri="e29058b4-a8b9-43b3-a4d0-2bb2a8d7c80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251</Words>
  <Application>Microsoft Office PowerPoint</Application>
  <PresentationFormat>Widescreen</PresentationFormat>
  <Paragraphs>39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Klinic Slab Bold</vt:lpstr>
      <vt:lpstr>Lota Grotesque</vt:lpstr>
      <vt:lpstr>Lota Grotesque Black</vt:lpstr>
      <vt:lpstr>Lota Grotesque Bold</vt:lpstr>
      <vt:lpstr>Rockwell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Sayer</dc:creator>
  <cp:lastModifiedBy>Hayley Castle</cp:lastModifiedBy>
  <cp:revision>8</cp:revision>
  <dcterms:created xsi:type="dcterms:W3CDTF">2024-12-06T09:30:40Z</dcterms:created>
  <dcterms:modified xsi:type="dcterms:W3CDTF">2025-10-31T17:25:49Z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0x01010078C5D6BDB5E97D4A983B230B56765D28</vt:lpwstr>
  </property>
  <property fmtid="{D5CDD505-2E9C-101B-9397-08002B2CF9AE}" pid="3" name="MediaServiceImageTags">
    <vt:lpwstr/>
  </property>
</Properties>
</file>