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5"/>
  </p:notesMasterIdLst>
  <p:sldIdLst>
    <p:sldId id="256" r:id="rId5"/>
    <p:sldId id="2126986994" r:id="rId6"/>
    <p:sldId id="2126987011" r:id="rId7"/>
    <p:sldId id="2126986908" r:id="rId8"/>
    <p:sldId id="2126986995" r:id="rId9"/>
    <p:sldId id="2126986992" r:id="rId10"/>
    <p:sldId id="2126987008" r:id="rId11"/>
    <p:sldId id="2126986913" r:id="rId12"/>
    <p:sldId id="260" r:id="rId13"/>
    <p:sldId id="2126987010" r:id="rId14"/>
    <p:sldId id="272" r:id="rId15"/>
    <p:sldId id="2126987009" r:id="rId16"/>
    <p:sldId id="2126986909" r:id="rId17"/>
    <p:sldId id="292" r:id="rId18"/>
    <p:sldId id="2126986989" r:id="rId19"/>
    <p:sldId id="2126986911" r:id="rId20"/>
    <p:sldId id="2126986912" r:id="rId21"/>
    <p:sldId id="2126987001" r:id="rId22"/>
    <p:sldId id="2126987012" r:id="rId23"/>
    <p:sldId id="2126987002" r:id="rId24"/>
    <p:sldId id="2126986998" r:id="rId25"/>
    <p:sldId id="2126987006" r:id="rId26"/>
    <p:sldId id="2126987005" r:id="rId27"/>
    <p:sldId id="2126986903" r:id="rId28"/>
    <p:sldId id="2126986902" r:id="rId29"/>
    <p:sldId id="2126987004" r:id="rId30"/>
    <p:sldId id="2126986999" r:id="rId31"/>
    <p:sldId id="2126987000" r:id="rId32"/>
    <p:sldId id="259" r:id="rId33"/>
    <p:sldId id="291" r:id="rId34"/>
  </p:sldIdLst>
  <p:sldSz cx="12192000" cy="6858000"/>
  <p:notesSz cx="6858000" cy="9144000"/>
  <p:embeddedFontLst>
    <p:embeddedFont>
      <p:font typeface="Arial Black" panose="020B0A04020102020204" pitchFamily="34" charset="0"/>
      <p:regular r:id="rId36"/>
      <p:bold r:id="rId37"/>
    </p:embeddedFont>
    <p:embeddedFont>
      <p:font typeface="Lota Grotesque" panose="020B0604020202020204" charset="0"/>
      <p:regular r:id="rId38"/>
    </p:embeddedFont>
    <p:embeddedFont>
      <p:font typeface="Rockwell" panose="02060603020205020403" pitchFamily="18" charset="0"/>
      <p:regular r:id="rId39"/>
      <p:bold r:id="rId40"/>
      <p:italic r:id="rId41"/>
      <p:boldItalic r:id="rId42"/>
    </p:embeddedFont>
    <p:embeddedFont>
      <p:font typeface="Segoe UI" panose="020B0502040204020203"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3936">
          <p15:clr>
            <a:srgbClr val="747775"/>
          </p15:clr>
        </p15:guide>
        <p15:guide id="4" pos="3777">
          <p15:clr>
            <a:srgbClr val="747775"/>
          </p15:clr>
        </p15:guide>
      </p15:sldGuideLst>
    </p:ext>
    <p:ext uri="{2D200454-40CA-4A62-9FC3-DE9A4176ACB9}">
      <p15:notes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47" roundtripDataSignature="AMtx7mhRoJ1AzPlMefRvaA9Zm6Jn0EOZJ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BC0D2C-826A-A996-BA2A-058150235342}" name="Fiona Hickley" initials="FH" userId="S::fhickley@worldbookday.com::ccf77db6-a03b-4d0e-a971-90afbdcda6f6" providerId="AD"/>
  <p188:author id="{9C9F4F8F-8036-9052-363C-C51D7C854CA3}" name="Kate Sayer" initials="KS" userId="S::ksayer@worldbookday.com::010cfa31-c9c0-4b7a-9c53-ec971d2404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00"/>
    <a:srgbClr val="94E8FF"/>
    <a:srgbClr val="6FF5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DBEF7F-9874-47E5-BC3F-A45D1E56410F}" v="822" dt="2025-12-08T14:49:48.099"/>
    <p1510:client id="{B69393B4-6E56-A4A4-BDFB-FDCA3B418F40}" v="84" dt="2025-12-08T08:50:10.2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676" autoAdjust="0"/>
  </p:normalViewPr>
  <p:slideViewPr>
    <p:cSldViewPr snapToGrid="0">
      <p:cViewPr varScale="1">
        <p:scale>
          <a:sx n="75" d="100"/>
          <a:sy n="75" d="100"/>
        </p:scale>
        <p:origin x="1104" y="60"/>
      </p:cViewPr>
      <p:guideLst>
        <p:guide orient="horz" pos="2160"/>
        <p:guide pos="3840"/>
        <p:guide pos="3936"/>
        <p:guide pos="3777"/>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worldbookday.com/resources/smart-school-councils-debate-activity/"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worldbookday.com/about-us/our-approach/"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55E9EB8-58F3-469B-B2F3-785D574ECAB4}" type="slidenum">
              <a:rPr lang="en-GB" smtClean="0"/>
              <a:t>14</a:t>
            </a:fld>
            <a:endParaRPr lang="en-GB"/>
          </a:p>
        </p:txBody>
      </p:sp>
    </p:spTree>
    <p:extLst>
      <p:ext uri="{BB962C8B-B14F-4D97-AF65-F5344CB8AC3E}">
        <p14:creationId xmlns:p14="http://schemas.microsoft.com/office/powerpoint/2010/main" val="1274984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E6451-2D45-87F2-C75B-83403E3FEC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7F1973-4625-4259-B175-C74D8AA82B6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290DC51-685C-2A49-9439-DA2FEFC8CC4D}"/>
              </a:ext>
            </a:extLst>
          </p:cNvPr>
          <p:cNvSpPr>
            <a:spLocks noGrp="1"/>
          </p:cNvSpPr>
          <p:nvPr>
            <p:ph type="body" idx="1"/>
          </p:nvPr>
        </p:nvSpPr>
        <p:spPr/>
        <p:txBody>
          <a:bodyPr/>
          <a:lstStyle/>
          <a:p>
            <a:r>
              <a:rPr lang="en-GB" dirty="0"/>
              <a:t>Find out more about all these and family facing content on https://www.worldbookday.com/events/ </a:t>
            </a:r>
            <a:br>
              <a:rPr lang="en-GB" dirty="0"/>
            </a:br>
            <a:endParaRPr lang="en-GB" dirty="0"/>
          </a:p>
          <a:p>
            <a:endParaRPr lang="en-GB" dirty="0"/>
          </a:p>
        </p:txBody>
      </p:sp>
      <p:sp>
        <p:nvSpPr>
          <p:cNvPr id="4" name="Slide Number Placeholder 3">
            <a:extLst>
              <a:ext uri="{FF2B5EF4-FFF2-40B4-BE49-F238E27FC236}">
                <a16:creationId xmlns:a16="http://schemas.microsoft.com/office/drawing/2014/main" id="{45506922-6354-3777-1450-2B8E9D8DFB21}"/>
              </a:ext>
            </a:extLst>
          </p:cNvPr>
          <p:cNvSpPr>
            <a:spLocks noGrp="1"/>
          </p:cNvSpPr>
          <p:nvPr>
            <p:ph type="sldNum" sz="quarter" idx="5"/>
          </p:nvPr>
        </p:nvSpPr>
        <p:spPr/>
        <p:txBody>
          <a:bodyPr/>
          <a:lstStyle/>
          <a:p>
            <a:fld id="{FEF941B2-D8B3-41B0-985E-B9A968845A75}" type="slidenum">
              <a:rPr lang="en-GB" smtClean="0"/>
              <a:t>15</a:t>
            </a:fld>
            <a:endParaRPr lang="en-GB"/>
          </a:p>
        </p:txBody>
      </p:sp>
    </p:spTree>
    <p:extLst>
      <p:ext uri="{BB962C8B-B14F-4D97-AF65-F5344CB8AC3E}">
        <p14:creationId xmlns:p14="http://schemas.microsoft.com/office/powerpoint/2010/main" val="2389145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a study of reading and writing interventions by charities (including World Book Day) combined with a literature review of effective practice Teresa Cremin and her team at The Open University have created a model that as we begin planning for World Book Day and consider how we will deliver a National Year of Reading might be useful. The diagram on the screen offers a setting wide framework for discussing the type of environment we might want to create if we are considering a pupil focussed reading for pleasure environment. This isn’t a checklist as much as a what this model can offer is an opportunity to consider your whole setting and areas you might want to develop across the year. Reading and Writing A Framework for Practice can be downloaded here: https://cdn.ourfp.org/wp-content/uploads/20231201185032/Reading-and-Writing-for-Pleasure_FRAMEWORK-DIGITAL-FINAL-30.11.23.pdf?_gl=1*1pqbzvl*_ga*MTI4OTE2NjY1OC4xNzY0MDc4ODk3*_ga_56HENEGN4V*czE3NjQwOTAwNTUkbzIkZzAkdDE3NjQwOTAwNTUkajYwJGwwJGgw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17</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98947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88184-3CFA-84A6-6731-490910C018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F33A6F-FFA0-8C50-F84E-F8EE6D15CD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382B34-9ED7-13EA-24FA-5CFFDFD5C52C}"/>
              </a:ext>
            </a:extLst>
          </p:cNvPr>
          <p:cNvSpPr>
            <a:spLocks noGrp="1"/>
          </p:cNvSpPr>
          <p:nvPr>
            <p:ph type="body" idx="1"/>
          </p:nvPr>
        </p:nvSpPr>
        <p:spPr/>
        <p:txBody>
          <a:bodyPr/>
          <a:lstStyle/>
          <a:p>
            <a:r>
              <a:rPr lang="en-GB"/>
              <a:t>This work builds on last year’s Overcoming Barriers to Reading for Pleasure series –still available which World Book Day and The Open University Delivered in partnership.</a:t>
            </a:r>
          </a:p>
          <a:p>
            <a:endParaRPr lang="en-GB"/>
          </a:p>
          <a:p>
            <a:r>
              <a:rPr lang="en-GB"/>
              <a:t>These conversations with practitioners share both strategic and tactical ways to engage with World Book Day and support delivery of a day that fits into a wider Reading for Pleasure framework</a:t>
            </a:r>
          </a:p>
          <a:p>
            <a:pPr marL="342900" indent="-342900">
              <a:buFont typeface="+mj-lt"/>
              <a:buAutoNum type="arabicPeriod"/>
            </a:pPr>
            <a:br>
              <a:rPr lang="en-GB"/>
            </a:br>
            <a:r>
              <a:rPr lang="en-GB"/>
              <a:t>Planning World Book Day – where do you start? Will you dress up? What do you want the impact to be?</a:t>
            </a:r>
            <a:br>
              <a:rPr lang="en-GB"/>
            </a:br>
            <a:endParaRPr lang="en-GB"/>
          </a:p>
          <a:p>
            <a:pPr marL="342900" indent="-342900">
              <a:buFont typeface="+mj-lt"/>
              <a:buAutoNum type="arabicPeriod"/>
            </a:pPr>
            <a:r>
              <a:rPr lang="en-GB"/>
              <a:t>Engaging your school and wider community – including</a:t>
            </a:r>
            <a:r>
              <a:rPr lang="en-GB" baseline="0"/>
              <a:t> all staff, involving parents, author visits and community organisations</a:t>
            </a:r>
            <a:br>
              <a:rPr lang="en-GB"/>
            </a:br>
            <a:endParaRPr lang="en-GB"/>
          </a:p>
          <a:p>
            <a:pPr marL="342900" indent="-342900">
              <a:buFont typeface="+mj-lt"/>
              <a:buAutoNum type="arabicPeriod"/>
            </a:pPr>
            <a:r>
              <a:rPr lang="en-GB"/>
              <a:t>Delivery – practitioners</a:t>
            </a:r>
            <a:r>
              <a:rPr lang="en-GB" baseline="0"/>
              <a:t> discuss the implementation of ideas and how they went.</a:t>
            </a:r>
            <a:endParaRPr lang="en-GB"/>
          </a:p>
          <a:p>
            <a:endParaRPr lang="en-GB"/>
          </a:p>
        </p:txBody>
      </p:sp>
      <p:sp>
        <p:nvSpPr>
          <p:cNvPr id="4" name="Slide Number Placeholder 3">
            <a:extLst>
              <a:ext uri="{FF2B5EF4-FFF2-40B4-BE49-F238E27FC236}">
                <a16:creationId xmlns:a16="http://schemas.microsoft.com/office/drawing/2014/main" id="{E14CA087-3B24-A7E1-8C55-AF8EA04C546B}"/>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18</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88421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676EF-227F-CE85-B527-14239C0B4C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E772B4-1070-21D2-49D7-4A44127FEE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FDDE9F-88DD-3397-EEDE-B7AC4436BB71}"/>
              </a:ext>
            </a:extLst>
          </p:cNvPr>
          <p:cNvSpPr>
            <a:spLocks noGrp="1"/>
          </p:cNvSpPr>
          <p:nvPr>
            <p:ph type="body" idx="1"/>
          </p:nvPr>
        </p:nvSpPr>
        <p:spPr/>
        <p:txBody>
          <a:bodyPr/>
          <a:lstStyle/>
          <a:p>
            <a:r>
              <a:rPr lang="en-GB"/>
              <a:t>This work builds on last year’s Overcoming Barriers to Reading for Pleasure series –still available which World Book Day and The Open University Delivered in partnership.</a:t>
            </a:r>
          </a:p>
          <a:p>
            <a:endParaRPr lang="en-GB"/>
          </a:p>
          <a:p>
            <a:r>
              <a:rPr lang="en-GB"/>
              <a:t>These conversations with practitioners share both strategic and tactical ways to engage with World Book Day and support delivery of a day that fits into a wider Reading for Pleasure framework</a:t>
            </a:r>
          </a:p>
          <a:p>
            <a:pPr marL="342900" indent="-342900">
              <a:buFont typeface="+mj-lt"/>
              <a:buAutoNum type="arabicPeriod"/>
            </a:pPr>
            <a:br>
              <a:rPr lang="en-GB"/>
            </a:br>
            <a:r>
              <a:rPr lang="en-GB"/>
              <a:t>Planning World Book Day – where do you start? Will you dress up? What do you want the impact to be?</a:t>
            </a:r>
            <a:br>
              <a:rPr lang="en-GB"/>
            </a:br>
            <a:endParaRPr lang="en-GB"/>
          </a:p>
          <a:p>
            <a:pPr marL="342900" indent="-342900">
              <a:buFont typeface="+mj-lt"/>
              <a:buAutoNum type="arabicPeriod"/>
            </a:pPr>
            <a:r>
              <a:rPr lang="en-GB"/>
              <a:t>Engaging your school and wider community – including</a:t>
            </a:r>
            <a:r>
              <a:rPr lang="en-GB" baseline="0"/>
              <a:t> all staff, involving parents, author visits and community organisations</a:t>
            </a:r>
            <a:br>
              <a:rPr lang="en-GB"/>
            </a:br>
            <a:endParaRPr lang="en-GB"/>
          </a:p>
          <a:p>
            <a:pPr marL="342900" indent="-342900">
              <a:buFont typeface="+mj-lt"/>
              <a:buAutoNum type="arabicPeriod"/>
            </a:pPr>
            <a:r>
              <a:rPr lang="en-GB"/>
              <a:t>Delivery – practitioners</a:t>
            </a:r>
            <a:r>
              <a:rPr lang="en-GB" baseline="0"/>
              <a:t> discuss the implementation of ideas and how they went.</a:t>
            </a:r>
            <a:endParaRPr lang="en-GB"/>
          </a:p>
          <a:p>
            <a:endParaRPr lang="en-GB"/>
          </a:p>
        </p:txBody>
      </p:sp>
      <p:sp>
        <p:nvSpPr>
          <p:cNvPr id="4" name="Slide Number Placeholder 3">
            <a:extLst>
              <a:ext uri="{FF2B5EF4-FFF2-40B4-BE49-F238E27FC236}">
                <a16:creationId xmlns:a16="http://schemas.microsoft.com/office/drawing/2014/main" id="{99C53582-447A-3357-AD9E-D28ED6172B68}"/>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19</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60873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4BCDB-69AD-1BA9-C055-A13FBFB5D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65A8A0-C871-6BCD-B00C-4DF72877BF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A073B3-C1A1-780D-7A42-193F97FA3B73}"/>
              </a:ext>
            </a:extLst>
          </p:cNvPr>
          <p:cNvSpPr>
            <a:spLocks noGrp="1"/>
          </p:cNvSpPr>
          <p:nvPr>
            <p:ph type="body" idx="1"/>
          </p:nvPr>
        </p:nvSpPr>
        <p:spPr/>
        <p:txBody>
          <a:bodyPr/>
          <a:lstStyle/>
          <a:p>
            <a:r>
              <a:rPr lang="en-GB" dirty="0"/>
              <a:t>This work builds on last year’s Overcoming Barriers to Reading for Pleasure series –still available which World Book Day and The Open University Delivered in partnership.</a:t>
            </a:r>
          </a:p>
          <a:p>
            <a:endParaRPr lang="en-GB" dirty="0"/>
          </a:p>
          <a:p>
            <a:r>
              <a:rPr lang="en-GB" dirty="0"/>
              <a:t>If you want more ways to engage with this kind of content our original series of conversations in Overcoming Barriers to Reading for Pleasure https://www.worldbookday.com/about-us/our-approach/overcoming-barriers-to-reading-for-pleasure/ is a good place to start. </a:t>
            </a:r>
          </a:p>
          <a:p>
            <a:endParaRPr lang="en-GB" dirty="0"/>
          </a:p>
          <a:p>
            <a:r>
              <a:rPr lang="en-GB" dirty="0"/>
              <a:t>For practical help and resources try:</a:t>
            </a:r>
          </a:p>
          <a:p>
            <a:r>
              <a:rPr lang="en-GB" dirty="0"/>
              <a:t>https://ourfp.org/</a:t>
            </a:r>
          </a:p>
          <a:p>
            <a:r>
              <a:rPr lang="en-GB" dirty="0"/>
              <a:t>Worldbookday.com/resources</a:t>
            </a:r>
          </a:p>
          <a:p>
            <a:r>
              <a:rPr lang="en-GB" dirty="0"/>
              <a:t>http://www.englishhubs.org/ </a:t>
            </a:r>
          </a:p>
          <a:p>
            <a:endParaRPr lang="en-GB" dirty="0"/>
          </a:p>
          <a:p>
            <a:r>
              <a:rPr lang="en-GB" dirty="0"/>
              <a:t>This year the National Year of Reading website will also host a number of resources and signposts to other organisations. Literacy Hive is also a good signposting service for local and national programmes https://literacyhive.org/</a:t>
            </a:r>
          </a:p>
        </p:txBody>
      </p:sp>
      <p:sp>
        <p:nvSpPr>
          <p:cNvPr id="4" name="Slide Number Placeholder 3">
            <a:extLst>
              <a:ext uri="{FF2B5EF4-FFF2-40B4-BE49-F238E27FC236}">
                <a16:creationId xmlns:a16="http://schemas.microsoft.com/office/drawing/2014/main" id="{0CF1361B-903C-9F5E-181E-6EEFDF6EC130}"/>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20</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05589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You’ll notice there’s no PDF download this year – we’ve captured the key information on our Educators page and worked on making the best of our Reading for Pleasure resources accessible on our resources page with the option to search by age, type, reading principle. We hope this will save you time trying to hunt through packs for ideas from previous years. The search function is also improved and should help you find what you need.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22</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4557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tool is designed to support your planning and wider communications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23</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64623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8CD543-9513-4BDE-9468-935AFB5F7905}" type="slidenum">
              <a:rPr lang="en-GB" smtClean="0"/>
              <a:t>24</a:t>
            </a:fld>
            <a:endParaRPr lang="en-GB"/>
          </a:p>
        </p:txBody>
      </p:sp>
    </p:spTree>
    <p:extLst>
      <p:ext uri="{BB962C8B-B14F-4D97-AF65-F5344CB8AC3E}">
        <p14:creationId xmlns:p14="http://schemas.microsoft.com/office/powerpoint/2010/main" val="110061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23465-2D7A-6D87-9499-A85D0D031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284D02-3822-1D0A-D995-8DA7EC7D08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5C267C-FE2F-5F84-4DAB-F7A0C42FEA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Shapes for Schools and World Book Day  have created a Primary and Secondary assembly inviting children to think about where reading might fit in their home lives.</a:t>
            </a:r>
            <a:br>
              <a:rPr lang="en-GB" dirty="0"/>
            </a:br>
            <a:br>
              <a:rPr lang="en-GB"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Our assemblies are designed to give you a structure, this year they are speaking to World Book Day being part of a National Year of reading and specifically how reading can feel part of children’s home lives. They have YouTube video clips that can be chosen from our authors. All the assemblies are editable so you can tailor them to the needs of your school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5-11 https://www.worldbookday.com/resources/world-book-day-5-11-assembly/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11+ https://www.worldbookday.com/resources/world-book-day-11-assembly/</a:t>
            </a:r>
          </a:p>
        </p:txBody>
      </p:sp>
      <p:sp>
        <p:nvSpPr>
          <p:cNvPr id="4" name="Slide Number Placeholder 3">
            <a:extLst>
              <a:ext uri="{FF2B5EF4-FFF2-40B4-BE49-F238E27FC236}">
                <a16:creationId xmlns:a16="http://schemas.microsoft.com/office/drawing/2014/main" id="{EFA6935B-1431-5A14-B086-CF0A8234BF24}"/>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26</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136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2</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80095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Join in with our Jigsaw Book Swap to support reading for fun.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b="1" dirty="0"/>
              <a:t>Teacher notes: This year, Jigsaw is inviting schools to come together with children, adults and families to share </a:t>
            </a:r>
            <a:r>
              <a:rPr lang="en-US" b="1" dirty="0" err="1"/>
              <a:t>favourite</a:t>
            </a:r>
            <a:r>
              <a:rPr lang="en-US" b="1" dirty="0"/>
              <a:t> books.  </a:t>
            </a:r>
            <a:r>
              <a:rPr lang="en-US" b="1" dirty="0">
                <a:solidFill>
                  <a:srgbClr val="000000"/>
                </a:solidFill>
              </a:rPr>
              <a:t>C</a:t>
            </a:r>
            <a:r>
              <a:rPr lang="en-US" b="1" dirty="0">
                <a:solidFill>
                  <a:srgbClr val="333333"/>
                </a:solidFill>
              </a:rPr>
              <a:t>hoose a book that you’ve enjoyed, bring it along, and swap your book idea for a different one that someone else has enjoyed.</a:t>
            </a:r>
            <a:endParaRPr lang="en-US" b="1" dirty="0">
              <a:solidFill>
                <a:srgbClr val="333333"/>
              </a:solidFil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Today we’re celebrating World Book Day in a special way - with our Jigsaw Book Swap!</a:t>
            </a:r>
          </a:p>
          <a:p>
            <a:endParaRPr lang="en-US" dirty="0"/>
          </a:p>
          <a:p>
            <a:r>
              <a:rPr lang="en-US" dirty="0"/>
              <a:t>When we think about how to take care of ourselves, we often talk about our wellbeing. Wellbeing means feeling good inside and out. Swapping books is one way of looking after our wellbeing, because books can help us feel calm, happy and inspired.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Everyone in our school - children and adults - can join in. All you need to do is choose a book that you’ve enjoyed, bring it along, and swap it for a different 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 find a book you really love, it can help you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Relax and feel calm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Learn new things about yourself and other people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Inspire new interests or passions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you think of a book that might help you…. to feel calm? Or learn something new?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dirty="0"/>
              <a:t>By swapping books or our ideas, we will have the opportunity to discover new things to read. This may include books or other types of reading we may not have considered choosing  for ourselves before. Because we are all different and have different interests, there will be lots to choose from.</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cap="none" dirty="0">
              <a:solidFill>
                <a:schemeClr val="tx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 notes: </a:t>
            </a:r>
            <a:r>
              <a:rPr lang="en-US" i="0" dirty="0"/>
              <a:t>Jigsaw Education Group provides comprehensive whole-school PSHE </a:t>
            </a:r>
            <a:r>
              <a:rPr lang="en-US" i="0" dirty="0" err="1"/>
              <a:t>programmes</a:t>
            </a:r>
            <a:r>
              <a:rPr lang="en-US" i="0" dirty="0"/>
              <a:t> to support children’s social, emotional and mental health. Jigsaw has </a:t>
            </a:r>
            <a:r>
              <a:rPr lang="en-US" i="0" dirty="0" err="1"/>
              <a:t>programmes</a:t>
            </a:r>
            <a:r>
              <a:rPr lang="en-US" i="0" dirty="0"/>
              <a:t> for both primary (3-11) and secondary schools (11-16). For more information visit: </a:t>
            </a:r>
            <a:r>
              <a:rPr lang="en-GB" sz="1200" b="0" i="0" u="none" strike="noStrike" kern="1200" cap="none" dirty="0">
                <a:solidFill>
                  <a:schemeClr val="tx1"/>
                </a:solidFill>
                <a:effectLst/>
                <a:latin typeface="Arial"/>
                <a:ea typeface="Arial"/>
                <a:cs typeface="Arial"/>
                <a:sym typeface="Arial"/>
              </a:rPr>
              <a:t>https://jigsaweducationgroup.com/ </a:t>
            </a:r>
            <a:endParaRPr lang="en-GB" b="0" dirty="0"/>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27</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36693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hlinkClick r:id="rId3"/>
              </a:rPr>
              <a:t>https://www.worldbookday.com/resources/smart-school-councils-debate-activity/</a:t>
            </a:r>
            <a:r>
              <a:rPr lang="en-GB" sz="1200" dirty="0"/>
              <a:t> </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28</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4302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Dress</a:t>
            </a:r>
            <a:r>
              <a:rPr lang="en-GB" baseline="0" dirty="0"/>
              <a:t> up a book instead of yourself and enjoy a breakfast </a:t>
            </a:r>
            <a:r>
              <a:rPr lang="en-GB" baseline="0" dirty="0" err="1"/>
              <a:t>bookswap</a:t>
            </a:r>
            <a:r>
              <a:rPr lang="en-GB" baseline="0" dirty="0"/>
              <a:t>. Find out how to run this activity here: https://www.worldbookday.com/resources/magic-breakfast-breakfast-and-a-book/</a:t>
            </a: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29</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8280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4</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40930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D93E4-0D83-3F3F-8FE2-C0F9A4CBCC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AD8304-B127-FC63-F4D2-B31C4D7D8B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4FE9F2-C292-84B0-F2EA-1E26BE957008}"/>
              </a:ext>
            </a:extLst>
          </p:cNvPr>
          <p:cNvSpPr>
            <a:spLocks noGrp="1"/>
          </p:cNvSpPr>
          <p:nvPr>
            <p:ph type="body" idx="1"/>
          </p:nvPr>
        </p:nvSpPr>
        <p:spPr/>
        <p:txBody>
          <a:bodyPr/>
          <a:lstStyle/>
          <a:p>
            <a:r>
              <a:rPr lang="en-GB"/>
              <a:t>We also have a brand-new look for 2026. Bold, bright and playful, we champion the fun of reading in everything we do.  By showing children the connections they can make with their lives in reading rather than telling them why it’s good for them we hope to achieve the benefits using fun as an </a:t>
            </a:r>
            <a:r>
              <a:rPr lang="en-GB" err="1"/>
              <a:t>unlocker</a:t>
            </a:r>
            <a:r>
              <a:rPr lang="en-GB"/>
              <a:t>.</a:t>
            </a:r>
            <a:br>
              <a:rPr lang="en-GB"/>
            </a:br>
            <a:br>
              <a:rPr lang="en-GB"/>
            </a:br>
            <a:r>
              <a:rPr lang="en-GB"/>
              <a:t>You will automatically</a:t>
            </a:r>
            <a:r>
              <a:rPr lang="en-GB" baseline="0"/>
              <a:t> receive branding links to the addresses registered for tokens and World Book Day newsletter signups. </a:t>
            </a:r>
            <a:endParaRPr lang="en-GB"/>
          </a:p>
          <a:p>
            <a:endParaRPr lang="en-GB"/>
          </a:p>
          <a:p>
            <a:pPr marL="0" marR="0" lvl="0" indent="0" algn="l" rtl="0">
              <a:lnSpc>
                <a:spcPct val="100000"/>
              </a:lnSpc>
              <a:spcBef>
                <a:spcPts val="0"/>
              </a:spcBef>
              <a:spcAft>
                <a:spcPts val="0"/>
              </a:spcAft>
              <a:buClr>
                <a:srgbClr val="000000"/>
              </a:buClr>
              <a:buSzPts val="1100"/>
              <a:buFont typeface="Arial"/>
              <a:buNone/>
            </a:pPr>
            <a:r>
              <a:rPr lang="en-GB" sz="1200" b="0" i="0" u="none" strike="noStrike" cap="none">
                <a:solidFill>
                  <a:schemeClr val="dk1"/>
                </a:solidFill>
                <a:latin typeface="Arial"/>
                <a:ea typeface="Arial"/>
                <a:cs typeface="Arial"/>
                <a:sym typeface="Arial"/>
              </a:rPr>
              <a:t>Children are more likely to read if they </a:t>
            </a:r>
            <a:r>
              <a:rPr lang="en-GB" sz="1200" b="1" i="0" u="none" strike="noStrike" cap="none">
                <a:solidFill>
                  <a:schemeClr val="dk1"/>
                </a:solidFill>
                <a:latin typeface="Arial"/>
                <a:ea typeface="Arial"/>
                <a:cs typeface="Arial"/>
                <a:sym typeface="Arial"/>
              </a:rPr>
              <a:t>enjoy </a:t>
            </a:r>
            <a:r>
              <a:rPr lang="en-GB" sz="1200" b="0" i="0" u="none" strike="noStrike" cap="none">
                <a:solidFill>
                  <a:schemeClr val="dk1"/>
                </a:solidFill>
                <a:latin typeface="Arial"/>
                <a:ea typeface="Arial"/>
                <a:cs typeface="Arial"/>
                <a:sym typeface="Arial"/>
              </a:rPr>
              <a:t>it, so we’re on a mission to encourage them to see reading as an entertaining, social and fun thing to do. </a:t>
            </a:r>
          </a:p>
          <a:p>
            <a:pPr marL="0" marR="0" lvl="0" indent="0" algn="l" rtl="0">
              <a:lnSpc>
                <a:spcPct val="100000"/>
              </a:lnSpc>
              <a:spcBef>
                <a:spcPts val="0"/>
              </a:spcBef>
              <a:spcAft>
                <a:spcPts val="0"/>
              </a:spcAft>
              <a:buClr>
                <a:schemeClr val="dk1"/>
              </a:buClr>
              <a:buSzPts val="1100"/>
              <a:buFont typeface="Arial"/>
              <a:buNone/>
            </a:pPr>
            <a:endParaRPr lang="en-GB"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GB" sz="1200" b="0" i="0" u="none" strike="noStrike" cap="none">
                <a:solidFill>
                  <a:schemeClr val="dk1"/>
                </a:solidFill>
                <a:latin typeface="Arial"/>
                <a:ea typeface="Arial"/>
                <a:cs typeface="Arial"/>
                <a:sym typeface="Arial"/>
              </a:rPr>
              <a:t>We want more children to grow up with a life-long, life-changing habit of </a:t>
            </a:r>
            <a:r>
              <a:rPr lang="en-GB" sz="1200" b="1" i="0" u="none" strike="noStrike" cap="none">
                <a:solidFill>
                  <a:schemeClr val="dk1"/>
                </a:solidFill>
                <a:latin typeface="Arial"/>
                <a:ea typeface="Arial"/>
                <a:cs typeface="Arial"/>
                <a:sym typeface="Arial"/>
              </a:rPr>
              <a:t>reading for fun</a:t>
            </a:r>
            <a:r>
              <a:rPr lang="en-GB" sz="1200" b="0" i="0" u="none" strike="noStrike" cap="none">
                <a:solidFill>
                  <a:schemeClr val="dk1"/>
                </a:solidFill>
                <a:latin typeface="Arial"/>
                <a:ea typeface="Arial"/>
                <a:cs typeface="Arial"/>
                <a:sym typeface="Arial"/>
              </a:rPr>
              <a:t>, and all the benefits this brings.</a:t>
            </a:r>
          </a:p>
          <a:p>
            <a:endParaRPr lang="en-GB"/>
          </a:p>
          <a:p>
            <a:endParaRPr lang="en-GB">
              <a:latin typeface="Lota Grotesque" panose="00000500000000000000" pitchFamily="50" charset="0"/>
            </a:endParaRPr>
          </a:p>
          <a:p>
            <a:endParaRPr lang="en-GB"/>
          </a:p>
        </p:txBody>
      </p:sp>
      <p:sp>
        <p:nvSpPr>
          <p:cNvPr id="4" name="Slide Number Placeholder 3">
            <a:extLst>
              <a:ext uri="{FF2B5EF4-FFF2-40B4-BE49-F238E27FC236}">
                <a16:creationId xmlns:a16="http://schemas.microsoft.com/office/drawing/2014/main" id="{CD0501E3-97C1-D86E-2633-C3FFC5DB7B27}"/>
              </a:ext>
            </a:extLst>
          </p:cNvPr>
          <p:cNvSpPr>
            <a:spLocks noGrp="1"/>
          </p:cNvSpPr>
          <p:nvPr>
            <p:ph type="sldNum" sz="quarter" idx="5"/>
          </p:nvPr>
        </p:nvSpPr>
        <p:spPr/>
        <p:txBody>
          <a:bodyPr/>
          <a:lstStyle/>
          <a:p>
            <a:fld id="{E55E9EB8-58F3-469B-B2F3-785D574ECAB4}" type="slidenum">
              <a:rPr lang="en-GB" smtClean="0"/>
              <a:t>5</a:t>
            </a:fld>
            <a:endParaRPr lang="en-GB"/>
          </a:p>
        </p:txBody>
      </p:sp>
    </p:spTree>
    <p:extLst>
      <p:ext uri="{BB962C8B-B14F-4D97-AF65-F5344CB8AC3E}">
        <p14:creationId xmlns:p14="http://schemas.microsoft.com/office/powerpoint/2010/main" val="3786112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latin typeface="Calibri"/>
                <a:ea typeface="Calibri"/>
                <a:cs typeface="Calibri"/>
                <a:sym typeface="Calibri"/>
              </a:rPr>
              <a:t>These results come from the National Literacy Trust’s Annual Literacy Survey, the same one that shows the decline in reading for pleasure. https://literacytrust.org.uk/research-services/research-reports/children-and-young-peoples-reading-in-2025/ </a:t>
            </a:r>
            <a:endParaRPr>
              <a:latin typeface="Calibri"/>
              <a:ea typeface="Calibri"/>
              <a:cs typeface="Calibri"/>
              <a:sym typeface="Calibri"/>
            </a:endParaRPr>
          </a:p>
        </p:txBody>
      </p:sp>
      <p:sp>
        <p:nvSpPr>
          <p:cNvPr id="295" name="Google Shape;295;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World Book Day is one of the first big diary dates within the National Year of Reading. Discover what World Book Day and National Year of Reading have found about children’s reading. Understand how your World Book Day celebrations can be bigger and better as</a:t>
            </a:r>
            <a:r>
              <a:rPr lang="en-GB" baseline="0"/>
              <a:t> part of the </a:t>
            </a:r>
            <a:r>
              <a:rPr lang="en-GB"/>
              <a:t>National Year of Reading</a:t>
            </a:r>
            <a:br>
              <a:rPr lang="en-GB"/>
            </a:br>
            <a:br>
              <a:rPr lang="en-GB"/>
            </a:br>
            <a:endParaRPr lang="en-GB"/>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8</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27777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a:t>The research findings and stats are here: </a:t>
            </a:r>
            <a:r>
              <a:rPr lang="en-GB">
                <a:hlinkClick r:id="rId3"/>
              </a:rPr>
              <a:t>https://www.worldbookday.com/about-us/our-approach/</a:t>
            </a:r>
            <a:r>
              <a:rPr lang="en-GB"/>
              <a:t> </a:t>
            </a:r>
          </a:p>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138" name="Google Shape;13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GB" b="0" dirty="0">
                <a:solidFill>
                  <a:srgbClr val="FF0000"/>
                </a:solidFill>
                <a:sym typeface="Calibri"/>
              </a:rPr>
              <a:t>Children say they’re told reading is great, but we’re showing them that reading is something that they have to do, rather than choose to do. </a:t>
            </a:r>
          </a:p>
          <a:p>
            <a:pPr marL="0" marR="0" lvl="0" indent="0" algn="l" rtl="0">
              <a:lnSpc>
                <a:spcPct val="115000"/>
              </a:lnSpc>
              <a:spcBef>
                <a:spcPts val="0"/>
              </a:spcBef>
              <a:spcAft>
                <a:spcPts val="0"/>
              </a:spcAft>
              <a:buClr>
                <a:srgbClr val="000000"/>
              </a:buClr>
              <a:buSzPts val="1100"/>
              <a:buFont typeface="Arial"/>
              <a:buNone/>
            </a:pPr>
            <a:r>
              <a:rPr lang="en-GB" sz="1200" b="1" i="0" u="none" strike="noStrike" cap="none" dirty="0">
                <a:solidFill>
                  <a:schemeClr val="dk1"/>
                </a:solidFill>
                <a:latin typeface="Arial"/>
                <a:ea typeface="Arial"/>
                <a:cs typeface="Arial"/>
                <a:sym typeface="Arial"/>
              </a:rPr>
              <a:t>Evidence from: </a:t>
            </a:r>
            <a:r>
              <a:rPr lang="en-GB" sz="1200" b="0" i="0" u="none" strike="noStrike" cap="none" dirty="0">
                <a:solidFill>
                  <a:schemeClr val="dk1"/>
                </a:solidFill>
                <a:latin typeface="Arial"/>
                <a:ea typeface="Arial"/>
                <a:cs typeface="Arial"/>
                <a:sym typeface="Arial"/>
              </a:rPr>
              <a:t>OU Reading for Pleasure Project, Beano Brain commission, National Year of Reading research </a:t>
            </a:r>
          </a:p>
          <a:p>
            <a:pPr marL="0" indent="0"/>
            <a:r>
              <a:rPr lang="en-GB" b="0" dirty="0">
                <a:solidFill>
                  <a:srgbClr val="FF0000"/>
                </a:solidFill>
                <a:sym typeface="Calibri"/>
              </a:rPr>
              <a:t>For more information on reading research that inform World Book Day’s work visit https://www.worldbookday.com/about-us/our-approach/ </a:t>
            </a:r>
            <a:endParaRPr b="0" dirty="0">
              <a:latin typeface="Calibri"/>
              <a:ea typeface="Calibri"/>
              <a:cs typeface="Calibri"/>
              <a:sym typeface="Calibri"/>
            </a:endParaRPr>
          </a:p>
        </p:txBody>
      </p:sp>
      <p:sp>
        <p:nvSpPr>
          <p:cNvPr id="439" name="Google Shape;439;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12</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83794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ed Slide_1">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9E5F989-B96C-F286-B2A2-9B888E8FBCC7}"/>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a:t>Title of section</a:t>
            </a:r>
          </a:p>
        </p:txBody>
      </p:sp>
      <p:sp>
        <p:nvSpPr>
          <p:cNvPr id="10" name="Title 9">
            <a:extLst>
              <a:ext uri="{FF2B5EF4-FFF2-40B4-BE49-F238E27FC236}">
                <a16:creationId xmlns:a16="http://schemas.microsoft.com/office/drawing/2014/main" id="{E183B5CE-1CFA-FA09-02DA-68E546C60CF0}"/>
              </a:ext>
            </a:extLst>
          </p:cNvPr>
          <p:cNvSpPr>
            <a:spLocks noGrp="1"/>
          </p:cNvSpPr>
          <p:nvPr>
            <p:ph type="title" hasCustomPrompt="1"/>
          </p:nvPr>
        </p:nvSpPr>
        <p:spPr>
          <a:xfrm>
            <a:off x="545951" y="1033764"/>
            <a:ext cx="5283349" cy="1325563"/>
          </a:xfrm>
          <a:prstGeom prst="rect">
            <a:avLst/>
          </a:prstGeom>
        </p:spPr>
        <p:txBody>
          <a:bodyPr/>
          <a:lstStyle>
            <a:lvl1pPr>
              <a:defRPr b="1">
                <a:solidFill>
                  <a:schemeClr val="tx2"/>
                </a:solidFill>
              </a:defRPr>
            </a:lvl1pPr>
          </a:lstStyle>
          <a:p>
            <a:r>
              <a:rPr lang="en-GB"/>
              <a:t>Click to add your header</a:t>
            </a:r>
          </a:p>
        </p:txBody>
      </p:sp>
      <p:sp>
        <p:nvSpPr>
          <p:cNvPr id="5" name="Text Placeholder 12">
            <a:extLst>
              <a:ext uri="{FF2B5EF4-FFF2-40B4-BE49-F238E27FC236}">
                <a16:creationId xmlns:a16="http://schemas.microsoft.com/office/drawing/2014/main" id="{B60EF00F-26C9-004B-C829-E99D38CDE7DA}"/>
              </a:ext>
            </a:extLst>
          </p:cNvPr>
          <p:cNvSpPr>
            <a:spLocks noGrp="1"/>
          </p:cNvSpPr>
          <p:nvPr>
            <p:ph type="body" sz="quarter" idx="12" hasCustomPrompt="1"/>
          </p:nvPr>
        </p:nvSpPr>
        <p:spPr>
          <a:xfrm>
            <a:off x="545952" y="2727154"/>
            <a:ext cx="3467249" cy="239674"/>
          </a:xfrm>
          <a:prstGeom prst="rect">
            <a:avLst/>
          </a:prstGeom>
        </p:spPr>
        <p:txBody>
          <a:bodyPr/>
          <a:lstStyle>
            <a:lvl1pPr marL="0" indent="0">
              <a:buNone/>
              <a:defRPr sz="1600" b="1">
                <a:solidFill>
                  <a:schemeClr val="tx2"/>
                </a:solidFill>
              </a:defRPr>
            </a:lvl1pPr>
          </a:lstStyle>
          <a:p>
            <a:pPr lvl="0"/>
            <a:r>
              <a:rPr lang="en-GB"/>
              <a:t>Add a subheading here</a:t>
            </a:r>
          </a:p>
        </p:txBody>
      </p:sp>
      <p:sp>
        <p:nvSpPr>
          <p:cNvPr id="6" name="Text Placeholder 12">
            <a:extLst>
              <a:ext uri="{FF2B5EF4-FFF2-40B4-BE49-F238E27FC236}">
                <a16:creationId xmlns:a16="http://schemas.microsoft.com/office/drawing/2014/main" id="{BDC4066F-ADCA-1F27-6604-0E088E26B92B}"/>
              </a:ext>
            </a:extLst>
          </p:cNvPr>
          <p:cNvSpPr>
            <a:spLocks noGrp="1"/>
          </p:cNvSpPr>
          <p:nvPr>
            <p:ph type="body" sz="quarter" idx="13" hasCustomPrompt="1"/>
          </p:nvPr>
        </p:nvSpPr>
        <p:spPr>
          <a:xfrm>
            <a:off x="4296685" y="2727154"/>
            <a:ext cx="3467249" cy="239674"/>
          </a:xfrm>
          <a:prstGeom prst="rect">
            <a:avLst/>
          </a:prstGeom>
        </p:spPr>
        <p:txBody>
          <a:bodyPr/>
          <a:lstStyle>
            <a:lvl1pPr marL="0" indent="0">
              <a:buNone/>
              <a:defRPr sz="1600" b="1">
                <a:solidFill>
                  <a:schemeClr val="tx2"/>
                </a:solidFill>
              </a:defRPr>
            </a:lvl1pPr>
          </a:lstStyle>
          <a:p>
            <a:pPr lvl="0"/>
            <a:r>
              <a:rPr lang="en-GB"/>
              <a:t>Add a subheading here</a:t>
            </a:r>
          </a:p>
        </p:txBody>
      </p:sp>
      <p:sp>
        <p:nvSpPr>
          <p:cNvPr id="13" name="Text Placeholder 12">
            <a:extLst>
              <a:ext uri="{FF2B5EF4-FFF2-40B4-BE49-F238E27FC236}">
                <a16:creationId xmlns:a16="http://schemas.microsoft.com/office/drawing/2014/main" id="{1AEA1D3F-289C-FFBD-38FF-C1F653B27111}"/>
              </a:ext>
            </a:extLst>
          </p:cNvPr>
          <p:cNvSpPr>
            <a:spLocks noGrp="1"/>
          </p:cNvSpPr>
          <p:nvPr>
            <p:ph type="body" sz="quarter" idx="14" hasCustomPrompt="1"/>
          </p:nvPr>
        </p:nvSpPr>
        <p:spPr>
          <a:xfrm>
            <a:off x="8109139" y="2727154"/>
            <a:ext cx="3467249" cy="239674"/>
          </a:xfrm>
          <a:prstGeom prst="rect">
            <a:avLst/>
          </a:prstGeom>
        </p:spPr>
        <p:txBody>
          <a:bodyPr/>
          <a:lstStyle>
            <a:lvl1pPr marL="0" indent="0">
              <a:buNone/>
              <a:defRPr sz="1600" b="1">
                <a:solidFill>
                  <a:schemeClr val="tx2"/>
                </a:solidFill>
              </a:defRPr>
            </a:lvl1pPr>
          </a:lstStyle>
          <a:p>
            <a:pPr lvl="0"/>
            <a:r>
              <a:rPr lang="en-GB"/>
              <a:t>Add a subheading here</a:t>
            </a:r>
          </a:p>
        </p:txBody>
      </p:sp>
      <p:cxnSp>
        <p:nvCxnSpPr>
          <p:cNvPr id="16" name="Straight Connector 15">
            <a:extLst>
              <a:ext uri="{FF2B5EF4-FFF2-40B4-BE49-F238E27FC236}">
                <a16:creationId xmlns:a16="http://schemas.microsoft.com/office/drawing/2014/main" id="{FD7D52DB-4D5D-C7FA-6C3E-B281053E410D}"/>
              </a:ext>
            </a:extLst>
          </p:cNvPr>
          <p:cNvCxnSpPr>
            <a:cxnSpLocks/>
          </p:cNvCxnSpPr>
          <p:nvPr userDrawn="1"/>
        </p:nvCxnSpPr>
        <p:spPr>
          <a:xfrm>
            <a:off x="4216400" y="2658533"/>
            <a:ext cx="0" cy="3869267"/>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61DE89A-836C-A72F-5731-E3F03A907FAD}"/>
              </a:ext>
            </a:extLst>
          </p:cNvPr>
          <p:cNvCxnSpPr>
            <a:cxnSpLocks/>
          </p:cNvCxnSpPr>
          <p:nvPr userDrawn="1"/>
        </p:nvCxnSpPr>
        <p:spPr>
          <a:xfrm>
            <a:off x="7967133" y="2658533"/>
            <a:ext cx="0" cy="3869267"/>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Picture Placeholder 23">
            <a:extLst>
              <a:ext uri="{FF2B5EF4-FFF2-40B4-BE49-F238E27FC236}">
                <a16:creationId xmlns:a16="http://schemas.microsoft.com/office/drawing/2014/main" id="{4879065B-62AC-B87E-1D7C-F248C080F0D8}"/>
              </a:ext>
            </a:extLst>
          </p:cNvPr>
          <p:cNvSpPr>
            <a:spLocks noGrp="1"/>
          </p:cNvSpPr>
          <p:nvPr>
            <p:ph type="pic" sz="quarter" idx="15"/>
          </p:nvPr>
        </p:nvSpPr>
        <p:spPr>
          <a:xfrm>
            <a:off x="652463" y="3166534"/>
            <a:ext cx="3360737" cy="1905530"/>
          </a:xfrm>
          <a:prstGeom prst="roundRect">
            <a:avLst>
              <a:gd name="adj" fmla="val 4001"/>
            </a:avLst>
          </a:prstGeom>
          <a:solidFill>
            <a:srgbClr val="EE7883">
              <a:alpha val="30000"/>
            </a:srgbClr>
          </a:solidFill>
        </p:spPr>
        <p:txBody>
          <a:bodyPr anchor="ctr"/>
          <a:lstStyle>
            <a:lvl1pPr marL="0" indent="0" algn="ctr">
              <a:buNone/>
              <a:defRPr>
                <a:solidFill>
                  <a:schemeClr val="tx2"/>
                </a:solidFill>
              </a:defRPr>
            </a:lvl1pPr>
          </a:lstStyle>
          <a:p>
            <a:endParaRPr lang="en-GB"/>
          </a:p>
        </p:txBody>
      </p:sp>
      <p:sp>
        <p:nvSpPr>
          <p:cNvPr id="25" name="Picture Placeholder 23">
            <a:extLst>
              <a:ext uri="{FF2B5EF4-FFF2-40B4-BE49-F238E27FC236}">
                <a16:creationId xmlns:a16="http://schemas.microsoft.com/office/drawing/2014/main" id="{3B1A637C-A14A-F30C-296F-5DE874F5F86F}"/>
              </a:ext>
            </a:extLst>
          </p:cNvPr>
          <p:cNvSpPr>
            <a:spLocks noGrp="1"/>
          </p:cNvSpPr>
          <p:nvPr>
            <p:ph type="pic" sz="quarter" idx="16"/>
          </p:nvPr>
        </p:nvSpPr>
        <p:spPr>
          <a:xfrm>
            <a:off x="4411663" y="3166534"/>
            <a:ext cx="3360737" cy="1905530"/>
          </a:xfrm>
          <a:prstGeom prst="roundRect">
            <a:avLst>
              <a:gd name="adj" fmla="val 4001"/>
            </a:avLst>
          </a:prstGeom>
          <a:solidFill>
            <a:srgbClr val="EE7883">
              <a:alpha val="30000"/>
            </a:srgbClr>
          </a:solidFill>
        </p:spPr>
        <p:txBody>
          <a:bodyPr anchor="ctr"/>
          <a:lstStyle>
            <a:lvl1pPr marL="0" indent="0" algn="ctr">
              <a:buNone/>
              <a:defRPr>
                <a:solidFill>
                  <a:schemeClr val="tx2"/>
                </a:solidFill>
              </a:defRPr>
            </a:lvl1pPr>
          </a:lstStyle>
          <a:p>
            <a:endParaRPr lang="en-GB"/>
          </a:p>
        </p:txBody>
      </p:sp>
      <p:sp>
        <p:nvSpPr>
          <p:cNvPr id="26" name="Picture Placeholder 23">
            <a:extLst>
              <a:ext uri="{FF2B5EF4-FFF2-40B4-BE49-F238E27FC236}">
                <a16:creationId xmlns:a16="http://schemas.microsoft.com/office/drawing/2014/main" id="{2D06ACFA-4AC7-5FB7-1320-5088132729B4}"/>
              </a:ext>
            </a:extLst>
          </p:cNvPr>
          <p:cNvSpPr>
            <a:spLocks noGrp="1"/>
          </p:cNvSpPr>
          <p:nvPr>
            <p:ph type="pic" sz="quarter" idx="17"/>
          </p:nvPr>
        </p:nvSpPr>
        <p:spPr>
          <a:xfrm>
            <a:off x="8162396" y="3166534"/>
            <a:ext cx="3360737" cy="1905530"/>
          </a:xfrm>
          <a:prstGeom prst="roundRect">
            <a:avLst>
              <a:gd name="adj" fmla="val 4001"/>
            </a:avLst>
          </a:prstGeom>
          <a:solidFill>
            <a:srgbClr val="EE7883">
              <a:alpha val="30000"/>
            </a:srgbClr>
          </a:solidFill>
        </p:spPr>
        <p:txBody>
          <a:bodyPr anchor="ctr"/>
          <a:lstStyle>
            <a:lvl1pPr marL="0" indent="0" algn="ctr">
              <a:buNone/>
              <a:defRPr>
                <a:solidFill>
                  <a:schemeClr val="tx2"/>
                </a:solidFill>
              </a:defRPr>
            </a:lvl1pPr>
          </a:lstStyle>
          <a:p>
            <a:endParaRPr lang="en-GB"/>
          </a:p>
        </p:txBody>
      </p:sp>
      <p:sp>
        <p:nvSpPr>
          <p:cNvPr id="27" name="Text Placeholder 16">
            <a:extLst>
              <a:ext uri="{FF2B5EF4-FFF2-40B4-BE49-F238E27FC236}">
                <a16:creationId xmlns:a16="http://schemas.microsoft.com/office/drawing/2014/main" id="{CE2ED26D-8772-96F8-8934-450C65A779FD}"/>
              </a:ext>
            </a:extLst>
          </p:cNvPr>
          <p:cNvSpPr>
            <a:spLocks noGrp="1"/>
          </p:cNvSpPr>
          <p:nvPr>
            <p:ph type="body" sz="quarter" idx="18" hasCustomPrompt="1"/>
          </p:nvPr>
        </p:nvSpPr>
        <p:spPr>
          <a:xfrm>
            <a:off x="652463" y="5206378"/>
            <a:ext cx="3360738" cy="1033555"/>
          </a:xfrm>
          <a:prstGeom prst="rect">
            <a:avLst/>
          </a:prstGeom>
        </p:spPr>
        <p:txBody>
          <a:bodyPr/>
          <a:lstStyle>
            <a:lvl1pPr marL="228600" indent="-228600">
              <a:buFont typeface="Arial" panose="020B0604020202020204" pitchFamily="34" charset="0"/>
              <a:buChar char="•"/>
              <a:defRPr sz="1300">
                <a:solidFill>
                  <a:schemeClr val="tx2"/>
                </a:solidFill>
              </a:defRPr>
            </a:lvl1pPr>
            <a:lvl2pPr marL="446088" indent="-179388">
              <a:buFont typeface="Arial" panose="020B0604020202020204" pitchFamily="34" charset="0"/>
              <a:buChar char="•"/>
              <a:tabLst/>
              <a:defRPr sz="1300">
                <a:solidFill>
                  <a:schemeClr val="tx2"/>
                </a:solidFill>
              </a:defRPr>
            </a:lvl2pPr>
          </a:lstStyle>
          <a:p>
            <a:pPr lvl="0"/>
            <a:r>
              <a:rPr lang="en-GB"/>
              <a:t>Sub-bullet point</a:t>
            </a:r>
          </a:p>
          <a:p>
            <a:pPr lvl="0"/>
            <a:r>
              <a:rPr lang="en-GB"/>
              <a:t>Sub-bullet point</a:t>
            </a:r>
          </a:p>
          <a:p>
            <a:pPr lvl="0"/>
            <a:r>
              <a:rPr lang="en-GB"/>
              <a:t>Sub-bullet </a:t>
            </a:r>
            <a:r>
              <a:rPr lang="en-GB" err="1"/>
              <a:t>pointt</a:t>
            </a:r>
            <a:endParaRPr lang="en-GB"/>
          </a:p>
        </p:txBody>
      </p:sp>
      <p:sp>
        <p:nvSpPr>
          <p:cNvPr id="30" name="Text Placeholder 16">
            <a:extLst>
              <a:ext uri="{FF2B5EF4-FFF2-40B4-BE49-F238E27FC236}">
                <a16:creationId xmlns:a16="http://schemas.microsoft.com/office/drawing/2014/main" id="{34DB3E13-E20A-8EC7-BA57-DDC0FB49FBC3}"/>
              </a:ext>
            </a:extLst>
          </p:cNvPr>
          <p:cNvSpPr>
            <a:spLocks noGrp="1"/>
          </p:cNvSpPr>
          <p:nvPr>
            <p:ph type="body" sz="quarter" idx="19" hasCustomPrompt="1"/>
          </p:nvPr>
        </p:nvSpPr>
        <p:spPr>
          <a:xfrm>
            <a:off x="4403197" y="5206378"/>
            <a:ext cx="3360738" cy="1033555"/>
          </a:xfrm>
          <a:prstGeom prst="rect">
            <a:avLst/>
          </a:prstGeom>
        </p:spPr>
        <p:txBody>
          <a:bodyPr/>
          <a:lstStyle>
            <a:lvl1pPr marL="228600" indent="-228600">
              <a:buFont typeface="Arial" panose="020B0604020202020204" pitchFamily="34" charset="0"/>
              <a:buChar char="•"/>
              <a:defRPr sz="1300">
                <a:solidFill>
                  <a:schemeClr val="tx2"/>
                </a:solidFill>
              </a:defRPr>
            </a:lvl1pPr>
            <a:lvl2pPr marL="446088" indent="-179388">
              <a:buFont typeface="Arial" panose="020B0604020202020204" pitchFamily="34" charset="0"/>
              <a:buChar char="•"/>
              <a:tabLst/>
              <a:defRPr sz="1300">
                <a:solidFill>
                  <a:schemeClr val="tx2"/>
                </a:solidFill>
              </a:defRPr>
            </a:lvl2pPr>
          </a:lstStyle>
          <a:p>
            <a:pPr lvl="0"/>
            <a:r>
              <a:rPr lang="en-GB"/>
              <a:t>Sub-bullet point</a:t>
            </a:r>
          </a:p>
          <a:p>
            <a:pPr lvl="0"/>
            <a:r>
              <a:rPr lang="en-GB"/>
              <a:t>Sub-bullet point</a:t>
            </a:r>
          </a:p>
          <a:p>
            <a:pPr lvl="0"/>
            <a:r>
              <a:rPr lang="en-GB"/>
              <a:t>Sub-bullet </a:t>
            </a:r>
            <a:r>
              <a:rPr lang="en-GB" err="1"/>
              <a:t>pointt</a:t>
            </a:r>
            <a:endParaRPr lang="en-GB"/>
          </a:p>
        </p:txBody>
      </p:sp>
      <p:sp>
        <p:nvSpPr>
          <p:cNvPr id="31" name="Text Placeholder 16">
            <a:extLst>
              <a:ext uri="{FF2B5EF4-FFF2-40B4-BE49-F238E27FC236}">
                <a16:creationId xmlns:a16="http://schemas.microsoft.com/office/drawing/2014/main" id="{5B08F082-D573-75E5-DBEE-ABAD480BDAD8}"/>
              </a:ext>
            </a:extLst>
          </p:cNvPr>
          <p:cNvSpPr>
            <a:spLocks noGrp="1"/>
          </p:cNvSpPr>
          <p:nvPr>
            <p:ph type="body" sz="quarter" idx="20" hasCustomPrompt="1"/>
          </p:nvPr>
        </p:nvSpPr>
        <p:spPr>
          <a:xfrm>
            <a:off x="8162397" y="5206378"/>
            <a:ext cx="3360738" cy="1033555"/>
          </a:xfrm>
          <a:prstGeom prst="rect">
            <a:avLst/>
          </a:prstGeom>
        </p:spPr>
        <p:txBody>
          <a:bodyPr/>
          <a:lstStyle>
            <a:lvl1pPr marL="228600" indent="-228600">
              <a:buFont typeface="Arial" panose="020B0604020202020204" pitchFamily="34" charset="0"/>
              <a:buChar char="•"/>
              <a:defRPr sz="1300">
                <a:solidFill>
                  <a:schemeClr val="tx2"/>
                </a:solidFill>
              </a:defRPr>
            </a:lvl1pPr>
            <a:lvl2pPr marL="446088" indent="-179388">
              <a:buFont typeface="Arial" panose="020B0604020202020204" pitchFamily="34" charset="0"/>
              <a:buChar char="•"/>
              <a:tabLst/>
              <a:defRPr sz="1300">
                <a:solidFill>
                  <a:schemeClr val="tx2"/>
                </a:solidFill>
              </a:defRPr>
            </a:lvl2pPr>
          </a:lstStyle>
          <a:p>
            <a:pPr lvl="0"/>
            <a:r>
              <a:rPr lang="en-GB"/>
              <a:t>Sub-bullet point</a:t>
            </a:r>
          </a:p>
          <a:p>
            <a:pPr lvl="0"/>
            <a:r>
              <a:rPr lang="en-GB"/>
              <a:t>Sub-bullet point</a:t>
            </a:r>
          </a:p>
          <a:p>
            <a:pPr lvl="0"/>
            <a:r>
              <a:rPr lang="en-GB"/>
              <a:t>Sub-bullet </a:t>
            </a:r>
            <a:r>
              <a:rPr lang="en-GB" err="1"/>
              <a:t>pointt</a:t>
            </a:r>
            <a:endParaRPr lang="en-GB"/>
          </a:p>
        </p:txBody>
      </p:sp>
      <p:sp>
        <p:nvSpPr>
          <p:cNvPr id="32" name="Slide Number Placeholder 31">
            <a:extLst>
              <a:ext uri="{FF2B5EF4-FFF2-40B4-BE49-F238E27FC236}">
                <a16:creationId xmlns:a16="http://schemas.microsoft.com/office/drawing/2014/main" id="{EBDB7846-264A-C00A-1A20-62E05D9C251A}"/>
              </a:ext>
            </a:extLst>
          </p:cNvPr>
          <p:cNvSpPr>
            <a:spLocks noGrp="1"/>
          </p:cNvSpPr>
          <p:nvPr>
            <p:ph type="sldNum" sz="quarter" idx="21"/>
          </p:nvPr>
        </p:nvSpPr>
        <p:spPr/>
        <p:txBody>
          <a:bodyPr/>
          <a:lstStyle/>
          <a:p>
            <a:fld id="{B274A2FC-A093-B640-AC38-00CE87D1094B}" type="slidenum">
              <a:rPr lang="en-GB" smtClean="0"/>
              <a:pPr/>
              <a:t>‹#›</a:t>
            </a:fld>
            <a:endParaRPr lang="en-GB"/>
          </a:p>
        </p:txBody>
      </p:sp>
    </p:spTree>
    <p:extLst>
      <p:ext uri="{BB962C8B-B14F-4D97-AF65-F5344CB8AC3E}">
        <p14:creationId xmlns:p14="http://schemas.microsoft.com/office/powerpoint/2010/main" val="3443385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030290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4" name="Google Shape;3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0"/>
          <p:cNvSpPr>
            <a:spLocks noGrp="1"/>
          </p:cNvSpPr>
          <p:nvPr>
            <p:ph type="pic" idx="2"/>
          </p:nvPr>
        </p:nvSpPr>
        <p:spPr>
          <a:xfrm>
            <a:off x="5183188" y="987425"/>
            <a:ext cx="6172200" cy="4873625"/>
          </a:xfrm>
          <a:prstGeom prst="rect">
            <a:avLst/>
          </a:prstGeom>
          <a:noFill/>
          <a:ln>
            <a:noFill/>
          </a:ln>
        </p:spPr>
      </p:sp>
      <p:sp>
        <p:nvSpPr>
          <p:cNvPr id="68" name="Google Shape;68;p3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worldbookday.com/download/63361/?tmstv=1733303146"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0" y="-86050"/>
            <a:ext cx="12192000" cy="6944100"/>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90" name="Google Shape;90;p1" descr="A purple rectangle with black eyes&#10;&#10;AI-generated content may be incorrect."/>
          <p:cNvPicPr preferRelativeResize="0"/>
          <p:nvPr/>
        </p:nvPicPr>
        <p:blipFill rotWithShape="1">
          <a:blip r:embed="rId3">
            <a:alphaModFix/>
          </a:blip>
          <a:srcRect/>
          <a:stretch/>
        </p:blipFill>
        <p:spPr>
          <a:xfrm>
            <a:off x="440000" y="415950"/>
            <a:ext cx="2983050" cy="1388800"/>
          </a:xfrm>
          <a:prstGeom prst="rect">
            <a:avLst/>
          </a:prstGeom>
          <a:noFill/>
          <a:ln>
            <a:noFill/>
          </a:ln>
        </p:spPr>
      </p:pic>
      <p:pic>
        <p:nvPicPr>
          <p:cNvPr id="91" name="Google Shape;91;p1" title="WBD_Characters_Trio_RGB-2.png"/>
          <p:cNvPicPr preferRelativeResize="0"/>
          <p:nvPr/>
        </p:nvPicPr>
        <p:blipFill rotWithShape="1">
          <a:blip r:embed="rId4">
            <a:alphaModFix/>
          </a:blip>
          <a:srcRect/>
          <a:stretch/>
        </p:blipFill>
        <p:spPr>
          <a:xfrm>
            <a:off x="8005880" y="203238"/>
            <a:ext cx="7942237" cy="6442049"/>
          </a:xfrm>
          <a:prstGeom prst="rect">
            <a:avLst/>
          </a:prstGeom>
          <a:noFill/>
          <a:ln>
            <a:noFill/>
          </a:ln>
        </p:spPr>
      </p:pic>
      <p:sp>
        <p:nvSpPr>
          <p:cNvPr id="4" name="Title 3">
            <a:extLst>
              <a:ext uri="{FF2B5EF4-FFF2-40B4-BE49-F238E27FC236}">
                <a16:creationId xmlns:a16="http://schemas.microsoft.com/office/drawing/2014/main" id="{423A5486-0A8A-A1EC-00C8-27372159E336}"/>
              </a:ext>
            </a:extLst>
          </p:cNvPr>
          <p:cNvSpPr>
            <a:spLocks noGrp="1"/>
          </p:cNvSpPr>
          <p:nvPr>
            <p:ph type="title" idx="4294967295"/>
          </p:nvPr>
        </p:nvSpPr>
        <p:spPr>
          <a:xfrm>
            <a:off x="442784" y="2887663"/>
            <a:ext cx="6962904" cy="1325562"/>
          </a:xfrm>
        </p:spPr>
        <p:txBody>
          <a:bodyPr>
            <a:noAutofit/>
          </a:bodyPr>
          <a:lstStyle/>
          <a:p>
            <a:r>
              <a:rPr lang="en-GB">
                <a:latin typeface="Arial Black" panose="020B0A04020102020204" pitchFamily="34" charset="0"/>
              </a:rPr>
              <a:t>Education</a:t>
            </a:r>
            <a:r>
              <a:rPr lang="en-GB" baseline="0">
                <a:latin typeface="Arial Black" panose="020B0A04020102020204" pitchFamily="34" charset="0"/>
              </a:rPr>
              <a:t> staff briefing 2026</a:t>
            </a:r>
            <a:endParaRPr lang="en-GB">
              <a:latin typeface="Arial Black" panose="020B0A040201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41;p17">
            <a:extLst>
              <a:ext uri="{FF2B5EF4-FFF2-40B4-BE49-F238E27FC236}">
                <a16:creationId xmlns:a16="http://schemas.microsoft.com/office/drawing/2014/main" id="{DAD29219-F2B9-2A26-EAA7-781CA94520ED}"/>
              </a:ext>
            </a:extLst>
          </p:cNvPr>
          <p:cNvSpPr/>
          <p:nvPr/>
        </p:nvSpPr>
        <p:spPr>
          <a:xfrm>
            <a:off x="0" y="0"/>
            <a:ext cx="12192000" cy="6858000"/>
          </a:xfrm>
          <a:prstGeom prst="rect">
            <a:avLst/>
          </a:prstGeom>
          <a:solidFill>
            <a:srgbClr val="94E8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 name="Title 1">
            <a:extLst>
              <a:ext uri="{FF2B5EF4-FFF2-40B4-BE49-F238E27FC236}">
                <a16:creationId xmlns:a16="http://schemas.microsoft.com/office/drawing/2014/main" id="{378D02B2-D2D4-DD6A-113F-E2687E3B0CE7}"/>
              </a:ext>
            </a:extLst>
          </p:cNvPr>
          <p:cNvSpPr>
            <a:spLocks noGrp="1"/>
          </p:cNvSpPr>
          <p:nvPr>
            <p:ph type="ctrTitle"/>
          </p:nvPr>
        </p:nvSpPr>
        <p:spPr>
          <a:xfrm>
            <a:off x="1524000" y="2099825"/>
            <a:ext cx="9144000" cy="2387600"/>
          </a:xfrm>
        </p:spPr>
        <p:txBody>
          <a:bodyPr anchor="t"/>
          <a:lstStyle/>
          <a:p>
            <a:pPr rtl="0"/>
            <a:r>
              <a:rPr lang="en-GB" sz="4400" b="1" i="0" dirty="0">
                <a:solidFill>
                  <a:srgbClr val="000000"/>
                </a:solidFill>
                <a:effectLst/>
                <a:latin typeface="+mj-lt"/>
                <a:ea typeface="Arial" panose="020B0604020202020204" pitchFamily="34" charset="0"/>
                <a:cs typeface="Arial" panose="020B0604020202020204" pitchFamily="34" charset="0"/>
              </a:rPr>
              <a:t>Telling children about the benefits isn’t motivating them</a:t>
            </a:r>
            <a:endParaRPr lang="en-GB" sz="4400" b="1" dirty="0">
              <a:effectLst/>
              <a:latin typeface="+mj-lt"/>
            </a:endParaRPr>
          </a:p>
        </p:txBody>
      </p:sp>
    </p:spTree>
    <p:extLst>
      <p:ext uri="{BB962C8B-B14F-4D97-AF65-F5344CB8AC3E}">
        <p14:creationId xmlns:p14="http://schemas.microsoft.com/office/powerpoint/2010/main" val="2598456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17"/>
          <p:cNvSpPr/>
          <p:nvPr/>
        </p:nvSpPr>
        <p:spPr>
          <a:xfrm>
            <a:off x="0" y="0"/>
            <a:ext cx="12192000" cy="6858000"/>
          </a:xfrm>
          <a:prstGeom prst="rect">
            <a:avLst/>
          </a:prstGeom>
          <a:solidFill>
            <a:srgbClr val="94E8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3" name="Google Shape;443;p17"/>
          <p:cNvSpPr/>
          <p:nvPr/>
        </p:nvSpPr>
        <p:spPr>
          <a:xfrm>
            <a:off x="0" y="0"/>
            <a:ext cx="12192000" cy="766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highlight>
                <a:srgbClr val="FFFF00"/>
              </a:highlight>
              <a:latin typeface="Arial"/>
              <a:ea typeface="Arial"/>
              <a:cs typeface="Arial"/>
              <a:sym typeface="Arial"/>
            </a:endParaRPr>
          </a:p>
        </p:txBody>
      </p:sp>
      <p:sp>
        <p:nvSpPr>
          <p:cNvPr id="445" name="Google Shape;445;p17"/>
          <p:cNvSpPr txBox="1"/>
          <p:nvPr/>
        </p:nvSpPr>
        <p:spPr>
          <a:xfrm>
            <a:off x="631807" y="1939174"/>
            <a:ext cx="6182310" cy="1892785"/>
          </a:xfrm>
          <a:prstGeom prst="rect">
            <a:avLst/>
          </a:prstGeom>
          <a:noFill/>
          <a:ln>
            <a:noFill/>
          </a:ln>
        </p:spPr>
        <p:txBody>
          <a:bodyPr spcFirstLastPara="1" wrap="square" lIns="91425" tIns="45700" rIns="91425" bIns="45700" anchor="t" anchorCtr="0">
            <a:spAutoFit/>
          </a:bodyPr>
          <a:lstStyle/>
          <a:p>
            <a:pPr>
              <a:buSzPts val="1100"/>
            </a:pPr>
            <a:endParaRPr lang="en-GB" sz="1800" b="1" i="0" u="none" strike="noStrike" cap="none" dirty="0">
              <a:solidFill>
                <a:srgbClr val="FF0000"/>
              </a:solidFill>
              <a:latin typeface="Arial"/>
              <a:ea typeface="Arial"/>
              <a:cs typeface="Arial"/>
            </a:endParaRPr>
          </a:p>
          <a:p>
            <a:pPr marL="0" marR="0" lvl="0" indent="0" algn="l" rtl="0">
              <a:lnSpc>
                <a:spcPct val="100000"/>
              </a:lnSpc>
              <a:spcBef>
                <a:spcPts val="0"/>
              </a:spcBef>
              <a:spcAft>
                <a:spcPts val="0"/>
              </a:spcAft>
              <a:buClr>
                <a:srgbClr val="000000"/>
              </a:buClr>
              <a:buSzPts val="1100"/>
              <a:buFont typeface="Arial"/>
              <a:buNone/>
            </a:pPr>
            <a:endParaRPr sz="1800" b="1" i="0" u="none" strike="noStrike" cap="none" dirty="0">
              <a:solidFill>
                <a:schemeClr val="dk1"/>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100"/>
              <a:buFont typeface="Arial"/>
              <a:buNone/>
            </a:pPr>
            <a:r>
              <a:rPr lang="en-GB" sz="1800" b="1" i="0" u="none" strike="noStrike" cap="none" dirty="0">
                <a:solidFill>
                  <a:schemeClr val="dk1"/>
                </a:solidFill>
                <a:latin typeface="Arial"/>
                <a:ea typeface="Arial"/>
                <a:cs typeface="Arial"/>
                <a:sym typeface="Arial"/>
              </a:rPr>
              <a:t>let go of pressure and expectations</a:t>
            </a: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800" b="1" i="0" u="none" strike="noStrike" cap="none" dirty="0">
                <a:solidFill>
                  <a:schemeClr val="dk1"/>
                </a:solidFill>
                <a:latin typeface="Arial"/>
                <a:ea typeface="Arial"/>
                <a:cs typeface="Arial"/>
                <a:sym typeface="Arial"/>
              </a:rPr>
              <a:t>give children a choice – and a chance – </a:t>
            </a: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800" b="1" i="0" u="none" strike="noStrike" cap="none" dirty="0">
                <a:solidFill>
                  <a:schemeClr val="dk1"/>
                </a:solidFill>
                <a:latin typeface="Arial"/>
                <a:ea typeface="Arial"/>
                <a:cs typeface="Arial"/>
                <a:sym typeface="Arial"/>
              </a:rPr>
              <a:t>to enjoy reading.</a:t>
            </a: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800" b="1" i="0" u="none" strike="noStrike" cap="none" dirty="0">
              <a:solidFill>
                <a:schemeClr val="dk1"/>
              </a:solidFill>
              <a:latin typeface="Arial"/>
              <a:ea typeface="Arial"/>
              <a:cs typeface="Arial"/>
              <a:sym typeface="Arial"/>
            </a:endParaRPr>
          </a:p>
        </p:txBody>
      </p:sp>
      <p:sp>
        <p:nvSpPr>
          <p:cNvPr id="446" name="Google Shape;446;p17"/>
          <p:cNvSpPr txBox="1"/>
          <p:nvPr/>
        </p:nvSpPr>
        <p:spPr>
          <a:xfrm>
            <a:off x="4959586" y="3740399"/>
            <a:ext cx="5460900" cy="19626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GB" sz="1800" b="1" i="0" u="none" strike="noStrike" cap="none">
                <a:solidFill>
                  <a:schemeClr val="dk1"/>
                </a:solidFill>
                <a:latin typeface="Arial"/>
                <a:ea typeface="Arial"/>
                <a:cs typeface="Arial"/>
                <a:sym typeface="Arial"/>
              </a:rPr>
              <a:t>Celebrate choice: </a:t>
            </a:r>
            <a:endParaRPr sz="18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GB" sz="1800" b="0" i="0" u="none" strike="noStrike" cap="none">
                <a:solidFill>
                  <a:schemeClr val="dk1"/>
                </a:solidFill>
                <a:latin typeface="Arial"/>
                <a:ea typeface="Arial"/>
                <a:cs typeface="Arial"/>
                <a:sym typeface="Arial"/>
              </a:rPr>
              <a:t>reading in all forms is valid (audio, comics, books…)</a:t>
            </a:r>
            <a:endParaRPr sz="18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GB" sz="1800" b="1" i="0" u="none" strike="noStrike" cap="none">
                <a:solidFill>
                  <a:schemeClr val="dk1"/>
                </a:solidFill>
                <a:latin typeface="Arial"/>
                <a:ea typeface="Arial"/>
                <a:cs typeface="Arial"/>
                <a:sym typeface="Arial"/>
              </a:rPr>
              <a:t>Relevance and reflection: </a:t>
            </a:r>
            <a:endParaRPr sz="18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GB" sz="1800" b="0" i="0" u="none" strike="noStrike" cap="none">
                <a:solidFill>
                  <a:schemeClr val="dk1"/>
                </a:solidFill>
                <a:latin typeface="Arial"/>
                <a:ea typeface="Arial"/>
                <a:cs typeface="Arial"/>
                <a:sym typeface="Arial"/>
              </a:rPr>
              <a:t>hobbies and passions, reading and… </a:t>
            </a:r>
            <a:endParaRPr sz="18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GB" sz="1800" b="1" i="0" u="none" strike="noStrike" cap="none">
                <a:solidFill>
                  <a:schemeClr val="dk1"/>
                </a:solidFill>
                <a:latin typeface="Arial"/>
                <a:ea typeface="Arial"/>
                <a:cs typeface="Arial"/>
                <a:sym typeface="Arial"/>
              </a:rPr>
              <a:t>Reading for fun and family life: </a:t>
            </a:r>
            <a:endParaRPr sz="18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GB" sz="1800" b="0" i="0" u="none" strike="noStrike" cap="none">
                <a:solidFill>
                  <a:schemeClr val="dk1"/>
                </a:solidFill>
                <a:latin typeface="Arial"/>
                <a:ea typeface="Arial"/>
                <a:cs typeface="Arial"/>
                <a:sym typeface="Arial"/>
              </a:rPr>
              <a:t>reading to children.</a:t>
            </a:r>
            <a:endParaRPr sz="1800" b="0" i="0" u="none" strike="noStrike" cap="none">
              <a:solidFill>
                <a:schemeClr val="dk1"/>
              </a:solidFill>
              <a:latin typeface="Arial"/>
              <a:ea typeface="Arial"/>
              <a:cs typeface="Arial"/>
              <a:sym typeface="Arial"/>
            </a:endParaRPr>
          </a:p>
        </p:txBody>
      </p:sp>
      <p:pic>
        <p:nvPicPr>
          <p:cNvPr id="448" name="Google Shape;448;p17"/>
          <p:cNvPicPr preferRelativeResize="0"/>
          <p:nvPr/>
        </p:nvPicPr>
        <p:blipFill rotWithShape="1">
          <a:blip r:embed="rId3">
            <a:alphaModFix/>
          </a:blip>
          <a:srcRect/>
          <a:stretch/>
        </p:blipFill>
        <p:spPr>
          <a:xfrm>
            <a:off x="333883" y="2694021"/>
            <a:ext cx="228600" cy="228600"/>
          </a:xfrm>
          <a:prstGeom prst="rect">
            <a:avLst/>
          </a:prstGeom>
          <a:noFill/>
          <a:ln>
            <a:noFill/>
          </a:ln>
        </p:spPr>
      </p:pic>
      <p:pic>
        <p:nvPicPr>
          <p:cNvPr id="449" name="Google Shape;449;p17"/>
          <p:cNvPicPr preferRelativeResize="0"/>
          <p:nvPr/>
        </p:nvPicPr>
        <p:blipFill rotWithShape="1">
          <a:blip r:embed="rId3">
            <a:alphaModFix/>
          </a:blip>
          <a:srcRect/>
          <a:stretch/>
        </p:blipFill>
        <p:spPr>
          <a:xfrm>
            <a:off x="4741594" y="3833373"/>
            <a:ext cx="228600" cy="228600"/>
          </a:xfrm>
          <a:prstGeom prst="rect">
            <a:avLst/>
          </a:prstGeom>
          <a:noFill/>
          <a:ln>
            <a:noFill/>
          </a:ln>
        </p:spPr>
      </p:pic>
      <p:pic>
        <p:nvPicPr>
          <p:cNvPr id="450" name="Google Shape;450;p17"/>
          <p:cNvPicPr preferRelativeResize="0"/>
          <p:nvPr/>
        </p:nvPicPr>
        <p:blipFill rotWithShape="1">
          <a:blip r:embed="rId3">
            <a:alphaModFix/>
          </a:blip>
          <a:srcRect/>
          <a:stretch/>
        </p:blipFill>
        <p:spPr>
          <a:xfrm>
            <a:off x="4741594" y="4448088"/>
            <a:ext cx="228600" cy="228600"/>
          </a:xfrm>
          <a:prstGeom prst="rect">
            <a:avLst/>
          </a:prstGeom>
          <a:noFill/>
          <a:ln>
            <a:noFill/>
          </a:ln>
        </p:spPr>
      </p:pic>
      <p:pic>
        <p:nvPicPr>
          <p:cNvPr id="451" name="Google Shape;451;p17"/>
          <p:cNvPicPr preferRelativeResize="0"/>
          <p:nvPr/>
        </p:nvPicPr>
        <p:blipFill rotWithShape="1">
          <a:blip r:embed="rId3">
            <a:alphaModFix/>
          </a:blip>
          <a:srcRect/>
          <a:stretch/>
        </p:blipFill>
        <p:spPr>
          <a:xfrm>
            <a:off x="4741594" y="5072232"/>
            <a:ext cx="228600" cy="228600"/>
          </a:xfrm>
          <a:prstGeom prst="rect">
            <a:avLst/>
          </a:prstGeom>
          <a:noFill/>
          <a:ln>
            <a:noFill/>
          </a:ln>
        </p:spPr>
      </p:pic>
      <p:pic>
        <p:nvPicPr>
          <p:cNvPr id="452" name="Google Shape;452;p17"/>
          <p:cNvPicPr preferRelativeResize="0"/>
          <p:nvPr/>
        </p:nvPicPr>
        <p:blipFill rotWithShape="1">
          <a:blip r:embed="rId3">
            <a:alphaModFix/>
          </a:blip>
          <a:srcRect/>
          <a:stretch/>
        </p:blipFill>
        <p:spPr>
          <a:xfrm>
            <a:off x="333883" y="3033269"/>
            <a:ext cx="228600" cy="228600"/>
          </a:xfrm>
          <a:prstGeom prst="rect">
            <a:avLst/>
          </a:prstGeom>
          <a:noFill/>
          <a:ln>
            <a:noFill/>
          </a:ln>
        </p:spPr>
      </p:pic>
      <p:pic>
        <p:nvPicPr>
          <p:cNvPr id="2" name="Picture 1">
            <a:extLst>
              <a:ext uri="{FF2B5EF4-FFF2-40B4-BE49-F238E27FC236}">
                <a16:creationId xmlns:a16="http://schemas.microsoft.com/office/drawing/2014/main" id="{6C5BEA89-3D4F-1E4C-D8C6-4D30B9E7DC70}"/>
              </a:ext>
            </a:extLst>
          </p:cNvPr>
          <p:cNvPicPr>
            <a:picLocks noChangeAspect="1"/>
          </p:cNvPicPr>
          <p:nvPr/>
        </p:nvPicPr>
        <p:blipFill>
          <a:blip r:embed="rId4"/>
          <a:stretch>
            <a:fillRect/>
          </a:stretch>
        </p:blipFill>
        <p:spPr>
          <a:xfrm>
            <a:off x="9769287" y="4163955"/>
            <a:ext cx="2627604" cy="2633700"/>
          </a:xfrm>
          <a:prstGeom prst="rect">
            <a:avLst/>
          </a:prstGeom>
        </p:spPr>
      </p:pic>
      <p:sp>
        <p:nvSpPr>
          <p:cNvPr id="3" name="Google Shape;415;p15">
            <a:extLst>
              <a:ext uri="{FF2B5EF4-FFF2-40B4-BE49-F238E27FC236}">
                <a16:creationId xmlns:a16="http://schemas.microsoft.com/office/drawing/2014/main" id="{DC293CBF-EDA6-4D14-0A40-C67476F3DD3F}"/>
              </a:ext>
            </a:extLst>
          </p:cNvPr>
          <p:cNvSpPr txBox="1"/>
          <p:nvPr/>
        </p:nvSpPr>
        <p:spPr>
          <a:xfrm>
            <a:off x="10163889" y="4667327"/>
            <a:ext cx="1733700" cy="1186358"/>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1800"/>
              <a:buFont typeface="Arial"/>
              <a:buNone/>
            </a:pPr>
            <a:r>
              <a:rPr lang="en-GB" sz="3600" b="1" i="0" u="none" strike="noStrike" cap="none">
                <a:solidFill>
                  <a:schemeClr val="dk1"/>
                </a:solidFill>
                <a:latin typeface="Arial Black"/>
                <a:ea typeface="Arial Black"/>
                <a:cs typeface="Arial Black"/>
                <a:sym typeface="Arial Black"/>
              </a:rPr>
              <a:t>FUN </a:t>
            </a:r>
            <a:endParaRPr sz="3600" b="1" i="0" u="none" strike="noStrike" cap="none">
              <a:solidFill>
                <a:schemeClr val="dk1"/>
              </a:solidFill>
              <a:latin typeface="Arial Black"/>
              <a:ea typeface="Arial Black"/>
              <a:cs typeface="Arial Black"/>
              <a:sym typeface="Arial Black"/>
            </a:endParaRPr>
          </a:p>
          <a:p>
            <a:pPr marL="0" marR="0" lvl="0" indent="0" algn="ctr" rtl="0">
              <a:lnSpc>
                <a:spcPct val="80000"/>
              </a:lnSpc>
              <a:spcBef>
                <a:spcPts val="0"/>
              </a:spcBef>
              <a:spcAft>
                <a:spcPts val="0"/>
              </a:spcAft>
              <a:buClr>
                <a:srgbClr val="000000"/>
              </a:buClr>
              <a:buSzPts val="1800"/>
              <a:buFont typeface="Arial"/>
              <a:buNone/>
            </a:pPr>
            <a:r>
              <a:rPr lang="en-GB" sz="1800" i="0" u="none" strike="noStrike" cap="none">
                <a:solidFill>
                  <a:schemeClr val="dk1"/>
                </a:solidFill>
                <a:latin typeface="Arial Black"/>
                <a:ea typeface="Arial Black"/>
                <a:cs typeface="Arial Black"/>
                <a:sym typeface="Arial Black"/>
              </a:rPr>
              <a:t>is the </a:t>
            </a:r>
            <a:endParaRPr sz="1800" i="0" u="none" strike="noStrike" cap="none">
              <a:solidFill>
                <a:schemeClr val="dk1"/>
              </a:solidFill>
              <a:latin typeface="Arial Black"/>
              <a:ea typeface="Arial Black"/>
              <a:cs typeface="Arial Black"/>
              <a:sym typeface="Arial Black"/>
            </a:endParaRPr>
          </a:p>
          <a:p>
            <a:pPr marL="0" marR="0" lvl="0" indent="0" algn="ctr" rtl="0">
              <a:lnSpc>
                <a:spcPct val="80000"/>
              </a:lnSpc>
              <a:spcBef>
                <a:spcPts val="0"/>
              </a:spcBef>
              <a:spcAft>
                <a:spcPts val="0"/>
              </a:spcAft>
              <a:buClr>
                <a:srgbClr val="000000"/>
              </a:buClr>
              <a:buSzPts val="1800"/>
              <a:buFont typeface="Arial"/>
              <a:buNone/>
            </a:pPr>
            <a:r>
              <a:rPr lang="en-GB" sz="1800" i="0" u="none" strike="noStrike" cap="none" err="1">
                <a:solidFill>
                  <a:schemeClr val="dk1"/>
                </a:solidFill>
                <a:latin typeface="Arial Black"/>
                <a:ea typeface="Arial Black"/>
                <a:cs typeface="Arial Black"/>
                <a:sym typeface="Arial Black"/>
              </a:rPr>
              <a:t>unlocker</a:t>
            </a:r>
            <a:r>
              <a:rPr lang="en-GB" sz="1800" i="0" u="none" strike="noStrike" cap="none">
                <a:solidFill>
                  <a:schemeClr val="dk1"/>
                </a:solidFill>
                <a:latin typeface="Arial Black"/>
                <a:ea typeface="Arial Black"/>
                <a:cs typeface="Arial Black"/>
                <a:sym typeface="Arial Black"/>
              </a:rPr>
              <a:t>!</a:t>
            </a:r>
            <a:endParaRPr sz="1800" i="0" u="none" strike="noStrike" cap="none">
              <a:solidFill>
                <a:schemeClr val="dk1"/>
              </a:solidFill>
              <a:latin typeface="Arial Black"/>
              <a:ea typeface="Arial Black"/>
              <a:cs typeface="Arial Black"/>
              <a:sym typeface="Arial Black"/>
            </a:endParaRPr>
          </a:p>
          <a:p>
            <a:pPr marL="0" marR="0" lvl="0" indent="0" algn="ctr" rtl="0">
              <a:lnSpc>
                <a:spcPct val="80000"/>
              </a:lnSpc>
              <a:spcBef>
                <a:spcPts val="0"/>
              </a:spcBef>
              <a:spcAft>
                <a:spcPts val="0"/>
              </a:spcAft>
              <a:buClr>
                <a:srgbClr val="000000"/>
              </a:buClr>
              <a:buSzPts val="2800"/>
              <a:buFont typeface="Arial"/>
              <a:buNone/>
            </a:pPr>
            <a:endParaRPr sz="3600" b="0" i="0" u="none" strike="noStrike" cap="none">
              <a:solidFill>
                <a:schemeClr val="dk1"/>
              </a:solidFill>
              <a:latin typeface="Arial Black"/>
              <a:ea typeface="Arial Black"/>
              <a:cs typeface="Arial Black"/>
              <a:sym typeface="Arial Black"/>
            </a:endParaRPr>
          </a:p>
        </p:txBody>
      </p:sp>
      <p:pic>
        <p:nvPicPr>
          <p:cNvPr id="4" name="Picture 3" descr="A person and children in a library&#10;&#10;AI-generated content may be incorrect.">
            <a:extLst>
              <a:ext uri="{FF2B5EF4-FFF2-40B4-BE49-F238E27FC236}">
                <a16:creationId xmlns:a16="http://schemas.microsoft.com/office/drawing/2014/main" id="{4B88CCF6-DB40-DCEC-0062-869CFF76013F}"/>
              </a:ext>
            </a:extLst>
          </p:cNvPr>
          <p:cNvPicPr>
            <a:picLocks noChangeAspect="1"/>
          </p:cNvPicPr>
          <p:nvPr/>
        </p:nvPicPr>
        <p:blipFill>
          <a:blip r:embed="rId5"/>
          <a:stretch>
            <a:fillRect/>
          </a:stretch>
        </p:blipFill>
        <p:spPr>
          <a:xfrm>
            <a:off x="7523699" y="995822"/>
            <a:ext cx="4128301" cy="2744577"/>
          </a:xfrm>
          <a:prstGeom prst="rect">
            <a:avLst/>
          </a:prstGeom>
        </p:spPr>
      </p:pic>
      <p:sp>
        <p:nvSpPr>
          <p:cNvPr id="5" name="Title 4">
            <a:extLst>
              <a:ext uri="{FF2B5EF4-FFF2-40B4-BE49-F238E27FC236}">
                <a16:creationId xmlns:a16="http://schemas.microsoft.com/office/drawing/2014/main" id="{5FCF7537-6D9F-006E-3637-814626E1767A}"/>
              </a:ext>
            </a:extLst>
          </p:cNvPr>
          <p:cNvSpPr>
            <a:spLocks noGrp="1"/>
          </p:cNvSpPr>
          <p:nvPr>
            <p:ph type="title" idx="4294967295"/>
          </p:nvPr>
        </p:nvSpPr>
        <p:spPr>
          <a:xfrm>
            <a:off x="111291" y="-236949"/>
            <a:ext cx="10515600" cy="1325563"/>
          </a:xfrm>
        </p:spPr>
        <p:txBody>
          <a:bodyPr>
            <a:normAutofit/>
          </a:bodyPr>
          <a:lstStyle/>
          <a:p>
            <a:r>
              <a:rPr lang="en-GB" sz="2000" b="1" dirty="0">
                <a:latin typeface="Arial Black" panose="020B0A04020102020204" pitchFamily="34" charset="0"/>
              </a:rPr>
              <a:t>How to use World Book Day</a:t>
            </a:r>
          </a:p>
        </p:txBody>
      </p:sp>
      <p:sp>
        <p:nvSpPr>
          <p:cNvPr id="6" name="TextBox 5">
            <a:extLst>
              <a:ext uri="{FF2B5EF4-FFF2-40B4-BE49-F238E27FC236}">
                <a16:creationId xmlns:a16="http://schemas.microsoft.com/office/drawing/2014/main" id="{B0CC4AAF-8ABE-0E79-7CF4-D8ADE7868F66}"/>
              </a:ext>
            </a:extLst>
          </p:cNvPr>
          <p:cNvSpPr txBox="1"/>
          <p:nvPr/>
        </p:nvSpPr>
        <p:spPr>
          <a:xfrm>
            <a:off x="201976" y="1097097"/>
            <a:ext cx="7096698"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aseline="0" dirty="0">
                <a:latin typeface="Arial"/>
                <a:ea typeface="Segoe UI"/>
                <a:cs typeface="Segoe UI"/>
              </a:rPr>
              <a:t>Our messaging focuses on changing attitudes </a:t>
            </a:r>
            <a:r>
              <a:rPr lang="en-GB" sz="2000" dirty="0">
                <a:ea typeface="Segoe UI"/>
                <a:cs typeface="Segoe UI"/>
              </a:rPr>
              <a:t>and behaviours</a:t>
            </a:r>
            <a:r>
              <a:rPr lang="en-GB" sz="2000" baseline="0" dirty="0">
                <a:latin typeface="Arial"/>
                <a:ea typeface="Segoe UI"/>
                <a:cs typeface="Segoe UI"/>
              </a:rPr>
              <a:t>, based on what children say would </a:t>
            </a:r>
            <a:r>
              <a:rPr lang="en-GB" sz="2000" dirty="0">
                <a:ea typeface="Segoe UI"/>
                <a:cs typeface="Segoe UI"/>
              </a:rPr>
              <a:t>encourage them</a:t>
            </a:r>
            <a:r>
              <a:rPr lang="en-GB" sz="2000" baseline="0" dirty="0">
                <a:latin typeface="Arial"/>
                <a:ea typeface="Segoe UI"/>
                <a:cs typeface="Segoe UI"/>
              </a:rPr>
              <a:t> to read.</a:t>
            </a:r>
            <a:r>
              <a:rPr sz="2000" dirty="0">
                <a:latin typeface="Arial"/>
                <a:ea typeface="Arial"/>
                <a:cs typeface="Arial"/>
              </a:rPr>
              <a:t>​</a:t>
            </a:r>
            <a:endParaRPr lang="en-GB" sz="2000"/>
          </a:p>
          <a:p>
            <a:pPr algn="ctr"/>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686DB-462A-C5F3-D148-789A8F93AAA6}"/>
              </a:ext>
            </a:extLst>
          </p:cNvPr>
          <p:cNvSpPr>
            <a:spLocks noGrp="1"/>
          </p:cNvSpPr>
          <p:nvPr>
            <p:ph type="title"/>
          </p:nvPr>
        </p:nvSpPr>
        <p:spPr>
          <a:xfrm>
            <a:off x="348163" y="379555"/>
            <a:ext cx="10515600" cy="1325563"/>
          </a:xfrm>
        </p:spPr>
        <p:txBody>
          <a:bodyPr/>
          <a:lstStyle/>
          <a:p>
            <a:r>
              <a:rPr lang="en-GB" b="1" dirty="0">
                <a:latin typeface="Arial"/>
                <a:cs typeface="Arial"/>
              </a:rPr>
              <a:t>Go All In For World Book Day</a:t>
            </a:r>
          </a:p>
        </p:txBody>
      </p:sp>
      <p:sp>
        <p:nvSpPr>
          <p:cNvPr id="5" name="AutoShape 2" descr="Image preview">
            <a:extLst>
              <a:ext uri="{FF2B5EF4-FFF2-40B4-BE49-F238E27FC236}">
                <a16:creationId xmlns:a16="http://schemas.microsoft.com/office/drawing/2014/main" id="{EDF4E0BF-A88B-F52F-D7BC-493E85FC4BE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E896517B-B5BD-336A-6618-DB7FC5E0E1E9}"/>
              </a:ext>
            </a:extLst>
          </p:cNvPr>
          <p:cNvPicPr>
            <a:picLocks noChangeAspect="1"/>
          </p:cNvPicPr>
          <p:nvPr/>
        </p:nvPicPr>
        <p:blipFill>
          <a:blip r:embed="rId3"/>
          <a:stretch>
            <a:fillRect/>
          </a:stretch>
        </p:blipFill>
        <p:spPr>
          <a:xfrm>
            <a:off x="8599189" y="1549046"/>
            <a:ext cx="3305752" cy="467326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39648B57-E3FC-8570-F744-E1D931891933}"/>
              </a:ext>
            </a:extLst>
          </p:cNvPr>
          <p:cNvSpPr/>
          <p:nvPr/>
        </p:nvSpPr>
        <p:spPr>
          <a:xfrm>
            <a:off x="0" y="1"/>
            <a:ext cx="12192000" cy="530352"/>
          </a:xfrm>
          <a:prstGeom prst="rect">
            <a:avLst/>
          </a:prstGeom>
          <a:solidFill>
            <a:srgbClr val="94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67F5AC5F-281C-3DDC-A169-F480D98F6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023" y="2160818"/>
            <a:ext cx="228600" cy="228600"/>
          </a:xfrm>
          <a:prstGeom prst="rect">
            <a:avLst/>
          </a:prstGeom>
        </p:spPr>
      </p:pic>
      <p:sp>
        <p:nvSpPr>
          <p:cNvPr id="10" name="Content Placeholder 2">
            <a:extLst>
              <a:ext uri="{FF2B5EF4-FFF2-40B4-BE49-F238E27FC236}">
                <a16:creationId xmlns:a16="http://schemas.microsoft.com/office/drawing/2014/main" id="{A8C5FB46-BFF3-D295-9465-94E9A0BB39E7}"/>
              </a:ext>
            </a:extLst>
          </p:cNvPr>
          <p:cNvSpPr txBox="1">
            <a:spLocks/>
          </p:cNvSpPr>
          <p:nvPr/>
        </p:nvSpPr>
        <p:spPr>
          <a:xfrm>
            <a:off x="870857" y="2075996"/>
            <a:ext cx="744582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200">
                <a:latin typeface="Arial" panose="020B0604020202020204" pitchFamily="34" charset="0"/>
                <a:cs typeface="Arial" panose="020B0604020202020204" pitchFamily="34" charset="0"/>
              </a:rPr>
              <a:t>World Book Day will be bigger and better than ever during the National Year of Reading 2026</a:t>
            </a:r>
          </a:p>
          <a:p>
            <a:pPr marL="0" indent="0">
              <a:buFont typeface="Arial" panose="020B0604020202020204" pitchFamily="34" charset="0"/>
              <a:buNone/>
            </a:pPr>
            <a:endParaRPr lang="en-GB" sz="220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2200">
                <a:latin typeface="Arial" panose="020B0604020202020204" pitchFamily="34" charset="0"/>
                <a:cs typeface="Arial" panose="020B0604020202020204" pitchFamily="34" charset="0"/>
              </a:rPr>
              <a:t>The National Year of Reading is a nationwide campaign to get more people reading, by bringing reading to where culture is.</a:t>
            </a:r>
          </a:p>
          <a:p>
            <a:pPr marL="0" indent="0">
              <a:buFont typeface="Arial" panose="020B0604020202020204" pitchFamily="34" charset="0"/>
              <a:buNone/>
            </a:pPr>
            <a:endParaRPr lang="en-GB" sz="220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2200">
                <a:latin typeface="Arial" panose="020B0604020202020204" pitchFamily="34" charset="0"/>
                <a:cs typeface="Arial" panose="020B0604020202020204" pitchFamily="34" charset="0"/>
              </a:rPr>
              <a:t>Reading is a powerful plug-in to the things you already love – a great way to go deeper into your existing passions. Put simply: ‘If you’re into it, read into it.’</a:t>
            </a:r>
          </a:p>
          <a:p>
            <a:pPr marL="0" indent="0">
              <a:buNone/>
            </a:pPr>
            <a:endParaRPr lang="en-GB" sz="220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869DA9-2838-7042-11D2-E9AB08D8E1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023" y="3314700"/>
            <a:ext cx="228600" cy="228600"/>
          </a:xfrm>
          <a:prstGeom prst="rect">
            <a:avLst/>
          </a:prstGeom>
        </p:spPr>
      </p:pic>
      <p:pic>
        <p:nvPicPr>
          <p:cNvPr id="14" name="Picture 13">
            <a:extLst>
              <a:ext uri="{FF2B5EF4-FFF2-40B4-BE49-F238E27FC236}">
                <a16:creationId xmlns:a16="http://schemas.microsoft.com/office/drawing/2014/main" id="{95BA5BC5-DEF5-6AD2-1C0B-A4FEE1778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023" y="4803779"/>
            <a:ext cx="228600" cy="228600"/>
          </a:xfrm>
          <a:prstGeom prst="rect">
            <a:avLst/>
          </a:prstGeom>
        </p:spPr>
      </p:pic>
    </p:spTree>
    <p:extLst>
      <p:ext uri="{BB962C8B-B14F-4D97-AF65-F5344CB8AC3E}">
        <p14:creationId xmlns:p14="http://schemas.microsoft.com/office/powerpoint/2010/main" val="2324603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2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A4564-28E7-45A5-EBF8-9B17E6DB85F1}"/>
              </a:ext>
            </a:extLst>
          </p:cNvPr>
          <p:cNvSpPr>
            <a:spLocks noGrp="1"/>
          </p:cNvSpPr>
          <p:nvPr>
            <p:ph type="ctrTitle"/>
          </p:nvPr>
        </p:nvSpPr>
        <p:spPr/>
        <p:txBody>
          <a:bodyPr>
            <a:normAutofit/>
          </a:bodyPr>
          <a:lstStyle/>
          <a:p>
            <a:r>
              <a:rPr lang="en-GB" sz="4400" dirty="0">
                <a:latin typeface="Arial Black" panose="020B0A04020102020204" pitchFamily="34" charset="0"/>
              </a:rPr>
              <a:t>Section 3:</a:t>
            </a:r>
            <a:r>
              <a:rPr lang="en-GB" sz="4400" baseline="0" dirty="0">
                <a:latin typeface="Arial Black" panose="020B0A04020102020204" pitchFamily="34" charset="0"/>
              </a:rPr>
              <a:t> World Book Day timeline</a:t>
            </a:r>
            <a:endParaRPr lang="en-GB" sz="4400" dirty="0">
              <a:latin typeface="Arial Black" panose="020B0A04020102020204" pitchFamily="34" charset="0"/>
            </a:endParaRPr>
          </a:p>
        </p:txBody>
      </p:sp>
      <p:sp>
        <p:nvSpPr>
          <p:cNvPr id="3" name="Subtitle 2">
            <a:extLst>
              <a:ext uri="{FF2B5EF4-FFF2-40B4-BE49-F238E27FC236}">
                <a16:creationId xmlns:a16="http://schemas.microsoft.com/office/drawing/2014/main" id="{A96E2E96-5B13-F95C-C6F9-090E5B5D4629}"/>
              </a:ext>
            </a:extLst>
          </p:cNvPr>
          <p:cNvSpPr>
            <a:spLocks noGrp="1"/>
          </p:cNvSpPr>
          <p:nvPr>
            <p:ph type="subTitle" idx="1"/>
          </p:nvPr>
        </p:nvSpPr>
        <p:spPr/>
        <p:txBody>
          <a:bodyPr/>
          <a:lstStyle/>
          <a:p>
            <a:r>
              <a:rPr lang="en-GB" dirty="0"/>
              <a:t>Key dates and what to expect</a:t>
            </a:r>
          </a:p>
        </p:txBody>
      </p:sp>
    </p:spTree>
    <p:extLst>
      <p:ext uri="{BB962C8B-B14F-4D97-AF65-F5344CB8AC3E}">
        <p14:creationId xmlns:p14="http://schemas.microsoft.com/office/powerpoint/2010/main" val="1647425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200"/>
        </a:solidFill>
        <a:effectLst/>
      </p:bgPr>
    </p:bg>
    <p:spTree>
      <p:nvGrpSpPr>
        <p:cNvPr id="1" name="">
          <a:extLst>
            <a:ext uri="{FF2B5EF4-FFF2-40B4-BE49-F238E27FC236}">
              <a16:creationId xmlns:a16="http://schemas.microsoft.com/office/drawing/2014/main" id="{1E883924-AFE8-7199-10B5-906519C9F3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68DE5F5-0E53-3C71-245B-668193199523}"/>
              </a:ext>
            </a:extLst>
          </p:cNvPr>
          <p:cNvSpPr txBox="1"/>
          <p:nvPr/>
        </p:nvSpPr>
        <p:spPr>
          <a:xfrm>
            <a:off x="551120" y="365125"/>
            <a:ext cx="11089759" cy="5982512"/>
          </a:xfrm>
          <a:prstGeom prst="rect">
            <a:avLst/>
          </a:prstGeom>
          <a:solidFill>
            <a:srgbClr val="FFF200"/>
          </a:solidFill>
          <a:ln w="38100">
            <a:noFill/>
          </a:ln>
        </p:spPr>
        <p:txBody>
          <a:bodyPr wrap="square" rtlCol="0">
            <a:spAutoFit/>
          </a:bodyPr>
          <a:lstStyle/>
          <a:p>
            <a:endParaRPr lang="en-GB"/>
          </a:p>
        </p:txBody>
      </p:sp>
      <p:sp>
        <p:nvSpPr>
          <p:cNvPr id="2" name="Title 1">
            <a:extLst>
              <a:ext uri="{FF2B5EF4-FFF2-40B4-BE49-F238E27FC236}">
                <a16:creationId xmlns:a16="http://schemas.microsoft.com/office/drawing/2014/main" id="{74A7022D-97E1-ED6A-98C0-A94AB333E9F5}"/>
              </a:ext>
            </a:extLst>
          </p:cNvPr>
          <p:cNvSpPr>
            <a:spLocks noGrp="1"/>
          </p:cNvSpPr>
          <p:nvPr>
            <p:ph type="title"/>
          </p:nvPr>
        </p:nvSpPr>
        <p:spPr>
          <a:xfrm>
            <a:off x="840935" y="530353"/>
            <a:ext cx="12192000" cy="995590"/>
          </a:xfrm>
        </p:spPr>
        <p:txBody>
          <a:bodyPr>
            <a:normAutofit/>
          </a:bodyPr>
          <a:lstStyle/>
          <a:p>
            <a:r>
              <a:rPr lang="en-GB" sz="4000" b="1" dirty="0">
                <a:latin typeface="Arial" panose="020B0604020202020204" pitchFamily="34" charset="0"/>
                <a:cs typeface="Arial" panose="020B0604020202020204" pitchFamily="34" charset="0"/>
              </a:rPr>
              <a:t>2026 campaign timeline – key dates</a:t>
            </a:r>
          </a:p>
        </p:txBody>
      </p:sp>
      <p:pic>
        <p:nvPicPr>
          <p:cNvPr id="9" name="Picture 8" descr="Confetti and streamers on a black background&#10;&#10;AI-generated content may be incorrect.">
            <a:extLst>
              <a:ext uri="{FF2B5EF4-FFF2-40B4-BE49-F238E27FC236}">
                <a16:creationId xmlns:a16="http://schemas.microsoft.com/office/drawing/2014/main" id="{DB9817B4-AF83-F4AA-AC02-114F5AA8A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5017">
            <a:off x="10681441" y="2999492"/>
            <a:ext cx="2469997" cy="3978753"/>
          </a:xfrm>
          <a:prstGeom prst="rect">
            <a:avLst/>
          </a:prstGeom>
        </p:spPr>
      </p:pic>
      <p:graphicFrame>
        <p:nvGraphicFramePr>
          <p:cNvPr id="3" name="Table 2">
            <a:extLst>
              <a:ext uri="{FF2B5EF4-FFF2-40B4-BE49-F238E27FC236}">
                <a16:creationId xmlns:a16="http://schemas.microsoft.com/office/drawing/2014/main" id="{EBD37996-0155-BC78-83C8-8A4937EB8264}"/>
              </a:ext>
            </a:extLst>
          </p:cNvPr>
          <p:cNvGraphicFramePr>
            <a:graphicFrameLocks noGrp="1"/>
          </p:cNvGraphicFramePr>
          <p:nvPr>
            <p:extLst>
              <p:ext uri="{D42A27DB-BD31-4B8C-83A1-F6EECF244321}">
                <p14:modId xmlns:p14="http://schemas.microsoft.com/office/powerpoint/2010/main" val="4158638435"/>
              </p:ext>
            </p:extLst>
          </p:nvPr>
        </p:nvGraphicFramePr>
        <p:xfrm>
          <a:off x="840935" y="1691171"/>
          <a:ext cx="9357590" cy="4069080"/>
        </p:xfrm>
        <a:graphic>
          <a:graphicData uri="http://schemas.openxmlformats.org/drawingml/2006/table">
            <a:tbl>
              <a:tblPr firstRow="1" bandRow="1">
                <a:tableStyleId>{ED083AE6-46FA-4A59-8FB0-9F97EB10719F}</a:tableStyleId>
              </a:tblPr>
              <a:tblGrid>
                <a:gridCol w="1748883">
                  <a:extLst>
                    <a:ext uri="{9D8B030D-6E8A-4147-A177-3AD203B41FA5}">
                      <a16:colId xmlns:a16="http://schemas.microsoft.com/office/drawing/2014/main" val="715972434"/>
                    </a:ext>
                  </a:extLst>
                </a:gridCol>
                <a:gridCol w="7608707">
                  <a:extLst>
                    <a:ext uri="{9D8B030D-6E8A-4147-A177-3AD203B41FA5}">
                      <a16:colId xmlns:a16="http://schemas.microsoft.com/office/drawing/2014/main" val="3910298837"/>
                    </a:ext>
                  </a:extLst>
                </a:gridCol>
              </a:tblGrid>
              <a:tr h="370840">
                <a:tc>
                  <a:txBody>
                    <a:bodyPr/>
                    <a:lstStyle/>
                    <a:p>
                      <a:r>
                        <a:rPr lang="en-GB" sz="1600">
                          <a:latin typeface="Arial"/>
                          <a:cs typeface="Arial"/>
                        </a:rPr>
                        <a:t>Dates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a:latin typeface="Arial"/>
                          <a:cs typeface="Arial"/>
                        </a:rPr>
                        <a:t>Activity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9279607"/>
                  </a:ext>
                </a:extLst>
              </a:tr>
              <a:tr h="370840">
                <a:tc>
                  <a:txBody>
                    <a:bodyPr/>
                    <a:lstStyle/>
                    <a:p>
                      <a:r>
                        <a:rPr lang="en-GB" sz="1600" b="1">
                          <a:latin typeface="Arial"/>
                          <a:cs typeface="Arial"/>
                        </a:rPr>
                        <a:t>8 December</a:t>
                      </a:r>
                      <a:endParaRPr lang="en-GB" sz="1600" b="1"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a:lnSpc>
                          <a:spcPct val="100000"/>
                        </a:lnSpc>
                        <a:buFont typeface="Arial"/>
                        <a:buNone/>
                      </a:pPr>
                      <a:r>
                        <a:rPr lang="en-GB" sz="1600" b="0" i="0" u="none" strike="noStrike" baseline="0" noProof="0" dirty="0">
                          <a:solidFill>
                            <a:srgbClr val="000000"/>
                          </a:solidFill>
                          <a:latin typeface="Arial"/>
                        </a:rPr>
                        <a:t>All resources available on World Book Day website</a:t>
                      </a:r>
                    </a:p>
                    <a:p>
                      <a:pPr marL="0" lvl="0" indent="0" algn="l">
                        <a:lnSpc>
                          <a:spcPct val="100000"/>
                        </a:lnSpc>
                        <a:buFont typeface="Arial"/>
                        <a:buNone/>
                      </a:pPr>
                      <a:r>
                        <a:rPr lang="en-GB" sz="1600" b="0" i="0" u="none" strike="noStrike" baseline="0" noProof="0" dirty="0">
                          <a:solidFill>
                            <a:srgbClr val="000000"/>
                          </a:solidFill>
                          <a:latin typeface="Arial"/>
                        </a:rPr>
                        <a:t>World Book Day and partners online schools event booking opens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3681284"/>
                  </a:ext>
                </a:extLst>
              </a:tr>
              <a:tr h="370840">
                <a:tc>
                  <a:txBody>
                    <a:bodyPr/>
                    <a:lstStyle/>
                    <a:p>
                      <a:r>
                        <a:rPr lang="en-GB" sz="1600">
                          <a:latin typeface="Arial"/>
                          <a:cs typeface="Arial"/>
                        </a:rPr>
                        <a:t>January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GB" sz="1600">
                          <a:latin typeface="Arial"/>
                          <a:cs typeface="Arial"/>
                        </a:rPr>
                        <a:t>School and nursery packs delivered  by post: £1/</a:t>
                      </a:r>
                      <a:r>
                        <a:rPr lang="en-US" sz="1600" b="0" i="0" u="none" strike="noStrike" noProof="0">
                          <a:solidFill>
                            <a:schemeClr val="tx1"/>
                          </a:solidFill>
                          <a:latin typeface="Arial"/>
                        </a:rPr>
                        <a:t>€1.50</a:t>
                      </a:r>
                      <a:r>
                        <a:rPr lang="en-GB" sz="1600">
                          <a:latin typeface="Arial"/>
                          <a:cs typeface="Arial"/>
                        </a:rPr>
                        <a:t> tokens, posters and key information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5769588"/>
                  </a:ext>
                </a:extLst>
              </a:tr>
              <a:tr h="370840">
                <a:tc>
                  <a:txBody>
                    <a:bodyPr/>
                    <a:lstStyle/>
                    <a:p>
                      <a:r>
                        <a:rPr lang="en-GB" sz="1600">
                          <a:latin typeface="Arial"/>
                          <a:cs typeface="Arial"/>
                        </a:rPr>
                        <a:t>12 February</a:t>
                      </a:r>
                      <a:endParaRPr lang="en-GB" sz="160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kern="1200">
                          <a:solidFill>
                            <a:schemeClr val="tx1"/>
                          </a:solidFill>
                          <a:effectLst/>
                          <a:latin typeface="Arial"/>
                          <a:ea typeface="+mn-ea"/>
                          <a:cs typeface="Arial"/>
                        </a:rPr>
                        <a:t>£1/€1.50 book token redemption period starts </a:t>
                      </a:r>
                      <a:endParaRPr lang="en-GB" sz="1600" kern="1200">
                        <a:solidFill>
                          <a:schemeClr val="tx1"/>
                        </a:solidFill>
                        <a:effectLst/>
                        <a:latin typeface="Arial"/>
                        <a:ea typeface="+mn-ea"/>
                        <a:cs typeface="Arial"/>
                      </a:endParaRPr>
                    </a:p>
                    <a:p>
                      <a:pPr lvl="0">
                        <a:buNone/>
                      </a:pPr>
                      <a:endParaRPr lang="en-US" sz="1600" kern="1200">
                        <a:solidFill>
                          <a:schemeClr val="tx1"/>
                        </a:solidFill>
                        <a:effectLst/>
                        <a:latin typeface="Arial"/>
                        <a:ea typeface="+mn-ea"/>
                        <a:cs typeface="Arial"/>
                      </a:endParaRPr>
                    </a:p>
                    <a:p>
                      <a:pPr marL="0" lvl="0" indent="0" algn="l">
                        <a:lnSpc>
                          <a:spcPct val="100000"/>
                        </a:lnSpc>
                        <a:buNone/>
                      </a:pPr>
                      <a:r>
                        <a:rPr lang="en-US" sz="1600" b="0" i="0" u="none" strike="noStrike" kern="1200" baseline="0" noProof="0">
                          <a:solidFill>
                            <a:srgbClr val="000000"/>
                          </a:solidFill>
                          <a:effectLst/>
                          <a:latin typeface="Arial"/>
                        </a:rPr>
                        <a:t>Token exchange open – give out your book tokens early to offer your students the best selection</a:t>
                      </a:r>
                    </a:p>
                    <a:p>
                      <a:pPr lvl="0">
                        <a:buNone/>
                      </a:pPr>
                      <a:endParaRPr lang="en-US" sz="1600" kern="1200">
                        <a:solidFill>
                          <a:schemeClr val="tx1"/>
                        </a:solidFill>
                        <a:effectLst/>
                        <a:latin typeface="Arial"/>
                        <a:ea typeface="+mn-ea"/>
                        <a:cs typeface="Arial"/>
                      </a:endParaRPr>
                    </a:p>
                    <a:p>
                      <a:r>
                        <a:rPr lang="en-US" sz="1600" kern="1200">
                          <a:solidFill>
                            <a:schemeClr val="tx1"/>
                          </a:solidFill>
                          <a:effectLst/>
                          <a:latin typeface="Arial"/>
                          <a:ea typeface="+mn-ea"/>
                          <a:cs typeface="Arial"/>
                        </a:rPr>
                        <a:t>Bookshops welcome children in with their tokens to choose their £1/€1.50 books</a:t>
                      </a:r>
                      <a:r>
                        <a:rPr lang="en-GB" sz="1600" kern="1200">
                          <a:solidFill>
                            <a:schemeClr val="tx1"/>
                          </a:solidFill>
                          <a:effectLst/>
                          <a:latin typeface="Arial"/>
                          <a:ea typeface="+mn-ea"/>
                          <a:cs typeface="Arial"/>
                        </a:rPr>
                        <a:t> </a:t>
                      </a:r>
                      <a:r>
                        <a:rPr lang="en-US" sz="1600" kern="1200">
                          <a:solidFill>
                            <a:schemeClr val="tx1"/>
                          </a:solidFill>
                          <a:effectLst/>
                          <a:latin typeface="Arial"/>
                          <a:ea typeface="+mn-ea"/>
                          <a:cs typeface="Arial"/>
                        </a:rPr>
                        <a:t>for free.</a:t>
                      </a:r>
                      <a:endParaRPr lang="en-GB"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0099846"/>
                  </a:ext>
                </a:extLst>
              </a:tr>
              <a:tr h="370840">
                <a:tc>
                  <a:txBody>
                    <a:bodyPr/>
                    <a:lstStyle/>
                    <a:p>
                      <a:r>
                        <a:rPr lang="en-GB" sz="1600" b="1">
                          <a:latin typeface="Arial"/>
                          <a:cs typeface="Arial"/>
                        </a:rPr>
                        <a:t>5 March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b="1">
                          <a:latin typeface="Arial"/>
                          <a:cs typeface="Arial"/>
                        </a:rPr>
                        <a:t>World Book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1734800"/>
                  </a:ext>
                </a:extLst>
              </a:tr>
              <a:tr h="370840">
                <a:tc>
                  <a:txBody>
                    <a:bodyPr/>
                    <a:lstStyle/>
                    <a:p>
                      <a:r>
                        <a:rPr lang="en-GB" sz="1600">
                          <a:latin typeface="Arial"/>
                          <a:cs typeface="Arial"/>
                        </a:rPr>
                        <a:t>15 March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dirty="0">
                          <a:latin typeface="Arial"/>
                          <a:cs typeface="Arial"/>
                        </a:rPr>
                        <a:t>Book token redemption ends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7261231"/>
                  </a:ext>
                </a:extLst>
              </a:tr>
            </a:tbl>
          </a:graphicData>
        </a:graphic>
      </p:graphicFrame>
    </p:spTree>
    <p:extLst>
      <p:ext uri="{BB962C8B-B14F-4D97-AF65-F5344CB8AC3E}">
        <p14:creationId xmlns:p14="http://schemas.microsoft.com/office/powerpoint/2010/main" val="3227741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3365F-F74E-F0D0-3419-2FB165E1D2F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27AC4A8-5D7E-7416-44B9-C2597ECB7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023" y="1912606"/>
            <a:ext cx="228600" cy="228600"/>
          </a:xfrm>
          <a:prstGeom prst="rect">
            <a:avLst/>
          </a:prstGeom>
        </p:spPr>
      </p:pic>
      <p:pic>
        <p:nvPicPr>
          <p:cNvPr id="5" name="Picture 4">
            <a:extLst>
              <a:ext uri="{FF2B5EF4-FFF2-40B4-BE49-F238E27FC236}">
                <a16:creationId xmlns:a16="http://schemas.microsoft.com/office/drawing/2014/main" id="{0BB80066-99F2-0856-E521-08A9249543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023" y="2418915"/>
            <a:ext cx="228600" cy="228600"/>
          </a:xfrm>
          <a:prstGeom prst="rect">
            <a:avLst/>
          </a:prstGeom>
        </p:spPr>
      </p:pic>
      <p:pic>
        <p:nvPicPr>
          <p:cNvPr id="18" name="Picture 17">
            <a:extLst>
              <a:ext uri="{FF2B5EF4-FFF2-40B4-BE49-F238E27FC236}">
                <a16:creationId xmlns:a16="http://schemas.microsoft.com/office/drawing/2014/main" id="{513A643F-110D-546B-3B41-72D2EF833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23" y="2989718"/>
            <a:ext cx="228600" cy="228600"/>
          </a:xfrm>
          <a:prstGeom prst="rect">
            <a:avLst/>
          </a:prstGeom>
        </p:spPr>
      </p:pic>
      <p:sp>
        <p:nvSpPr>
          <p:cNvPr id="23" name="TextBox 22">
            <a:extLst>
              <a:ext uri="{FF2B5EF4-FFF2-40B4-BE49-F238E27FC236}">
                <a16:creationId xmlns:a16="http://schemas.microsoft.com/office/drawing/2014/main" id="{88AAD70E-820E-E150-E586-C49A5192C9A9}"/>
              </a:ext>
            </a:extLst>
          </p:cNvPr>
          <p:cNvSpPr txBox="1"/>
          <p:nvPr/>
        </p:nvSpPr>
        <p:spPr>
          <a:xfrm>
            <a:off x="948532" y="1801589"/>
            <a:ext cx="5175059" cy="338554"/>
          </a:xfrm>
          <a:prstGeom prst="rect">
            <a:avLst/>
          </a:prstGeom>
          <a:noFill/>
        </p:spPr>
        <p:txBody>
          <a:bodyPr wrap="square" lIns="91440" tIns="45720" rIns="91440" bIns="45720" rtlCol="0" anchor="t">
            <a:spAutoFit/>
          </a:bodyPr>
          <a:lstStyle/>
          <a:p>
            <a:r>
              <a:rPr lang="en-GB" sz="1600" b="1" dirty="0"/>
              <a:t>World Book Day BBC Live Lesson</a:t>
            </a:r>
          </a:p>
        </p:txBody>
      </p:sp>
      <p:sp>
        <p:nvSpPr>
          <p:cNvPr id="24" name="TextBox 23">
            <a:extLst>
              <a:ext uri="{FF2B5EF4-FFF2-40B4-BE49-F238E27FC236}">
                <a16:creationId xmlns:a16="http://schemas.microsoft.com/office/drawing/2014/main" id="{9AED80BA-7D6F-AB1F-1939-02B7424CC69B}"/>
              </a:ext>
            </a:extLst>
          </p:cNvPr>
          <p:cNvSpPr txBox="1"/>
          <p:nvPr/>
        </p:nvSpPr>
        <p:spPr>
          <a:xfrm>
            <a:off x="948532" y="2344698"/>
            <a:ext cx="5712150" cy="338554"/>
          </a:xfrm>
          <a:prstGeom prst="rect">
            <a:avLst/>
          </a:prstGeom>
          <a:noFill/>
        </p:spPr>
        <p:txBody>
          <a:bodyPr wrap="square" lIns="91440" tIns="45720" rIns="91440" bIns="45720" rtlCol="0" anchor="t">
            <a:spAutoFit/>
          </a:bodyPr>
          <a:lstStyle/>
          <a:p>
            <a:r>
              <a:rPr lang="en-GB" sz="1600" b="1" dirty="0" err="1"/>
              <a:t>Pobble</a:t>
            </a:r>
            <a:endParaRPr lang="en-GB" sz="1600" b="1" dirty="0"/>
          </a:p>
        </p:txBody>
      </p:sp>
      <p:sp>
        <p:nvSpPr>
          <p:cNvPr id="25" name="TextBox 24">
            <a:extLst>
              <a:ext uri="{FF2B5EF4-FFF2-40B4-BE49-F238E27FC236}">
                <a16:creationId xmlns:a16="http://schemas.microsoft.com/office/drawing/2014/main" id="{4FD06918-713A-703D-FB13-A57C6D29429F}"/>
              </a:ext>
            </a:extLst>
          </p:cNvPr>
          <p:cNvSpPr txBox="1"/>
          <p:nvPr/>
        </p:nvSpPr>
        <p:spPr>
          <a:xfrm>
            <a:off x="924961" y="2929709"/>
            <a:ext cx="5175059" cy="800219"/>
          </a:xfrm>
          <a:prstGeom prst="rect">
            <a:avLst/>
          </a:prstGeom>
          <a:noFill/>
        </p:spPr>
        <p:txBody>
          <a:bodyPr wrap="square" lIns="91440" tIns="45720" rIns="91440" bIns="45720" rtlCol="0" anchor="t">
            <a:spAutoFit/>
          </a:bodyPr>
          <a:lstStyle/>
          <a:p>
            <a:r>
              <a:rPr lang="en-GB" sz="1600" b="1" dirty="0"/>
              <a:t>National Literacy Trust's Great Footy and Booky Quiz</a:t>
            </a:r>
          </a:p>
          <a:p>
            <a:endParaRPr lang="en-GB" dirty="0"/>
          </a:p>
        </p:txBody>
      </p:sp>
      <p:sp>
        <p:nvSpPr>
          <p:cNvPr id="12" name="Rectangle 11">
            <a:extLst>
              <a:ext uri="{FF2B5EF4-FFF2-40B4-BE49-F238E27FC236}">
                <a16:creationId xmlns:a16="http://schemas.microsoft.com/office/drawing/2014/main" id="{74EFE09D-F180-4DFD-6EB4-1B118C0CB347}"/>
              </a:ext>
            </a:extLst>
          </p:cNvPr>
          <p:cNvSpPr/>
          <p:nvPr/>
        </p:nvSpPr>
        <p:spPr>
          <a:xfrm>
            <a:off x="0" y="1"/>
            <a:ext cx="12192000" cy="530352"/>
          </a:xfrm>
          <a:prstGeom prst="rect">
            <a:avLst/>
          </a:prstGeom>
          <a:solidFill>
            <a:srgbClr val="FFF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highlight>
                <a:srgbClr val="6FF5B6"/>
              </a:highlight>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914A1D33-279C-AA19-BACD-55FDD79695EF}"/>
              </a:ext>
            </a:extLst>
          </p:cNvPr>
          <p:cNvSpPr txBox="1">
            <a:spLocks/>
          </p:cNvSpPr>
          <p:nvPr/>
        </p:nvSpPr>
        <p:spPr>
          <a:xfrm>
            <a:off x="424122" y="689144"/>
            <a:ext cx="1133587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cs typeface="Arial"/>
            </a:endParaRPr>
          </a:p>
        </p:txBody>
      </p:sp>
      <p:sp>
        <p:nvSpPr>
          <p:cNvPr id="2" name="TextBox 1">
            <a:extLst>
              <a:ext uri="{FF2B5EF4-FFF2-40B4-BE49-F238E27FC236}">
                <a16:creationId xmlns:a16="http://schemas.microsoft.com/office/drawing/2014/main" id="{35DE9577-336D-0C98-57A6-2E70BFEF09BF}"/>
              </a:ext>
            </a:extLst>
          </p:cNvPr>
          <p:cNvSpPr txBox="1"/>
          <p:nvPr/>
        </p:nvSpPr>
        <p:spPr>
          <a:xfrm>
            <a:off x="893154" y="4368563"/>
            <a:ext cx="8931837" cy="338554"/>
          </a:xfrm>
          <a:prstGeom prst="rect">
            <a:avLst/>
          </a:prstGeom>
          <a:noFill/>
        </p:spPr>
        <p:txBody>
          <a:bodyPr wrap="square" lIns="91440" tIns="45720" rIns="91440" bIns="45720" rtlCol="0" anchor="t">
            <a:spAutoFit/>
          </a:bodyPr>
          <a:lstStyle/>
          <a:p>
            <a:r>
              <a:rPr lang="en-GB" sz="1600" b="1" dirty="0"/>
              <a:t>Waterstones Digital Event with Nathanael </a:t>
            </a:r>
            <a:r>
              <a:rPr lang="en-GB" sz="1600" b="1" dirty="0" err="1"/>
              <a:t>Lessore</a:t>
            </a:r>
            <a:endParaRPr lang="en-GB" sz="16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FF15F59-0C3F-0F25-8A13-C60C1670B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077" y="4370567"/>
            <a:ext cx="228600" cy="228600"/>
          </a:xfrm>
          <a:prstGeom prst="rect">
            <a:avLst/>
          </a:prstGeom>
        </p:spPr>
      </p:pic>
      <p:pic>
        <p:nvPicPr>
          <p:cNvPr id="10" name="Picture 9">
            <a:extLst>
              <a:ext uri="{FF2B5EF4-FFF2-40B4-BE49-F238E27FC236}">
                <a16:creationId xmlns:a16="http://schemas.microsoft.com/office/drawing/2014/main" id="{6BB00898-1206-509D-E9C9-B8CDFBA9C40C}"/>
              </a:ext>
            </a:extLst>
          </p:cNvPr>
          <p:cNvPicPr>
            <a:picLocks noChangeAspect="1"/>
          </p:cNvPicPr>
          <p:nvPr/>
        </p:nvPicPr>
        <p:blipFill>
          <a:blip r:embed="rId4"/>
          <a:stretch>
            <a:fillRect/>
          </a:stretch>
        </p:blipFill>
        <p:spPr>
          <a:xfrm>
            <a:off x="7608755" y="933680"/>
            <a:ext cx="3961022" cy="3044327"/>
          </a:xfrm>
          <a:prstGeom prst="rect">
            <a:avLst/>
          </a:prstGeom>
        </p:spPr>
      </p:pic>
      <p:pic>
        <p:nvPicPr>
          <p:cNvPr id="15" name="Picture 14" descr="A person holding a microphone&#10;&#10;AI-generated content may be incorrect.">
            <a:extLst>
              <a:ext uri="{FF2B5EF4-FFF2-40B4-BE49-F238E27FC236}">
                <a16:creationId xmlns:a16="http://schemas.microsoft.com/office/drawing/2014/main" id="{B178AF17-87C4-425E-53DC-402475F9E58E}"/>
              </a:ext>
            </a:extLst>
          </p:cNvPr>
          <p:cNvPicPr>
            <a:picLocks noChangeAspect="1"/>
          </p:cNvPicPr>
          <p:nvPr/>
        </p:nvPicPr>
        <p:blipFill>
          <a:blip r:embed="rId5"/>
          <a:stretch>
            <a:fillRect/>
          </a:stretch>
        </p:blipFill>
        <p:spPr>
          <a:xfrm>
            <a:off x="6602932" y="3728489"/>
            <a:ext cx="3759742" cy="2537553"/>
          </a:xfrm>
          <a:prstGeom prst="rect">
            <a:avLst/>
          </a:prstGeom>
        </p:spPr>
      </p:pic>
      <p:sp>
        <p:nvSpPr>
          <p:cNvPr id="7" name="Title 6">
            <a:extLst>
              <a:ext uri="{FF2B5EF4-FFF2-40B4-BE49-F238E27FC236}">
                <a16:creationId xmlns:a16="http://schemas.microsoft.com/office/drawing/2014/main" id="{30DD667A-C3CF-690E-0C9A-68EC37FCEDF4}"/>
              </a:ext>
            </a:extLst>
          </p:cNvPr>
          <p:cNvSpPr>
            <a:spLocks noGrp="1"/>
          </p:cNvSpPr>
          <p:nvPr>
            <p:ph type="title" idx="4294967295"/>
          </p:nvPr>
        </p:nvSpPr>
        <p:spPr>
          <a:xfrm>
            <a:off x="101272" y="425222"/>
            <a:ext cx="10515600" cy="1325563"/>
          </a:xfrm>
        </p:spPr>
        <p:txBody>
          <a:bodyPr/>
          <a:lstStyle/>
          <a:p>
            <a:pPr rtl="0"/>
            <a:r>
              <a:rPr lang="en-US" sz="4000" b="1" i="0" dirty="0">
                <a:solidFill>
                  <a:srgbClr val="000000"/>
                </a:solidFill>
                <a:effectLst/>
                <a:latin typeface="Arial" panose="020B0604020202020204" pitchFamily="34" charset="0"/>
                <a:ea typeface="Arial" panose="020B0604020202020204" pitchFamily="34" charset="0"/>
                <a:cs typeface="Arial" panose="020B0604020202020204" pitchFamily="34" charset="0"/>
              </a:rPr>
              <a:t>World Book Day online events</a:t>
            </a:r>
            <a:endParaRPr lang="en-GB" dirty="0">
              <a:effectLst/>
            </a:endParaRPr>
          </a:p>
        </p:txBody>
      </p:sp>
      <p:sp>
        <p:nvSpPr>
          <p:cNvPr id="8" name="TextBox 7">
            <a:extLst>
              <a:ext uri="{FF2B5EF4-FFF2-40B4-BE49-F238E27FC236}">
                <a16:creationId xmlns:a16="http://schemas.microsoft.com/office/drawing/2014/main" id="{D19EC494-D6BA-E614-04F6-BDFD6F14BFFC}"/>
              </a:ext>
            </a:extLst>
          </p:cNvPr>
          <p:cNvSpPr txBox="1"/>
          <p:nvPr/>
        </p:nvSpPr>
        <p:spPr>
          <a:xfrm>
            <a:off x="948532" y="4867831"/>
            <a:ext cx="8931837" cy="338554"/>
          </a:xfrm>
          <a:prstGeom prst="rect">
            <a:avLst/>
          </a:prstGeom>
          <a:noFill/>
        </p:spPr>
        <p:txBody>
          <a:bodyPr wrap="square" lIns="91440" tIns="45720" rIns="91440" bIns="45720" rtlCol="0" anchor="t">
            <a:spAutoFit/>
          </a:bodyPr>
          <a:lstStyle/>
          <a:p>
            <a:r>
              <a:rPr lang="en-GB" sz="1600" b="1" dirty="0"/>
              <a:t>Harry Potter and the Cursed Child</a:t>
            </a:r>
            <a:endParaRPr lang="en-GB" sz="1600" b="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ABDEACF-4776-3D8E-1232-53B2843D5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225" y="4922808"/>
            <a:ext cx="228600" cy="228600"/>
          </a:xfrm>
          <a:prstGeom prst="rect">
            <a:avLst/>
          </a:prstGeom>
        </p:spPr>
      </p:pic>
      <p:sp>
        <p:nvSpPr>
          <p:cNvPr id="11" name="TextBox 10">
            <a:extLst>
              <a:ext uri="{FF2B5EF4-FFF2-40B4-BE49-F238E27FC236}">
                <a16:creationId xmlns:a16="http://schemas.microsoft.com/office/drawing/2014/main" id="{1F651477-4207-C54A-F85E-5E94914A4A96}"/>
              </a:ext>
            </a:extLst>
          </p:cNvPr>
          <p:cNvSpPr txBox="1"/>
          <p:nvPr/>
        </p:nvSpPr>
        <p:spPr>
          <a:xfrm>
            <a:off x="477225" y="1477948"/>
            <a:ext cx="1715534" cy="307777"/>
          </a:xfrm>
          <a:prstGeom prst="rect">
            <a:avLst/>
          </a:prstGeom>
          <a:noFill/>
        </p:spPr>
        <p:txBody>
          <a:bodyPr wrap="none" rtlCol="0">
            <a:spAutoFit/>
          </a:bodyPr>
          <a:lstStyle/>
          <a:p>
            <a:r>
              <a:rPr lang="en-GB" b="1" dirty="0"/>
              <a:t>For 5-11 year olds</a:t>
            </a:r>
          </a:p>
        </p:txBody>
      </p:sp>
      <p:sp>
        <p:nvSpPr>
          <p:cNvPr id="13" name="TextBox 12">
            <a:extLst>
              <a:ext uri="{FF2B5EF4-FFF2-40B4-BE49-F238E27FC236}">
                <a16:creationId xmlns:a16="http://schemas.microsoft.com/office/drawing/2014/main" id="{DA938770-0D83-6276-D74C-009C342B901F}"/>
              </a:ext>
            </a:extLst>
          </p:cNvPr>
          <p:cNvSpPr txBox="1"/>
          <p:nvPr/>
        </p:nvSpPr>
        <p:spPr>
          <a:xfrm>
            <a:off x="424122" y="3928101"/>
            <a:ext cx="1661032" cy="307777"/>
          </a:xfrm>
          <a:prstGeom prst="rect">
            <a:avLst/>
          </a:prstGeom>
          <a:noFill/>
        </p:spPr>
        <p:txBody>
          <a:bodyPr wrap="none" rtlCol="0">
            <a:spAutoFit/>
          </a:bodyPr>
          <a:lstStyle/>
          <a:p>
            <a:r>
              <a:rPr lang="en-GB" b="1" dirty="0"/>
              <a:t>For 11+ year olds</a:t>
            </a:r>
          </a:p>
        </p:txBody>
      </p:sp>
    </p:spTree>
    <p:extLst>
      <p:ext uri="{BB962C8B-B14F-4D97-AF65-F5344CB8AC3E}">
        <p14:creationId xmlns:p14="http://schemas.microsoft.com/office/powerpoint/2010/main" val="868756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4E8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63B8D-737A-70B0-D97D-ADF321D4DA5C}"/>
              </a:ext>
            </a:extLst>
          </p:cNvPr>
          <p:cNvSpPr>
            <a:spLocks noGrp="1"/>
          </p:cNvSpPr>
          <p:nvPr>
            <p:ph type="ctrTitle"/>
          </p:nvPr>
        </p:nvSpPr>
        <p:spPr>
          <a:xfrm>
            <a:off x="1524000" y="2013764"/>
            <a:ext cx="9144000" cy="2387600"/>
          </a:xfrm>
        </p:spPr>
        <p:txBody>
          <a:bodyPr>
            <a:noAutofit/>
          </a:bodyPr>
          <a:lstStyle/>
          <a:p>
            <a:r>
              <a:rPr lang="en-GB" sz="4400" b="1" dirty="0">
                <a:latin typeface="+mj-lt"/>
              </a:rPr>
              <a:t>Section</a:t>
            </a:r>
            <a:r>
              <a:rPr lang="en-GB" sz="4400" b="1" baseline="0" dirty="0">
                <a:latin typeface="+mj-lt"/>
              </a:rPr>
              <a:t> 4: </a:t>
            </a:r>
            <a:r>
              <a:rPr lang="en-GB" sz="4400" b="1" dirty="0">
                <a:latin typeface="+mj-lt"/>
              </a:rPr>
              <a:t>World Book Day Conversations: from Celebration to a Reading for Pleasure Strategy</a:t>
            </a:r>
          </a:p>
        </p:txBody>
      </p:sp>
      <p:pic>
        <p:nvPicPr>
          <p:cNvPr id="4" name="Picture 3" descr="A white circle with a blue background with a book and a heart&#10;&#10;AI-generated content may be incorrect.">
            <a:extLst>
              <a:ext uri="{FF2B5EF4-FFF2-40B4-BE49-F238E27FC236}">
                <a16:creationId xmlns:a16="http://schemas.microsoft.com/office/drawing/2014/main" id="{44E24C69-3465-4116-5E52-2A47D596CC31}"/>
              </a:ext>
            </a:extLst>
          </p:cNvPr>
          <p:cNvPicPr>
            <a:picLocks noChangeAspect="1"/>
          </p:cNvPicPr>
          <p:nvPr/>
        </p:nvPicPr>
        <p:blipFill>
          <a:blip r:embed="rId2"/>
          <a:stretch>
            <a:fillRect/>
          </a:stretch>
        </p:blipFill>
        <p:spPr>
          <a:xfrm>
            <a:off x="984590" y="5416063"/>
            <a:ext cx="3213402" cy="875412"/>
          </a:xfrm>
          <a:prstGeom prst="rect">
            <a:avLst/>
          </a:prstGeom>
        </p:spPr>
      </p:pic>
      <p:pic>
        <p:nvPicPr>
          <p:cNvPr id="6" name="Picture 5" descr="A close-up of a logo&#10;&#10;AI-generated content may be incorrect.">
            <a:extLst>
              <a:ext uri="{FF2B5EF4-FFF2-40B4-BE49-F238E27FC236}">
                <a16:creationId xmlns:a16="http://schemas.microsoft.com/office/drawing/2014/main" id="{487F2129-ADC7-0E0E-6FA3-722A57B99D83}"/>
              </a:ext>
            </a:extLst>
          </p:cNvPr>
          <p:cNvPicPr>
            <a:picLocks noChangeAspect="1"/>
          </p:cNvPicPr>
          <p:nvPr/>
        </p:nvPicPr>
        <p:blipFill>
          <a:blip r:embed="rId3"/>
          <a:stretch>
            <a:fillRect/>
          </a:stretch>
        </p:blipFill>
        <p:spPr>
          <a:xfrm>
            <a:off x="7673792" y="5386979"/>
            <a:ext cx="3858163" cy="933580"/>
          </a:xfrm>
          <a:prstGeom prst="rect">
            <a:avLst/>
          </a:prstGeom>
        </p:spPr>
      </p:pic>
    </p:spTree>
    <p:extLst>
      <p:ext uri="{BB962C8B-B14F-4D97-AF65-F5344CB8AC3E}">
        <p14:creationId xmlns:p14="http://schemas.microsoft.com/office/powerpoint/2010/main" val="2069565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ext and words&#10;&#10;AI-generated content may be incorrect.">
            <a:extLst>
              <a:ext uri="{FF2B5EF4-FFF2-40B4-BE49-F238E27FC236}">
                <a16:creationId xmlns:a16="http://schemas.microsoft.com/office/drawing/2014/main" id="{C3174F6A-D845-6418-2173-13BBDB3758B9}"/>
              </a:ext>
            </a:extLst>
          </p:cNvPr>
          <p:cNvPicPr>
            <a:picLocks noChangeAspect="1"/>
          </p:cNvPicPr>
          <p:nvPr/>
        </p:nvPicPr>
        <p:blipFill>
          <a:blip r:embed="rId3"/>
          <a:srcRect l="485" t="327" r="6706" b="-168"/>
          <a:stretch>
            <a:fillRect/>
          </a:stretch>
        </p:blipFill>
        <p:spPr>
          <a:xfrm>
            <a:off x="1581408" y="1420835"/>
            <a:ext cx="5387296" cy="5208404"/>
          </a:xfrm>
          <a:prstGeom prst="rect">
            <a:avLst/>
          </a:prstGeom>
        </p:spPr>
      </p:pic>
      <p:pic>
        <p:nvPicPr>
          <p:cNvPr id="5" name="Picture 4">
            <a:extLst>
              <a:ext uri="{FF2B5EF4-FFF2-40B4-BE49-F238E27FC236}">
                <a16:creationId xmlns:a16="http://schemas.microsoft.com/office/drawing/2014/main" id="{797E1C3E-4C83-3D48-8B12-F68E4B0FE0CE}"/>
              </a:ext>
            </a:extLst>
          </p:cNvPr>
          <p:cNvPicPr>
            <a:picLocks noChangeAspect="1"/>
          </p:cNvPicPr>
          <p:nvPr/>
        </p:nvPicPr>
        <p:blipFill>
          <a:blip r:embed="rId4"/>
          <a:stretch>
            <a:fillRect/>
          </a:stretch>
        </p:blipFill>
        <p:spPr>
          <a:xfrm rot="339383">
            <a:off x="7717945" y="2188134"/>
            <a:ext cx="3590852" cy="3651010"/>
          </a:xfrm>
          <a:prstGeom prst="rect">
            <a:avLst/>
          </a:prstGeom>
        </p:spPr>
      </p:pic>
      <p:pic>
        <p:nvPicPr>
          <p:cNvPr id="7" name="Picture 6" descr="A white circle with a blue background with a book and a heart&#10;&#10;AI-generated content may be incorrect.">
            <a:extLst>
              <a:ext uri="{FF2B5EF4-FFF2-40B4-BE49-F238E27FC236}">
                <a16:creationId xmlns:a16="http://schemas.microsoft.com/office/drawing/2014/main" id="{648FBB9F-7287-9965-C803-F7390B4125D6}"/>
              </a:ext>
            </a:extLst>
          </p:cNvPr>
          <p:cNvPicPr>
            <a:picLocks noChangeAspect="1"/>
          </p:cNvPicPr>
          <p:nvPr/>
        </p:nvPicPr>
        <p:blipFill>
          <a:blip r:embed="rId5"/>
          <a:stretch>
            <a:fillRect/>
          </a:stretch>
        </p:blipFill>
        <p:spPr>
          <a:xfrm>
            <a:off x="8924966" y="636917"/>
            <a:ext cx="2836993" cy="783605"/>
          </a:xfrm>
          <a:prstGeom prst="rect">
            <a:avLst/>
          </a:prstGeom>
        </p:spPr>
      </p:pic>
      <p:sp>
        <p:nvSpPr>
          <p:cNvPr id="8" name="Title 7">
            <a:extLst>
              <a:ext uri="{FF2B5EF4-FFF2-40B4-BE49-F238E27FC236}">
                <a16:creationId xmlns:a16="http://schemas.microsoft.com/office/drawing/2014/main" id="{BFFDDD4A-3197-51A9-C6A6-A4240A14FC82}"/>
              </a:ext>
            </a:extLst>
          </p:cNvPr>
          <p:cNvSpPr>
            <a:spLocks noGrp="1"/>
          </p:cNvSpPr>
          <p:nvPr>
            <p:ph type="ctrTitle"/>
          </p:nvPr>
        </p:nvSpPr>
        <p:spPr>
          <a:xfrm>
            <a:off x="123265" y="410790"/>
            <a:ext cx="9144000" cy="875412"/>
          </a:xfrm>
        </p:spPr>
        <p:txBody>
          <a:bodyPr>
            <a:normAutofit/>
          </a:bodyPr>
          <a:lstStyle/>
          <a:p>
            <a:pPr algn="l"/>
            <a:r>
              <a:rPr lang="en-GB" sz="3500" b="1" dirty="0">
                <a:latin typeface="+mj-lt"/>
              </a:rPr>
              <a:t>Research background</a:t>
            </a:r>
          </a:p>
        </p:txBody>
      </p:sp>
      <p:sp>
        <p:nvSpPr>
          <p:cNvPr id="4" name="Rectangle 3">
            <a:extLst>
              <a:ext uri="{FF2B5EF4-FFF2-40B4-BE49-F238E27FC236}">
                <a16:creationId xmlns:a16="http://schemas.microsoft.com/office/drawing/2014/main" id="{83D98E35-45BE-378A-4077-E3E55DC9E9AF}"/>
              </a:ext>
            </a:extLst>
          </p:cNvPr>
          <p:cNvSpPr/>
          <p:nvPr/>
        </p:nvSpPr>
        <p:spPr>
          <a:xfrm>
            <a:off x="0" y="1"/>
            <a:ext cx="12192000" cy="530352"/>
          </a:xfrm>
          <a:prstGeom prst="rect">
            <a:avLst/>
          </a:prstGeom>
          <a:solidFill>
            <a:srgbClr val="94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52539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BDACE-3387-BF0F-DA0F-558D0D129D8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D4F871F-F500-97C1-B7B9-7832F51C0FB1}"/>
              </a:ext>
            </a:extLst>
          </p:cNvPr>
          <p:cNvSpPr/>
          <p:nvPr/>
        </p:nvSpPr>
        <p:spPr>
          <a:xfrm>
            <a:off x="0" y="1"/>
            <a:ext cx="12192000" cy="6927141"/>
          </a:xfrm>
          <a:prstGeom prst="rect">
            <a:avLst/>
          </a:prstGeom>
          <a:solidFill>
            <a:srgbClr val="94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2">
            <a:extLst>
              <a:ext uri="{FF2B5EF4-FFF2-40B4-BE49-F238E27FC236}">
                <a16:creationId xmlns:a16="http://schemas.microsoft.com/office/drawing/2014/main" id="{255C1CA3-110D-7FEA-B5FB-7C597500FB77}"/>
              </a:ext>
            </a:extLst>
          </p:cNvPr>
          <p:cNvGrpSpPr/>
          <p:nvPr/>
        </p:nvGrpSpPr>
        <p:grpSpPr>
          <a:xfrm>
            <a:off x="-731366" y="-196478"/>
            <a:ext cx="12516468" cy="6395669"/>
            <a:chOff x="0" y="-57150"/>
            <a:chExt cx="3692137" cy="2525515"/>
          </a:xfrm>
        </p:grpSpPr>
        <p:sp>
          <p:nvSpPr>
            <p:cNvPr id="5" name="Freeform 3">
              <a:extLst>
                <a:ext uri="{FF2B5EF4-FFF2-40B4-BE49-F238E27FC236}">
                  <a16:creationId xmlns:a16="http://schemas.microsoft.com/office/drawing/2014/main" id="{0E8A8ACA-090F-CA6E-4041-8464CCB5E39B}"/>
                </a:ext>
              </a:extLst>
            </p:cNvPr>
            <p:cNvSpPr/>
            <p:nvPr/>
          </p:nvSpPr>
          <p:spPr>
            <a:xfrm>
              <a:off x="402232" y="300898"/>
              <a:ext cx="3289905" cy="2167467"/>
            </a:xfrm>
            <a:custGeom>
              <a:avLst/>
              <a:gdLst/>
              <a:ahLst/>
              <a:cxnLst/>
              <a:rect l="l" t="t" r="r" b="b"/>
              <a:pathLst>
                <a:path w="3289905" h="2167467">
                  <a:moveTo>
                    <a:pt x="0" y="0"/>
                  </a:moveTo>
                  <a:lnTo>
                    <a:pt x="3289905" y="0"/>
                  </a:lnTo>
                  <a:lnTo>
                    <a:pt x="3289905" y="2167467"/>
                  </a:lnTo>
                  <a:lnTo>
                    <a:pt x="0" y="2167467"/>
                  </a:lnTo>
                  <a:close/>
                </a:path>
              </a:pathLst>
            </a:custGeom>
            <a:solidFill>
              <a:srgbClr val="FFFFFF"/>
            </a:solidFill>
            <a:ln w="38100" cap="sq">
              <a:solidFill>
                <a:srgbClr val="000000"/>
              </a:solidFill>
              <a:prstDash val="solid"/>
              <a:miter/>
            </a:ln>
          </p:spPr>
          <p:txBody>
            <a:bodyPr/>
            <a:lstStyle/>
            <a:p>
              <a:endParaRPr lang="en-GB" sz="1634"/>
            </a:p>
          </p:txBody>
        </p:sp>
        <p:sp>
          <p:nvSpPr>
            <p:cNvPr id="6" name="TextBox 4">
              <a:extLst>
                <a:ext uri="{FF2B5EF4-FFF2-40B4-BE49-F238E27FC236}">
                  <a16:creationId xmlns:a16="http://schemas.microsoft.com/office/drawing/2014/main" id="{3639E1C5-556D-7077-4988-3D49DF123AE2}"/>
                </a:ext>
              </a:extLst>
            </p:cNvPr>
            <p:cNvSpPr txBox="1"/>
            <p:nvPr/>
          </p:nvSpPr>
          <p:spPr>
            <a:xfrm>
              <a:off x="0" y="-57150"/>
              <a:ext cx="3289905" cy="2224617"/>
            </a:xfrm>
            <a:prstGeom prst="rect">
              <a:avLst/>
            </a:prstGeom>
          </p:spPr>
          <p:txBody>
            <a:bodyPr lIns="46104" tIns="46104" rIns="46104" bIns="46104" rtlCol="0" anchor="ctr"/>
            <a:lstStyle/>
            <a:p>
              <a:pPr algn="ctr">
                <a:lnSpc>
                  <a:spcPts val="1651"/>
                </a:lnSpc>
              </a:pPr>
              <a:endParaRPr sz="1634"/>
            </a:p>
          </p:txBody>
        </p:sp>
      </p:grpSp>
      <p:sp>
        <p:nvSpPr>
          <p:cNvPr id="7" name="TextBox 6">
            <a:extLst>
              <a:ext uri="{FF2B5EF4-FFF2-40B4-BE49-F238E27FC236}">
                <a16:creationId xmlns:a16="http://schemas.microsoft.com/office/drawing/2014/main" id="{90CE4D17-47A6-CC4D-068B-B18758860F73}"/>
              </a:ext>
            </a:extLst>
          </p:cNvPr>
          <p:cNvSpPr txBox="1"/>
          <p:nvPr/>
        </p:nvSpPr>
        <p:spPr>
          <a:xfrm>
            <a:off x="907956" y="1714905"/>
            <a:ext cx="9739182" cy="2462213"/>
          </a:xfrm>
          <a:prstGeom prst="rect">
            <a:avLst/>
          </a:prstGeom>
          <a:noFill/>
        </p:spPr>
        <p:txBody>
          <a:bodyPr wrap="square" lIns="91440" tIns="45720" rIns="91440" bIns="45720" rtlCol="0" anchor="t">
            <a:spAutoFit/>
          </a:bodyPr>
          <a:lstStyle/>
          <a:p>
            <a:pPr marL="342900" indent="-342900">
              <a:buFont typeface="+mj-lt"/>
              <a:buAutoNum type="arabicPeriod"/>
            </a:pPr>
            <a:r>
              <a:rPr lang="en-GB" sz="1800" dirty="0"/>
              <a:t>Planning World Book Day – where do you start? Will you dress up? What do you want the impact to be?</a:t>
            </a:r>
            <a:br>
              <a:rPr lang="en-GB" sz="1800" dirty="0"/>
            </a:br>
            <a:endParaRPr lang="en-GB" sz="1800" dirty="0"/>
          </a:p>
          <a:p>
            <a:pPr marL="342900" indent="-342900">
              <a:buFont typeface="+mj-lt"/>
              <a:buAutoNum type="arabicPeriod"/>
            </a:pPr>
            <a:r>
              <a:rPr lang="en-GB" sz="1800" dirty="0"/>
              <a:t>Engaging your school and wider community – including all staff, involving parents, author visits and community organisations</a:t>
            </a:r>
            <a:br>
              <a:rPr lang="en-GB" sz="1800" dirty="0"/>
            </a:br>
            <a:endParaRPr lang="en-GB" sz="1800" dirty="0"/>
          </a:p>
          <a:p>
            <a:pPr marL="342900" indent="-342900">
              <a:buFont typeface="+mj-lt"/>
              <a:buAutoNum type="arabicPeriod"/>
            </a:pPr>
            <a:r>
              <a:rPr lang="en-GB" sz="1800" dirty="0"/>
              <a:t>Delivery – practitioners discuss the implementation of ideas and how they went.</a:t>
            </a:r>
          </a:p>
          <a:p>
            <a:br>
              <a:rPr lang="en-GB" dirty="0"/>
            </a:br>
            <a:endParaRPr lang="en-GB" dirty="0"/>
          </a:p>
        </p:txBody>
      </p:sp>
      <p:sp>
        <p:nvSpPr>
          <p:cNvPr id="9" name="Title 8">
            <a:extLst>
              <a:ext uri="{FF2B5EF4-FFF2-40B4-BE49-F238E27FC236}">
                <a16:creationId xmlns:a16="http://schemas.microsoft.com/office/drawing/2014/main" id="{025AE72D-708E-EA9B-3B53-6308DE9A65D5}"/>
              </a:ext>
            </a:extLst>
          </p:cNvPr>
          <p:cNvSpPr>
            <a:spLocks noGrp="1"/>
          </p:cNvSpPr>
          <p:nvPr>
            <p:ph type="ctrTitle"/>
          </p:nvPr>
        </p:nvSpPr>
        <p:spPr>
          <a:xfrm>
            <a:off x="1225216" y="588801"/>
            <a:ext cx="9144000" cy="826921"/>
          </a:xfrm>
        </p:spPr>
        <p:txBody>
          <a:bodyPr>
            <a:normAutofit/>
          </a:bodyPr>
          <a:lstStyle/>
          <a:p>
            <a:pPr algn="l"/>
            <a:r>
              <a:rPr lang="en-GB" sz="3500" b="1" dirty="0">
                <a:latin typeface="+mj-lt"/>
              </a:rPr>
              <a:t>The Podcasts</a:t>
            </a:r>
            <a:endParaRPr lang="en-GB" sz="3500" i="1" dirty="0">
              <a:solidFill>
                <a:srgbClr val="FF0000"/>
              </a:solidFill>
              <a:latin typeface="+mj-lt"/>
            </a:endParaRPr>
          </a:p>
        </p:txBody>
      </p:sp>
      <p:pic>
        <p:nvPicPr>
          <p:cNvPr id="8" name="Picture 7">
            <a:extLst>
              <a:ext uri="{FF2B5EF4-FFF2-40B4-BE49-F238E27FC236}">
                <a16:creationId xmlns:a16="http://schemas.microsoft.com/office/drawing/2014/main" id="{A7C05064-6A83-2DFC-083D-406F85262FC9}"/>
              </a:ext>
            </a:extLst>
          </p:cNvPr>
          <p:cNvPicPr>
            <a:picLocks noChangeAspect="1"/>
          </p:cNvPicPr>
          <p:nvPr/>
        </p:nvPicPr>
        <p:blipFill>
          <a:blip r:embed="rId3"/>
          <a:stretch>
            <a:fillRect/>
          </a:stretch>
        </p:blipFill>
        <p:spPr>
          <a:xfrm>
            <a:off x="1023283" y="5091121"/>
            <a:ext cx="8160731" cy="692138"/>
          </a:xfrm>
          <a:prstGeom prst="rect">
            <a:avLst/>
          </a:prstGeom>
        </p:spPr>
      </p:pic>
      <p:sp>
        <p:nvSpPr>
          <p:cNvPr id="12" name="Freeform 5" descr="Confetti and streamers on a black background&#10;&#10;AI-generated content may be incorrect.">
            <a:extLst>
              <a:ext uri="{FF2B5EF4-FFF2-40B4-BE49-F238E27FC236}">
                <a16:creationId xmlns:a16="http://schemas.microsoft.com/office/drawing/2014/main" id="{C39CB7C9-38BF-B13B-D657-9F65C6F38FD8}"/>
              </a:ext>
            </a:extLst>
          </p:cNvPr>
          <p:cNvSpPr/>
          <p:nvPr/>
        </p:nvSpPr>
        <p:spPr>
          <a:xfrm>
            <a:off x="9580078" y="3431005"/>
            <a:ext cx="2771013" cy="4151939"/>
          </a:xfrm>
          <a:custGeom>
            <a:avLst/>
            <a:gdLst/>
            <a:ahLst/>
            <a:cxnLst/>
            <a:rect l="l" t="t" r="r" b="b"/>
            <a:pathLst>
              <a:path w="2719239" h="4377045">
                <a:moveTo>
                  <a:pt x="0" y="0"/>
                </a:moveTo>
                <a:lnTo>
                  <a:pt x="2719239" y="0"/>
                </a:lnTo>
                <a:lnTo>
                  <a:pt x="2719239" y="4377045"/>
                </a:lnTo>
                <a:lnTo>
                  <a:pt x="0" y="4377045"/>
                </a:lnTo>
                <a:lnTo>
                  <a:pt x="0" y="0"/>
                </a:lnTo>
                <a:close/>
              </a:path>
            </a:pathLst>
          </a:custGeom>
          <a:blipFill>
            <a:blip r:embed="rId4"/>
            <a:stretch>
              <a:fillRect/>
            </a:stretch>
          </a:blipFill>
        </p:spPr>
        <p:txBody>
          <a:bodyPr/>
          <a:lstStyle/>
          <a:p>
            <a:endParaRPr lang="en-GB" sz="1634"/>
          </a:p>
        </p:txBody>
      </p:sp>
    </p:spTree>
    <p:extLst>
      <p:ext uri="{BB962C8B-B14F-4D97-AF65-F5344CB8AC3E}">
        <p14:creationId xmlns:p14="http://schemas.microsoft.com/office/powerpoint/2010/main" val="346097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901E5-4F53-4163-8899-ED8A0895429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636D63C-BD4D-92EA-456D-4B1937CD2F74}"/>
              </a:ext>
            </a:extLst>
          </p:cNvPr>
          <p:cNvSpPr/>
          <p:nvPr/>
        </p:nvSpPr>
        <p:spPr>
          <a:xfrm>
            <a:off x="0" y="1"/>
            <a:ext cx="12192000" cy="6927141"/>
          </a:xfrm>
          <a:prstGeom prst="rect">
            <a:avLst/>
          </a:prstGeom>
          <a:solidFill>
            <a:srgbClr val="94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2">
            <a:extLst>
              <a:ext uri="{FF2B5EF4-FFF2-40B4-BE49-F238E27FC236}">
                <a16:creationId xmlns:a16="http://schemas.microsoft.com/office/drawing/2014/main" id="{302E4B5C-8CC9-E7AC-94D7-308655FC22B1}"/>
              </a:ext>
            </a:extLst>
          </p:cNvPr>
          <p:cNvGrpSpPr/>
          <p:nvPr/>
        </p:nvGrpSpPr>
        <p:grpSpPr>
          <a:xfrm>
            <a:off x="-731366" y="-196478"/>
            <a:ext cx="12516468" cy="6395669"/>
            <a:chOff x="0" y="-57150"/>
            <a:chExt cx="3692137" cy="2525515"/>
          </a:xfrm>
        </p:grpSpPr>
        <p:sp>
          <p:nvSpPr>
            <p:cNvPr id="5" name="Freeform 3">
              <a:extLst>
                <a:ext uri="{FF2B5EF4-FFF2-40B4-BE49-F238E27FC236}">
                  <a16:creationId xmlns:a16="http://schemas.microsoft.com/office/drawing/2014/main" id="{E0F24B45-FBCD-BB3C-F525-B7F1AD8FCC49}"/>
                </a:ext>
              </a:extLst>
            </p:cNvPr>
            <p:cNvSpPr/>
            <p:nvPr/>
          </p:nvSpPr>
          <p:spPr>
            <a:xfrm>
              <a:off x="402232" y="300898"/>
              <a:ext cx="3289905" cy="2167467"/>
            </a:xfrm>
            <a:custGeom>
              <a:avLst/>
              <a:gdLst/>
              <a:ahLst/>
              <a:cxnLst/>
              <a:rect l="l" t="t" r="r" b="b"/>
              <a:pathLst>
                <a:path w="3289905" h="2167467">
                  <a:moveTo>
                    <a:pt x="0" y="0"/>
                  </a:moveTo>
                  <a:lnTo>
                    <a:pt x="3289905" y="0"/>
                  </a:lnTo>
                  <a:lnTo>
                    <a:pt x="3289905" y="2167467"/>
                  </a:lnTo>
                  <a:lnTo>
                    <a:pt x="0" y="2167467"/>
                  </a:lnTo>
                  <a:close/>
                </a:path>
              </a:pathLst>
            </a:custGeom>
            <a:solidFill>
              <a:srgbClr val="FFFFFF"/>
            </a:solidFill>
            <a:ln w="38100" cap="sq">
              <a:solidFill>
                <a:srgbClr val="000000"/>
              </a:solidFill>
              <a:prstDash val="solid"/>
              <a:miter/>
            </a:ln>
          </p:spPr>
          <p:txBody>
            <a:bodyPr/>
            <a:lstStyle/>
            <a:p>
              <a:endParaRPr lang="en-GB" sz="1634"/>
            </a:p>
          </p:txBody>
        </p:sp>
        <p:sp>
          <p:nvSpPr>
            <p:cNvPr id="6" name="TextBox 4">
              <a:extLst>
                <a:ext uri="{FF2B5EF4-FFF2-40B4-BE49-F238E27FC236}">
                  <a16:creationId xmlns:a16="http://schemas.microsoft.com/office/drawing/2014/main" id="{BC1A4495-80E5-73EC-103B-C40A46BF72D8}"/>
                </a:ext>
              </a:extLst>
            </p:cNvPr>
            <p:cNvSpPr txBox="1"/>
            <p:nvPr/>
          </p:nvSpPr>
          <p:spPr>
            <a:xfrm>
              <a:off x="0" y="-57150"/>
              <a:ext cx="3289905" cy="2224617"/>
            </a:xfrm>
            <a:prstGeom prst="rect">
              <a:avLst/>
            </a:prstGeom>
          </p:spPr>
          <p:txBody>
            <a:bodyPr lIns="46104" tIns="46104" rIns="46104" bIns="46104" rtlCol="0" anchor="ctr"/>
            <a:lstStyle/>
            <a:p>
              <a:pPr algn="ctr">
                <a:lnSpc>
                  <a:spcPts val="1651"/>
                </a:lnSpc>
              </a:pPr>
              <a:endParaRPr sz="1634"/>
            </a:p>
          </p:txBody>
        </p:sp>
      </p:grpSp>
      <p:sp>
        <p:nvSpPr>
          <p:cNvPr id="7" name="TextBox 6">
            <a:extLst>
              <a:ext uri="{FF2B5EF4-FFF2-40B4-BE49-F238E27FC236}">
                <a16:creationId xmlns:a16="http://schemas.microsoft.com/office/drawing/2014/main" id="{6CF85593-8D5A-C00A-A649-3CD17DE9CDC7}"/>
              </a:ext>
            </a:extLst>
          </p:cNvPr>
          <p:cNvSpPr txBox="1"/>
          <p:nvPr/>
        </p:nvSpPr>
        <p:spPr>
          <a:xfrm>
            <a:off x="907956" y="1714905"/>
            <a:ext cx="10364928" cy="4462760"/>
          </a:xfrm>
          <a:prstGeom prst="rect">
            <a:avLst/>
          </a:prstGeom>
          <a:noFill/>
        </p:spPr>
        <p:txBody>
          <a:bodyPr wrap="square" lIns="91440" tIns="45720" rIns="91440" bIns="45720" rtlCol="0" anchor="t">
            <a:spAutoFit/>
          </a:bodyPr>
          <a:lstStyle/>
          <a:p>
            <a:pPr marL="342900" indent="-342900">
              <a:buFont typeface="+mj-lt"/>
              <a:buAutoNum type="arabicPeriod"/>
            </a:pPr>
            <a:r>
              <a:rPr lang="en-GB" sz="1800" dirty="0"/>
              <a:t>Reflect on last year’s celebration and what was successful or less so</a:t>
            </a:r>
          </a:p>
          <a:p>
            <a:pPr marL="342900" indent="-342900">
              <a:buFont typeface="+mj-lt"/>
              <a:buAutoNum type="arabicPeriod"/>
            </a:pPr>
            <a:r>
              <a:rPr lang="en-GB" sz="1800" dirty="0"/>
              <a:t>Listen to your pupils, parents and staff are before you start to plan</a:t>
            </a:r>
          </a:p>
          <a:p>
            <a:pPr marL="342900" indent="-342900">
              <a:buFont typeface="+mj-lt"/>
              <a:buAutoNum type="arabicPeriod"/>
            </a:pPr>
            <a:r>
              <a:rPr lang="en-GB" sz="1800" dirty="0"/>
              <a:t>Have an aim and rationale for the day</a:t>
            </a:r>
          </a:p>
          <a:p>
            <a:pPr marL="342900" indent="-342900">
              <a:buFont typeface="+mj-lt"/>
              <a:buAutoNum type="arabicPeriod"/>
            </a:pPr>
            <a:r>
              <a:rPr lang="en-GB" sz="1800" b="1" dirty="0"/>
              <a:t>Plan for impact:</a:t>
            </a:r>
            <a:r>
              <a:rPr lang="en-GB" sz="1800" dirty="0"/>
              <a:t> Identify an area you want to target and can feasibly follow up after the day</a:t>
            </a:r>
          </a:p>
          <a:p>
            <a:pPr marL="342900" indent="-342900">
              <a:buFont typeface="+mj-lt"/>
              <a:buAutoNum type="arabicPeriod"/>
            </a:pPr>
            <a:r>
              <a:rPr lang="en-GB" sz="1800" b="1" dirty="0"/>
              <a:t>Purposeful fun –</a:t>
            </a:r>
            <a:r>
              <a:rPr lang="en-GB" sz="1800" dirty="0"/>
              <a:t> children experience a fun day but you have a tangible outcome too (even better if the children don’t notice!)</a:t>
            </a:r>
          </a:p>
          <a:p>
            <a:pPr marL="342900" indent="-342900">
              <a:buFont typeface="+mj-lt"/>
              <a:buAutoNum type="arabicPeriod"/>
            </a:pPr>
            <a:r>
              <a:rPr lang="en-GB" sz="1800" b="1" dirty="0"/>
              <a:t>Engaging parents –</a:t>
            </a:r>
            <a:r>
              <a:rPr lang="en-GB" sz="1800" dirty="0"/>
              <a:t> Create informal opportunities for parents to be engaged with the fun alongside their children. </a:t>
            </a:r>
          </a:p>
          <a:p>
            <a:pPr marL="342900" indent="-342900">
              <a:buFont typeface="+mj-lt"/>
              <a:buAutoNum type="arabicPeriod"/>
            </a:pPr>
            <a:r>
              <a:rPr lang="en-GB" sz="1800" dirty="0"/>
              <a:t>Give staff the opportunity to get to know their readers and their families</a:t>
            </a:r>
          </a:p>
          <a:p>
            <a:pPr marL="342900" indent="-342900">
              <a:buFont typeface="+mj-lt"/>
              <a:buAutoNum type="arabicPeriod"/>
            </a:pPr>
            <a:r>
              <a:rPr lang="en-GB" sz="1800" dirty="0"/>
              <a:t>Doing the things you’ve always done can be reassuring but they always worth reviewing in light of your aims</a:t>
            </a:r>
          </a:p>
          <a:p>
            <a:pPr marL="342900" indent="-342900">
              <a:buFont typeface="+mj-lt"/>
              <a:buAutoNum type="arabicPeriod"/>
            </a:pPr>
            <a:r>
              <a:rPr lang="en-GB" sz="1800" dirty="0"/>
              <a:t>Include activities that you </a:t>
            </a:r>
            <a:r>
              <a:rPr lang="en-GB" sz="1800" b="1" dirty="0"/>
              <a:t>can come back to later in the year or incorporate into ongoing practice.</a:t>
            </a:r>
          </a:p>
          <a:p>
            <a:pPr marL="342900" indent="-342900">
              <a:buFont typeface="+mj-lt"/>
              <a:buAutoNum type="arabicPeriod"/>
            </a:pPr>
            <a:r>
              <a:rPr lang="en-GB" sz="1800" b="1" dirty="0"/>
              <a:t>Think about who else across your school and local community can contribute or be part of ongoing provision.</a:t>
            </a:r>
            <a:br>
              <a:rPr lang="en-GB" sz="1200" dirty="0"/>
            </a:br>
            <a:endParaRPr lang="en-GB" sz="1200" dirty="0"/>
          </a:p>
        </p:txBody>
      </p:sp>
      <p:sp>
        <p:nvSpPr>
          <p:cNvPr id="9" name="Title 8">
            <a:extLst>
              <a:ext uri="{FF2B5EF4-FFF2-40B4-BE49-F238E27FC236}">
                <a16:creationId xmlns:a16="http://schemas.microsoft.com/office/drawing/2014/main" id="{C00A210D-0081-7396-9ACA-D2CE2FD3C3C4}"/>
              </a:ext>
            </a:extLst>
          </p:cNvPr>
          <p:cNvSpPr>
            <a:spLocks noGrp="1"/>
          </p:cNvSpPr>
          <p:nvPr>
            <p:ph type="ctrTitle"/>
          </p:nvPr>
        </p:nvSpPr>
        <p:spPr>
          <a:xfrm>
            <a:off x="1225216" y="588801"/>
            <a:ext cx="9144000" cy="826921"/>
          </a:xfrm>
        </p:spPr>
        <p:txBody>
          <a:bodyPr>
            <a:normAutofit/>
          </a:bodyPr>
          <a:lstStyle/>
          <a:p>
            <a:pPr algn="l"/>
            <a:r>
              <a:rPr lang="en-GB" sz="3500" b="1">
                <a:latin typeface="+mj-lt"/>
              </a:rPr>
              <a:t>Key Takeaways</a:t>
            </a:r>
            <a:endParaRPr lang="en-GB" sz="3500" i="1">
              <a:solidFill>
                <a:srgbClr val="FF0000"/>
              </a:solidFill>
              <a:latin typeface="+mj-lt"/>
            </a:endParaRPr>
          </a:p>
        </p:txBody>
      </p:sp>
      <p:pic>
        <p:nvPicPr>
          <p:cNvPr id="8" name="Picture 7">
            <a:extLst>
              <a:ext uri="{FF2B5EF4-FFF2-40B4-BE49-F238E27FC236}">
                <a16:creationId xmlns:a16="http://schemas.microsoft.com/office/drawing/2014/main" id="{DB8D2975-C52E-6266-FD9C-64EC7D82DFDE}"/>
              </a:ext>
            </a:extLst>
          </p:cNvPr>
          <p:cNvPicPr>
            <a:picLocks noChangeAspect="1"/>
          </p:cNvPicPr>
          <p:nvPr/>
        </p:nvPicPr>
        <p:blipFill>
          <a:blip r:embed="rId3"/>
          <a:stretch>
            <a:fillRect/>
          </a:stretch>
        </p:blipFill>
        <p:spPr>
          <a:xfrm>
            <a:off x="772160" y="6264649"/>
            <a:ext cx="7388941" cy="626680"/>
          </a:xfrm>
          <a:prstGeom prst="rect">
            <a:avLst/>
          </a:prstGeom>
        </p:spPr>
      </p:pic>
      <p:sp>
        <p:nvSpPr>
          <p:cNvPr id="12" name="Freeform 5" descr="Confetti and streamers on a black background&#10;&#10;AI-generated content may be incorrect.">
            <a:extLst>
              <a:ext uri="{FF2B5EF4-FFF2-40B4-BE49-F238E27FC236}">
                <a16:creationId xmlns:a16="http://schemas.microsoft.com/office/drawing/2014/main" id="{4ED90DC7-9B67-14C7-BDB3-48B976BC3A32}"/>
              </a:ext>
            </a:extLst>
          </p:cNvPr>
          <p:cNvSpPr/>
          <p:nvPr/>
        </p:nvSpPr>
        <p:spPr>
          <a:xfrm>
            <a:off x="9794241" y="-1496906"/>
            <a:ext cx="2746462" cy="4179145"/>
          </a:xfrm>
          <a:custGeom>
            <a:avLst/>
            <a:gdLst/>
            <a:ahLst/>
            <a:cxnLst/>
            <a:rect l="l" t="t" r="r" b="b"/>
            <a:pathLst>
              <a:path w="2719239" h="4377045">
                <a:moveTo>
                  <a:pt x="0" y="0"/>
                </a:moveTo>
                <a:lnTo>
                  <a:pt x="2719239" y="0"/>
                </a:lnTo>
                <a:lnTo>
                  <a:pt x="2719239" y="4377045"/>
                </a:lnTo>
                <a:lnTo>
                  <a:pt x="0" y="4377045"/>
                </a:lnTo>
                <a:lnTo>
                  <a:pt x="0" y="0"/>
                </a:lnTo>
                <a:close/>
              </a:path>
            </a:pathLst>
          </a:custGeom>
          <a:blipFill>
            <a:blip r:embed="rId4"/>
            <a:stretch>
              <a:fillRect/>
            </a:stretch>
          </a:blipFill>
        </p:spPr>
        <p:txBody>
          <a:bodyPr/>
          <a:lstStyle/>
          <a:p>
            <a:endParaRPr lang="en-GB" sz="1634"/>
          </a:p>
        </p:txBody>
      </p:sp>
    </p:spTree>
    <p:extLst>
      <p:ext uri="{BB962C8B-B14F-4D97-AF65-F5344CB8AC3E}">
        <p14:creationId xmlns:p14="http://schemas.microsoft.com/office/powerpoint/2010/main" val="279088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200"/>
        </a:solidFill>
        <a:effectLst/>
      </p:bgPr>
    </p:bg>
    <p:spTree>
      <p:nvGrpSpPr>
        <p:cNvPr id="1" name="">
          <a:extLst>
            <a:ext uri="{FF2B5EF4-FFF2-40B4-BE49-F238E27FC236}">
              <a16:creationId xmlns:a16="http://schemas.microsoft.com/office/drawing/2014/main" id="{011109BA-A20A-6300-F050-F2D311205A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E4634D-D0CA-0A59-072F-7796F0F1501F}"/>
              </a:ext>
            </a:extLst>
          </p:cNvPr>
          <p:cNvSpPr>
            <a:spLocks noGrp="1"/>
          </p:cNvSpPr>
          <p:nvPr>
            <p:ph type="title"/>
          </p:nvPr>
        </p:nvSpPr>
        <p:spPr>
          <a:xfrm>
            <a:off x="416671" y="0"/>
            <a:ext cx="10515600" cy="1325563"/>
          </a:xfrm>
          <a:solidFill>
            <a:srgbClr val="FFF200"/>
          </a:solidFill>
        </p:spPr>
        <p:txBody>
          <a:bodyPr>
            <a:normAutofit/>
          </a:bodyPr>
          <a:lstStyle/>
          <a:p>
            <a:r>
              <a:rPr lang="en-GB" sz="2800" b="1" spc="-20">
                <a:latin typeface="Arial" panose="020B0604020202020204" pitchFamily="34" charset="0"/>
                <a:cs typeface="Arial" panose="020B0604020202020204" pitchFamily="34" charset="0"/>
              </a:rPr>
              <a:t>Contents</a:t>
            </a:r>
          </a:p>
        </p:txBody>
      </p:sp>
      <p:sp>
        <p:nvSpPr>
          <p:cNvPr id="4" name="Rectangle 3">
            <a:extLst>
              <a:ext uri="{FF2B5EF4-FFF2-40B4-BE49-F238E27FC236}">
                <a16:creationId xmlns:a16="http://schemas.microsoft.com/office/drawing/2014/main" id="{59171A79-BAAF-3A3C-CB02-9BDBBB77E9AA}"/>
              </a:ext>
            </a:extLst>
          </p:cNvPr>
          <p:cNvSpPr/>
          <p:nvPr/>
        </p:nvSpPr>
        <p:spPr>
          <a:xfrm>
            <a:off x="8208499" y="175436"/>
            <a:ext cx="3838471" cy="9746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0238">
              <a:lnSpc>
                <a:spcPct val="90000"/>
              </a:lnSpc>
              <a:spcBef>
                <a:spcPct val="0"/>
              </a:spcBef>
              <a:buClrTx/>
              <a:defRPr/>
            </a:pPr>
            <a:r>
              <a:rPr lang="en-US" b="1" kern="1200">
                <a:solidFill>
                  <a:schemeClr val="dk1"/>
                </a:solidFill>
                <a:ea typeface="Arial"/>
                <a:cs typeface="Arial"/>
              </a:rPr>
              <a:t>Check the notes section of each slide for scripts, references and further links.</a:t>
            </a:r>
          </a:p>
        </p:txBody>
      </p:sp>
      <p:sp>
        <p:nvSpPr>
          <p:cNvPr id="7" name="TextBox 6">
            <a:extLst>
              <a:ext uri="{FF2B5EF4-FFF2-40B4-BE49-F238E27FC236}">
                <a16:creationId xmlns:a16="http://schemas.microsoft.com/office/drawing/2014/main" id="{2DCE63C0-A710-F637-AA26-444769F06A14}"/>
              </a:ext>
            </a:extLst>
          </p:cNvPr>
          <p:cNvSpPr txBox="1"/>
          <p:nvPr/>
        </p:nvSpPr>
        <p:spPr>
          <a:xfrm>
            <a:off x="416671" y="929068"/>
            <a:ext cx="11488817" cy="5937759"/>
          </a:xfrm>
          <a:prstGeom prst="rect">
            <a:avLst/>
          </a:prstGeom>
          <a:noFill/>
        </p:spPr>
        <p:txBody>
          <a:bodyPr wrap="square" lIns="91440" tIns="45720" rIns="91440" bIns="45720" numCol="2" anchor="t">
            <a:spAutoFit/>
          </a:bodyPr>
          <a:lstStyle/>
          <a:p>
            <a:r>
              <a:rPr lang="en-GB" sz="2000" dirty="0"/>
              <a:t>Welcome to your 2026 briefing </a:t>
            </a:r>
          </a:p>
          <a:p>
            <a:r>
              <a:rPr lang="en-GB" sz="2000" b="1" dirty="0"/>
              <a:t>Section 1 World Book Day the charity</a:t>
            </a:r>
          </a:p>
          <a:p>
            <a:pPr marL="342900" indent="-342900">
              <a:buChar char="•"/>
            </a:pPr>
            <a:r>
              <a:rPr lang="en-GB" sz="2000" dirty="0"/>
              <a:t>Our mission</a:t>
            </a:r>
          </a:p>
          <a:p>
            <a:pPr marL="342900" indent="-342900">
              <a:buChar char="•"/>
            </a:pPr>
            <a:r>
              <a:rPr lang="en-GB" sz="2000" dirty="0"/>
              <a:t>It’s all about reading for fun</a:t>
            </a:r>
          </a:p>
          <a:p>
            <a:pPr marL="342900" indent="-342900">
              <a:buChar char="•"/>
            </a:pPr>
            <a:r>
              <a:rPr lang="en-GB" sz="2000" dirty="0"/>
              <a:t>As a result of World Book Day children…</a:t>
            </a:r>
          </a:p>
          <a:p>
            <a:br>
              <a:rPr lang="en-GB" sz="2000" b="1" dirty="0"/>
            </a:br>
            <a:r>
              <a:rPr lang="en-GB" sz="2000" b="1" dirty="0"/>
              <a:t>Section 2: Go all in for World Book Day in the National Year of Reading</a:t>
            </a:r>
          </a:p>
          <a:p>
            <a:pPr marL="342900" indent="-342900">
              <a:buChar char="•"/>
            </a:pPr>
            <a:r>
              <a:rPr lang="en-GB" sz="2000" dirty="0"/>
              <a:t>Children’s reading for pleasure seems to be in crisis</a:t>
            </a:r>
          </a:p>
          <a:p>
            <a:pPr marL="342900" indent="-342900">
              <a:buChar char="•"/>
            </a:pPr>
            <a:r>
              <a:rPr lang="en-GB" sz="2000" dirty="0"/>
              <a:t>But telling children about the benefits isn’t motivating them</a:t>
            </a:r>
          </a:p>
          <a:p>
            <a:pPr marL="342900" indent="-342900">
              <a:buChar char="•"/>
            </a:pPr>
            <a:r>
              <a:rPr lang="en-GB" sz="2000" dirty="0"/>
              <a:t>How to use World Book Day</a:t>
            </a:r>
          </a:p>
          <a:p>
            <a:pPr marL="342900" indent="-342900">
              <a:buChar char="•"/>
            </a:pPr>
            <a:r>
              <a:rPr lang="en-GB" sz="2000" dirty="0"/>
              <a:t>Go All In For World Book Day</a:t>
            </a:r>
          </a:p>
          <a:p>
            <a:br>
              <a:rPr lang="en-GB" sz="2000" b="1" dirty="0"/>
            </a:br>
            <a:r>
              <a:rPr lang="en-GB" sz="2000" b="1" dirty="0"/>
              <a:t>Section 3: World Book Day timeline</a:t>
            </a:r>
          </a:p>
          <a:p>
            <a:pPr marL="342900" indent="-342900">
              <a:buChar char="•"/>
            </a:pPr>
            <a:r>
              <a:rPr lang="en-GB" sz="2000" dirty="0"/>
              <a:t>Key dates and what to expect</a:t>
            </a:r>
          </a:p>
          <a:p>
            <a:pPr marL="342900" indent="-342900">
              <a:buChar char="•"/>
            </a:pPr>
            <a:r>
              <a:rPr lang="en-GB" sz="2000" dirty="0"/>
              <a:t>2026 campaign timeline – key dates</a:t>
            </a:r>
          </a:p>
          <a:p>
            <a:pPr marL="342900" indent="-342900">
              <a:buChar char="•"/>
            </a:pPr>
            <a:r>
              <a:rPr lang="en-GB" sz="2000" dirty="0"/>
              <a:t>World Book Day events</a:t>
            </a:r>
          </a:p>
          <a:p>
            <a:endParaRPr lang="en-GB" sz="2000" b="1" dirty="0"/>
          </a:p>
          <a:p>
            <a:r>
              <a:rPr lang="en-GB" sz="2000" b="1" dirty="0"/>
              <a:t>Section 4: World Book Day Conversations: from Celebration to a Reading for Pleasure Strategy</a:t>
            </a:r>
            <a:r>
              <a:rPr lang="en-GB" sz="2000" dirty="0"/>
              <a:t> </a:t>
            </a:r>
          </a:p>
          <a:p>
            <a:pPr marL="342900" indent="-342900">
              <a:buChar char="•"/>
            </a:pPr>
            <a:r>
              <a:rPr lang="en-GB" sz="2000" dirty="0"/>
              <a:t>Research background</a:t>
            </a:r>
          </a:p>
          <a:p>
            <a:pPr marL="342900" indent="-342900">
              <a:buChar char="•"/>
            </a:pPr>
            <a:r>
              <a:rPr lang="en-GB" sz="2000" dirty="0"/>
              <a:t>Key Takeaways (this slide needs de-jargoning)</a:t>
            </a:r>
          </a:p>
          <a:p>
            <a:pPr marL="342900" indent="-342900">
              <a:buChar char="•"/>
            </a:pPr>
            <a:r>
              <a:rPr lang="en-GB" sz="2000" dirty="0"/>
              <a:t>Looking for More?</a:t>
            </a:r>
          </a:p>
          <a:p>
            <a:br>
              <a:rPr lang="en-GB" sz="2000" b="1" dirty="0"/>
            </a:br>
            <a:r>
              <a:rPr lang="en-GB" sz="2000" b="1" dirty="0"/>
              <a:t>Section 5: Resource spotlights</a:t>
            </a:r>
          </a:p>
          <a:p>
            <a:pPr marL="342900" indent="-342900">
              <a:buChar char="•"/>
            </a:pPr>
            <a:r>
              <a:rPr lang="en-GB" sz="2000" dirty="0"/>
              <a:t>WBD Website update</a:t>
            </a:r>
          </a:p>
          <a:p>
            <a:pPr marL="342900" indent="-342900">
              <a:buChar char="•"/>
            </a:pPr>
            <a:r>
              <a:rPr lang="en-GB" sz="2000" dirty="0"/>
              <a:t>Planning Tool</a:t>
            </a:r>
          </a:p>
          <a:p>
            <a:pPr marL="342900" indent="-342900">
              <a:buChar char="•"/>
            </a:pPr>
            <a:r>
              <a:rPr lang="en-GB" sz="2000" dirty="0"/>
              <a:t>Assemblies</a:t>
            </a:r>
          </a:p>
          <a:p>
            <a:pPr marL="342900" indent="-342900">
              <a:buChar char="•"/>
            </a:pPr>
            <a:r>
              <a:rPr lang="en-GB" sz="2000" dirty="0"/>
              <a:t>Jigsaw Education Wellbeing Book Swap</a:t>
            </a:r>
          </a:p>
          <a:p>
            <a:pPr marL="342900" indent="-342900">
              <a:buChar char="•"/>
            </a:pPr>
            <a:r>
              <a:rPr lang="en-GB" sz="2000" dirty="0"/>
              <a:t>Pupil Voice- Dressing up</a:t>
            </a:r>
          </a:p>
          <a:p>
            <a:pPr marL="342900" indent="-342900">
              <a:buChar char="•"/>
            </a:pPr>
            <a:r>
              <a:rPr lang="en-GB" sz="2000" dirty="0"/>
              <a:t>Breakfast and a Book: An opportunity to connect with your school community</a:t>
            </a:r>
          </a:p>
          <a:p>
            <a:endParaRPr lang="en-GB" sz="2000" dirty="0"/>
          </a:p>
        </p:txBody>
      </p:sp>
    </p:spTree>
    <p:extLst>
      <p:ext uri="{BB962C8B-B14F-4D97-AF65-F5344CB8AC3E}">
        <p14:creationId xmlns:p14="http://schemas.microsoft.com/office/powerpoint/2010/main" val="2382519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B1ED1-2936-F184-0D31-C8116F14166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DAEE462-2D9A-D36F-F65D-79123B5EF35B}"/>
              </a:ext>
            </a:extLst>
          </p:cNvPr>
          <p:cNvSpPr txBox="1"/>
          <p:nvPr/>
        </p:nvSpPr>
        <p:spPr>
          <a:xfrm>
            <a:off x="628984" y="1583761"/>
            <a:ext cx="10003981" cy="2369880"/>
          </a:xfrm>
          <a:prstGeom prst="rect">
            <a:avLst/>
          </a:prstGeom>
          <a:noFill/>
        </p:spPr>
        <p:txBody>
          <a:bodyPr wrap="square" rtlCol="0">
            <a:spAutoFit/>
          </a:bodyPr>
          <a:lstStyle/>
          <a:p>
            <a:pPr marL="342900" indent="-342900">
              <a:buFont typeface="+mj-lt"/>
              <a:buAutoNum type="arabicPeriod"/>
            </a:pPr>
            <a:r>
              <a:rPr lang="en-GB" sz="2400" dirty="0"/>
              <a:t>Overcoming Barriers to Reading for Pleasure</a:t>
            </a:r>
          </a:p>
          <a:p>
            <a:pPr marL="342900" indent="-342900">
              <a:buFont typeface="+mj-lt"/>
              <a:buAutoNum type="arabicPeriod"/>
            </a:pPr>
            <a:r>
              <a:rPr lang="en-GB" sz="2400" dirty="0"/>
              <a:t>The Open University's Reading for Pleasure Research and Practice website</a:t>
            </a:r>
          </a:p>
          <a:p>
            <a:pPr marL="342900" indent="-342900">
              <a:buFont typeface="+mj-lt"/>
              <a:buAutoNum type="arabicPeriod"/>
            </a:pPr>
            <a:r>
              <a:rPr lang="en-GB" sz="2400" dirty="0"/>
              <a:t>World Book Day Resources</a:t>
            </a:r>
          </a:p>
          <a:p>
            <a:pPr marL="342900" indent="-342900">
              <a:buFont typeface="+mj-lt"/>
              <a:buAutoNum type="arabicPeriod"/>
            </a:pPr>
            <a:r>
              <a:rPr lang="en-GB" sz="2400" dirty="0"/>
              <a:t>Your local English Hub  </a:t>
            </a:r>
          </a:p>
          <a:p>
            <a:endParaRPr lang="en-GB" dirty="0"/>
          </a:p>
          <a:p>
            <a:r>
              <a:rPr lang="en-GB" dirty="0"/>
              <a:t>With thanks to:</a:t>
            </a:r>
          </a:p>
        </p:txBody>
      </p:sp>
      <p:pic>
        <p:nvPicPr>
          <p:cNvPr id="2" name="Picture 1">
            <a:extLst>
              <a:ext uri="{FF2B5EF4-FFF2-40B4-BE49-F238E27FC236}">
                <a16:creationId xmlns:a16="http://schemas.microsoft.com/office/drawing/2014/main" id="{B6CC81EB-8A4A-F224-C406-D482A36ABB58}"/>
              </a:ext>
            </a:extLst>
          </p:cNvPr>
          <p:cNvPicPr>
            <a:picLocks noChangeAspect="1"/>
          </p:cNvPicPr>
          <p:nvPr/>
        </p:nvPicPr>
        <p:blipFill>
          <a:blip r:embed="rId3"/>
          <a:stretch>
            <a:fillRect/>
          </a:stretch>
        </p:blipFill>
        <p:spPr>
          <a:xfrm>
            <a:off x="822503" y="5474146"/>
            <a:ext cx="10546994" cy="932769"/>
          </a:xfrm>
          <a:prstGeom prst="rect">
            <a:avLst/>
          </a:prstGeom>
        </p:spPr>
      </p:pic>
      <p:sp>
        <p:nvSpPr>
          <p:cNvPr id="3" name="Title 2">
            <a:extLst>
              <a:ext uri="{FF2B5EF4-FFF2-40B4-BE49-F238E27FC236}">
                <a16:creationId xmlns:a16="http://schemas.microsoft.com/office/drawing/2014/main" id="{1AFAE09A-E1E8-10CE-56DC-373D2ED9D8AE}"/>
              </a:ext>
            </a:extLst>
          </p:cNvPr>
          <p:cNvSpPr>
            <a:spLocks noGrp="1"/>
          </p:cNvSpPr>
          <p:nvPr>
            <p:ph type="ctrTitle"/>
          </p:nvPr>
        </p:nvSpPr>
        <p:spPr>
          <a:xfrm>
            <a:off x="236621" y="268121"/>
            <a:ext cx="9144000" cy="766595"/>
          </a:xfrm>
        </p:spPr>
        <p:txBody>
          <a:bodyPr>
            <a:normAutofit/>
          </a:bodyPr>
          <a:lstStyle/>
          <a:p>
            <a:pPr algn="l"/>
            <a:r>
              <a:rPr lang="en-GB" sz="4400" b="1" dirty="0">
                <a:latin typeface="+mj-lt"/>
              </a:rPr>
              <a:t>Looking for More?</a:t>
            </a:r>
          </a:p>
        </p:txBody>
      </p:sp>
      <p:pic>
        <p:nvPicPr>
          <p:cNvPr id="4" name="Picture 3">
            <a:extLst>
              <a:ext uri="{FF2B5EF4-FFF2-40B4-BE49-F238E27FC236}">
                <a16:creationId xmlns:a16="http://schemas.microsoft.com/office/drawing/2014/main" id="{3BB4EF44-C8D6-242C-5304-FA0D1E35F8B9}"/>
              </a:ext>
            </a:extLst>
          </p:cNvPr>
          <p:cNvPicPr>
            <a:picLocks noChangeAspect="1"/>
          </p:cNvPicPr>
          <p:nvPr/>
        </p:nvPicPr>
        <p:blipFill>
          <a:blip r:embed="rId4"/>
          <a:stretch>
            <a:fillRect/>
          </a:stretch>
        </p:blipFill>
        <p:spPr>
          <a:xfrm>
            <a:off x="3368682" y="4224115"/>
            <a:ext cx="2193036" cy="489778"/>
          </a:xfrm>
          <a:prstGeom prst="rect">
            <a:avLst/>
          </a:prstGeom>
        </p:spPr>
      </p:pic>
      <p:pic>
        <p:nvPicPr>
          <p:cNvPr id="5" name="Picture 4">
            <a:extLst>
              <a:ext uri="{FF2B5EF4-FFF2-40B4-BE49-F238E27FC236}">
                <a16:creationId xmlns:a16="http://schemas.microsoft.com/office/drawing/2014/main" id="{5A9FD213-EDC5-9D6D-0789-D5C34C752DBA}"/>
              </a:ext>
            </a:extLst>
          </p:cNvPr>
          <p:cNvPicPr>
            <a:picLocks noChangeAspect="1"/>
          </p:cNvPicPr>
          <p:nvPr/>
        </p:nvPicPr>
        <p:blipFill>
          <a:blip r:embed="rId5"/>
          <a:stretch>
            <a:fillRect/>
          </a:stretch>
        </p:blipFill>
        <p:spPr>
          <a:xfrm>
            <a:off x="5954910" y="4224115"/>
            <a:ext cx="2359152" cy="635983"/>
          </a:xfrm>
          <a:prstGeom prst="rect">
            <a:avLst/>
          </a:prstGeom>
        </p:spPr>
      </p:pic>
      <p:pic>
        <p:nvPicPr>
          <p:cNvPr id="6" name="Picture 5">
            <a:extLst>
              <a:ext uri="{FF2B5EF4-FFF2-40B4-BE49-F238E27FC236}">
                <a16:creationId xmlns:a16="http://schemas.microsoft.com/office/drawing/2014/main" id="{C52D898D-17AB-05AE-8AFE-43E5CBCA2B24}"/>
              </a:ext>
            </a:extLst>
          </p:cNvPr>
          <p:cNvPicPr>
            <a:picLocks noChangeAspect="1"/>
          </p:cNvPicPr>
          <p:nvPr/>
        </p:nvPicPr>
        <p:blipFill>
          <a:blip r:embed="rId6"/>
          <a:stretch>
            <a:fillRect/>
          </a:stretch>
        </p:blipFill>
        <p:spPr>
          <a:xfrm>
            <a:off x="8768214" y="3869272"/>
            <a:ext cx="997508" cy="997508"/>
          </a:xfrm>
          <a:prstGeom prst="rect">
            <a:avLst/>
          </a:prstGeom>
        </p:spPr>
      </p:pic>
      <p:pic>
        <p:nvPicPr>
          <p:cNvPr id="8" name="Picture 7">
            <a:extLst>
              <a:ext uri="{FF2B5EF4-FFF2-40B4-BE49-F238E27FC236}">
                <a16:creationId xmlns:a16="http://schemas.microsoft.com/office/drawing/2014/main" id="{59F6D9CA-5A3D-3CF6-B88F-B8E90DF81E15}"/>
              </a:ext>
            </a:extLst>
          </p:cNvPr>
          <p:cNvPicPr>
            <a:picLocks noChangeAspect="1"/>
          </p:cNvPicPr>
          <p:nvPr/>
        </p:nvPicPr>
        <p:blipFill>
          <a:blip r:embed="rId7"/>
          <a:stretch>
            <a:fillRect/>
          </a:stretch>
        </p:blipFill>
        <p:spPr>
          <a:xfrm>
            <a:off x="10201950" y="3869271"/>
            <a:ext cx="1021593" cy="1021593"/>
          </a:xfrm>
          <a:prstGeom prst="rect">
            <a:avLst/>
          </a:prstGeom>
        </p:spPr>
      </p:pic>
      <p:pic>
        <p:nvPicPr>
          <p:cNvPr id="9" name="Picture 8">
            <a:extLst>
              <a:ext uri="{FF2B5EF4-FFF2-40B4-BE49-F238E27FC236}">
                <a16:creationId xmlns:a16="http://schemas.microsoft.com/office/drawing/2014/main" id="{58099ABF-C50A-4F18-5032-B2EE33453CE5}"/>
              </a:ext>
            </a:extLst>
          </p:cNvPr>
          <p:cNvPicPr>
            <a:picLocks noChangeAspect="1"/>
          </p:cNvPicPr>
          <p:nvPr/>
        </p:nvPicPr>
        <p:blipFill>
          <a:blip r:embed="rId8"/>
          <a:stretch>
            <a:fillRect/>
          </a:stretch>
        </p:blipFill>
        <p:spPr>
          <a:xfrm>
            <a:off x="1968662" y="3858072"/>
            <a:ext cx="1104277" cy="1104277"/>
          </a:xfrm>
          <a:prstGeom prst="rect">
            <a:avLst/>
          </a:prstGeom>
        </p:spPr>
      </p:pic>
    </p:spTree>
    <p:extLst>
      <p:ext uri="{BB962C8B-B14F-4D97-AF65-F5344CB8AC3E}">
        <p14:creationId xmlns:p14="http://schemas.microsoft.com/office/powerpoint/2010/main" val="2237234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200"/>
        </a:solidFill>
        <a:effectLst/>
      </p:bgPr>
    </p:bg>
    <p:spTree>
      <p:nvGrpSpPr>
        <p:cNvPr id="1" name="">
          <a:extLst>
            <a:ext uri="{FF2B5EF4-FFF2-40B4-BE49-F238E27FC236}">
              <a16:creationId xmlns:a16="http://schemas.microsoft.com/office/drawing/2014/main" id="{E1DD0FA1-2C1C-E8A5-A39A-0441D06B05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8B8800-F600-41B4-1DB4-CC8B89646AE9}"/>
              </a:ext>
            </a:extLst>
          </p:cNvPr>
          <p:cNvSpPr>
            <a:spLocks noGrp="1"/>
          </p:cNvSpPr>
          <p:nvPr>
            <p:ph type="ctrTitle"/>
          </p:nvPr>
        </p:nvSpPr>
        <p:spPr>
          <a:xfrm>
            <a:off x="1423737" y="2233769"/>
            <a:ext cx="9144000" cy="2387600"/>
          </a:xfrm>
        </p:spPr>
        <p:txBody>
          <a:bodyPr>
            <a:normAutofit/>
          </a:bodyPr>
          <a:lstStyle/>
          <a:p>
            <a:r>
              <a:rPr lang="en-GB" sz="4900" b="1" dirty="0">
                <a:latin typeface="+mj-lt"/>
              </a:rPr>
              <a:t>Section 5:</a:t>
            </a:r>
            <a:r>
              <a:rPr lang="en-GB" sz="4900" b="1" baseline="0" dirty="0">
                <a:latin typeface="+mj-lt"/>
              </a:rPr>
              <a:t> </a:t>
            </a:r>
            <a:r>
              <a:rPr lang="en-GB" sz="4900" b="1" dirty="0">
                <a:latin typeface="+mj-lt"/>
              </a:rPr>
              <a:t>Resource spotlights</a:t>
            </a:r>
            <a:br>
              <a:rPr lang="en-GB" dirty="0"/>
            </a:br>
            <a:endParaRPr lang="en-GB" dirty="0"/>
          </a:p>
        </p:txBody>
      </p:sp>
    </p:spTree>
    <p:extLst>
      <p:ext uri="{BB962C8B-B14F-4D97-AF65-F5344CB8AC3E}">
        <p14:creationId xmlns:p14="http://schemas.microsoft.com/office/powerpoint/2010/main" val="2914648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D1E90-64CC-8E42-1EB0-6CCC0D64B4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16D1AD-584C-3904-17C3-5F14E0811F33}"/>
              </a:ext>
            </a:extLst>
          </p:cNvPr>
          <p:cNvSpPr>
            <a:spLocks noGrp="1"/>
          </p:cNvSpPr>
          <p:nvPr>
            <p:ph type="ctrTitle"/>
          </p:nvPr>
        </p:nvSpPr>
        <p:spPr>
          <a:xfrm>
            <a:off x="-865276" y="615990"/>
            <a:ext cx="9144000" cy="687003"/>
          </a:xfrm>
        </p:spPr>
        <p:txBody>
          <a:bodyPr>
            <a:noAutofit/>
          </a:bodyPr>
          <a:lstStyle/>
          <a:p>
            <a:r>
              <a:rPr lang="en-GB" sz="4400" b="1" dirty="0">
                <a:latin typeface="+mj-lt"/>
              </a:rPr>
              <a:t>WBD Website update</a:t>
            </a:r>
            <a:endParaRPr lang="en-GB" sz="4400" dirty="0">
              <a:latin typeface="+mj-lt"/>
            </a:endParaRPr>
          </a:p>
        </p:txBody>
      </p:sp>
      <p:sp>
        <p:nvSpPr>
          <p:cNvPr id="5" name="Rectangle 4">
            <a:extLst>
              <a:ext uri="{FF2B5EF4-FFF2-40B4-BE49-F238E27FC236}">
                <a16:creationId xmlns:a16="http://schemas.microsoft.com/office/drawing/2014/main" id="{3D94D1E2-39DD-4FD6-C3B0-232307E3DB70}"/>
              </a:ext>
            </a:extLst>
          </p:cNvPr>
          <p:cNvSpPr/>
          <p:nvPr/>
        </p:nvSpPr>
        <p:spPr>
          <a:xfrm>
            <a:off x="0" y="1"/>
            <a:ext cx="12192000" cy="530352"/>
          </a:xfrm>
          <a:prstGeom prst="rect">
            <a:avLst/>
          </a:prstGeom>
          <a:solidFill>
            <a:srgbClr val="FFF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3592006-EEB2-2FFD-089B-EF0CB1F17F22}"/>
              </a:ext>
            </a:extLst>
          </p:cNvPr>
          <p:cNvPicPr>
            <a:picLocks noChangeAspect="1"/>
          </p:cNvPicPr>
          <p:nvPr/>
        </p:nvPicPr>
        <p:blipFill>
          <a:blip r:embed="rId3"/>
          <a:stretch>
            <a:fillRect/>
          </a:stretch>
        </p:blipFill>
        <p:spPr>
          <a:xfrm>
            <a:off x="1689100" y="2090267"/>
            <a:ext cx="8420100" cy="3940441"/>
          </a:xfrm>
          <a:prstGeom prst="rect">
            <a:avLst/>
          </a:prstGeom>
        </p:spPr>
      </p:pic>
    </p:spTree>
    <p:extLst>
      <p:ext uri="{BB962C8B-B14F-4D97-AF65-F5344CB8AC3E}">
        <p14:creationId xmlns:p14="http://schemas.microsoft.com/office/powerpoint/2010/main" val="863272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18799-293D-BA0B-1A2B-635DCFA5B87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C6609F8-AC39-3E15-A2CE-6BE4049BB368}"/>
              </a:ext>
            </a:extLst>
          </p:cNvPr>
          <p:cNvSpPr>
            <a:spLocks noGrp="1"/>
          </p:cNvSpPr>
          <p:nvPr>
            <p:ph type="ctrTitle"/>
          </p:nvPr>
        </p:nvSpPr>
        <p:spPr>
          <a:xfrm>
            <a:off x="176463" y="429125"/>
            <a:ext cx="9144000" cy="814889"/>
          </a:xfrm>
        </p:spPr>
        <p:txBody>
          <a:bodyPr>
            <a:normAutofit/>
          </a:bodyPr>
          <a:lstStyle/>
          <a:p>
            <a:pPr algn="l"/>
            <a:r>
              <a:rPr lang="en-GB" sz="4400" b="1" dirty="0">
                <a:latin typeface="Arial Black"/>
              </a:rPr>
              <a:t>Planning Tool</a:t>
            </a:r>
          </a:p>
        </p:txBody>
      </p:sp>
      <p:sp>
        <p:nvSpPr>
          <p:cNvPr id="3" name="Rectangle 2">
            <a:extLst>
              <a:ext uri="{FF2B5EF4-FFF2-40B4-BE49-F238E27FC236}">
                <a16:creationId xmlns:a16="http://schemas.microsoft.com/office/drawing/2014/main" id="{7AD3BCCC-454C-3925-F2C5-96806A609786}"/>
              </a:ext>
            </a:extLst>
          </p:cNvPr>
          <p:cNvSpPr/>
          <p:nvPr/>
        </p:nvSpPr>
        <p:spPr>
          <a:xfrm>
            <a:off x="0" y="1"/>
            <a:ext cx="12192000" cy="530352"/>
          </a:xfrm>
          <a:prstGeom prst="rect">
            <a:avLst/>
          </a:prstGeom>
          <a:solidFill>
            <a:srgbClr val="FFF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yellow background with black text&#10;&#10;AI-generated content may be incorrect.">
            <a:extLst>
              <a:ext uri="{FF2B5EF4-FFF2-40B4-BE49-F238E27FC236}">
                <a16:creationId xmlns:a16="http://schemas.microsoft.com/office/drawing/2014/main" id="{7E275522-46F4-79E2-0F75-7192556E853E}"/>
              </a:ext>
            </a:extLst>
          </p:cNvPr>
          <p:cNvPicPr>
            <a:picLocks noChangeAspect="1"/>
          </p:cNvPicPr>
          <p:nvPr/>
        </p:nvPicPr>
        <p:blipFill>
          <a:blip r:embed="rId3"/>
          <a:stretch>
            <a:fillRect/>
          </a:stretch>
        </p:blipFill>
        <p:spPr>
          <a:xfrm rot="360000">
            <a:off x="4623881" y="1700983"/>
            <a:ext cx="6612153" cy="3690037"/>
          </a:xfrm>
          <a:prstGeom prst="rect">
            <a:avLst/>
          </a:prstGeom>
          <a:ln w="5715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6224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E17E6-1683-4E68-A15B-8CBD72AB31C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30AE3F0-6F44-E2E4-F6C6-A1231CBAD97A}"/>
              </a:ext>
            </a:extLst>
          </p:cNvPr>
          <p:cNvSpPr/>
          <p:nvPr/>
        </p:nvSpPr>
        <p:spPr>
          <a:xfrm>
            <a:off x="3965280" y="554823"/>
            <a:ext cx="5385197" cy="584775"/>
          </a:xfrm>
          <a:prstGeom prst="rect">
            <a:avLst/>
          </a:prstGeom>
        </p:spPr>
        <p:txBody>
          <a:bodyPr wrap="square">
            <a:spAutoFit/>
          </a:bodyPr>
          <a:lstStyle/>
          <a:p>
            <a:pPr marL="0" marR="0" lvl="0" indent="0" algn="l" defTabSz="2437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Lota Grotesque Black" panose="00000A00000000000000" pitchFamily="50" charset="0"/>
                <a:ea typeface="Calibri" charset="0"/>
                <a:cs typeface="David" panose="020E0502060401010101" pitchFamily="34" charset="-79"/>
              </a:rPr>
              <a:t>Planning World Book Day</a:t>
            </a:r>
          </a:p>
        </p:txBody>
      </p:sp>
      <p:sp>
        <p:nvSpPr>
          <p:cNvPr id="14" name="Rectangle 13">
            <a:extLst>
              <a:ext uri="{FF2B5EF4-FFF2-40B4-BE49-F238E27FC236}">
                <a16:creationId xmlns:a16="http://schemas.microsoft.com/office/drawing/2014/main" id="{2FB264F0-B5B5-32F9-CA4A-1423162F80CF}"/>
              </a:ext>
            </a:extLst>
          </p:cNvPr>
          <p:cNvSpPr/>
          <p:nvPr/>
        </p:nvSpPr>
        <p:spPr>
          <a:xfrm flipH="1">
            <a:off x="786482" y="1813175"/>
            <a:ext cx="3582315" cy="3868154"/>
          </a:xfrm>
          <a:prstGeom prst="rect">
            <a:avLst/>
          </a:prstGeom>
          <a:solidFill>
            <a:srgbClr val="FFF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7FFD57D-4B70-0B3B-C6C5-58C77BDB54F1}"/>
              </a:ext>
            </a:extLst>
          </p:cNvPr>
          <p:cNvSpPr/>
          <p:nvPr/>
        </p:nvSpPr>
        <p:spPr>
          <a:xfrm flipH="1">
            <a:off x="898577" y="2005534"/>
            <a:ext cx="2746521"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GB" b="1" i="0" u="none" strike="noStrike" kern="1200" cap="none" spc="0" normalizeH="0" baseline="0" noProof="0" dirty="0">
                <a:ln>
                  <a:noFill/>
                </a:ln>
                <a:effectLst/>
                <a:uLnTx/>
                <a:uFillTx/>
                <a:latin typeface="Lota Grotesque Bold" panose="00000800000000000000" pitchFamily="50" charset="0"/>
                <a:ea typeface="Calibri"/>
                <a:cs typeface="Calibri"/>
                <a:sym typeface="Calibri"/>
              </a:rPr>
              <a:t>What are our students’ key barriers to Reading for Pleasure? </a:t>
            </a:r>
            <a:br>
              <a:rPr kumimoji="0" lang="en-GB" b="1" i="0" u="none" strike="noStrike" kern="1200" cap="none" spc="0" normalizeH="0" baseline="0" noProof="0" dirty="0">
                <a:ln>
                  <a:noFill/>
                </a:ln>
                <a:effectLst/>
                <a:uLnTx/>
                <a:uFillTx/>
                <a:latin typeface="Lota Grotesque Bold" panose="00000800000000000000" pitchFamily="50" charset="0"/>
                <a:ea typeface="Calibri"/>
                <a:cs typeface="Calibri"/>
                <a:sym typeface="Calibri"/>
              </a:rPr>
            </a:br>
            <a:r>
              <a:rPr kumimoji="0" lang="en-GB" b="1" i="0" u="none" strike="noStrike" kern="1200" cap="none" spc="0" normalizeH="0" baseline="0" noProof="0" dirty="0">
                <a:ln>
                  <a:noFill/>
                </a:ln>
                <a:effectLst/>
                <a:uLnTx/>
                <a:uFillTx/>
                <a:latin typeface="Lota Grotesque Bold" panose="00000800000000000000" pitchFamily="50" charset="0"/>
                <a:ea typeface="Calibri"/>
                <a:cs typeface="Calibri"/>
                <a:sym typeface="Calibri"/>
              </a:rPr>
              <a:t>How do we know? </a:t>
            </a: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lang="en-GB" sz="1600" b="1" dirty="0">
              <a:solidFill>
                <a:srgbClr val="0094D9"/>
              </a:solidFill>
              <a:latin typeface="Rockwell" panose="02060603020205020403" pitchFamily="18" charset="77"/>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US" sz="1600" b="0" i="0" u="none" strike="noStrike" kern="1200" cap="none" spc="0" normalizeH="0" baseline="0" noProof="0" dirty="0">
                <a:ln>
                  <a:noFill/>
                </a:ln>
                <a:solidFill>
                  <a:srgbClr val="000000"/>
                </a:solidFill>
                <a:effectLst/>
                <a:uLnTx/>
                <a:uFillTx/>
                <a:latin typeface="Lota Grotesque" panose="00000500000000000000" pitchFamily="50" charset="0"/>
                <a:ea typeface="Calibri"/>
                <a:cs typeface="Calibri"/>
                <a:sym typeface="Calibri"/>
              </a:rPr>
              <a:t>Your answer here</a:t>
            </a:r>
            <a:endParaRPr kumimoji="0" lang="en-US" sz="1600" b="0" i="0" u="none" strike="noStrike" kern="1200" cap="none" spc="0" normalizeH="0" baseline="0" noProof="0" dirty="0">
              <a:ln>
                <a:noFill/>
              </a:ln>
              <a:solidFill>
                <a:srgbClr val="E4007F"/>
              </a:solidFill>
              <a:effectLst/>
              <a:uLnTx/>
              <a:uFillTx/>
              <a:latin typeface="Lota Grotesque" panose="00000500000000000000" pitchFamily="50" charset="0"/>
              <a:ea typeface="Calibri"/>
              <a:cs typeface="Calibri"/>
              <a:sym typeface="Calibri"/>
            </a:endParaRPr>
          </a:p>
        </p:txBody>
      </p:sp>
      <p:sp>
        <p:nvSpPr>
          <p:cNvPr id="33" name="Rectangle 32">
            <a:extLst>
              <a:ext uri="{FF2B5EF4-FFF2-40B4-BE49-F238E27FC236}">
                <a16:creationId xmlns:a16="http://schemas.microsoft.com/office/drawing/2014/main" id="{5709B500-9AC1-A2BD-F68F-E9156D24AAFF}"/>
              </a:ext>
            </a:extLst>
          </p:cNvPr>
          <p:cNvSpPr/>
          <p:nvPr/>
        </p:nvSpPr>
        <p:spPr>
          <a:xfrm flipH="1">
            <a:off x="4059771" y="1260000"/>
            <a:ext cx="4182463" cy="4787232"/>
          </a:xfrm>
          <a:prstGeom prst="rect">
            <a:avLst/>
          </a:prstGeom>
          <a:solidFill>
            <a:schemeClr val="bg1"/>
          </a:solidFill>
          <a:ln w="127000">
            <a:solidFill>
              <a:srgbClr val="9337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56E483F0-BDB7-6B84-2638-E97BCBD8679F}"/>
              </a:ext>
            </a:extLst>
          </p:cNvPr>
          <p:cNvSpPr/>
          <p:nvPr/>
        </p:nvSpPr>
        <p:spPr>
          <a:xfrm flipH="1">
            <a:off x="4234067" y="1671613"/>
            <a:ext cx="3589133" cy="17851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GB" b="1" i="0" u="none" strike="noStrike" kern="1200" cap="none" spc="0" normalizeH="0" baseline="0" noProof="0" dirty="0">
                <a:ln>
                  <a:noFill/>
                </a:ln>
                <a:effectLst/>
                <a:uLnTx/>
                <a:uFillTx/>
                <a:latin typeface="Lota Grotesque Bold" panose="00000800000000000000" pitchFamily="50" charset="0"/>
                <a:ea typeface="Calibri"/>
                <a:cs typeface="Calibri"/>
                <a:sym typeface="Calibri"/>
              </a:rPr>
              <a:t>What are we trying to achieve with our World Book Day Celebrations? </a:t>
            </a: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lang="en-US" sz="1600" b="0" i="0" u="none" strike="noStrike" kern="1200" cap="none" spc="0" normalizeH="0" baseline="0" noProof="0" dirty="0">
              <a:ln>
                <a:noFill/>
              </a:ln>
              <a:effectLst/>
              <a:uLnTx/>
              <a:uFillTx/>
              <a:latin typeface="Rockwell" panose="02060603020205020403" pitchFamily="18" charset="77"/>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US" sz="1600" b="0" i="0" u="none" strike="noStrike" kern="1200" cap="none" spc="0" normalizeH="0" baseline="0" noProof="0" dirty="0">
                <a:ln>
                  <a:noFill/>
                </a:ln>
                <a:effectLst/>
                <a:uLnTx/>
                <a:uFillTx/>
                <a:latin typeface="Lota Grotesque" panose="00000500000000000000" pitchFamily="50" charset="0"/>
                <a:ea typeface="Calibri"/>
                <a:cs typeface="Calibri"/>
                <a:sym typeface="Calibri"/>
              </a:rPr>
              <a:t>Your answer here</a:t>
            </a: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lang="en-US" sz="2400" b="0" i="0" u="none" strike="noStrike" kern="1200" cap="none" spc="0" normalizeH="0" baseline="0" noProof="0" dirty="0">
              <a:ln>
                <a:noFill/>
              </a:ln>
              <a:solidFill>
                <a:srgbClr val="E4007F"/>
              </a:solidFill>
              <a:effectLst/>
              <a:uLnTx/>
              <a:uFillTx/>
              <a:latin typeface="Rockwell" panose="02060603020205020403" pitchFamily="18" charset="77"/>
              <a:ea typeface="Calibri"/>
              <a:cs typeface="Calibri"/>
              <a:sym typeface="Calibri"/>
            </a:endParaRPr>
          </a:p>
        </p:txBody>
      </p:sp>
      <p:sp>
        <p:nvSpPr>
          <p:cNvPr id="37" name="Rectangle 36">
            <a:extLst>
              <a:ext uri="{FF2B5EF4-FFF2-40B4-BE49-F238E27FC236}">
                <a16:creationId xmlns:a16="http://schemas.microsoft.com/office/drawing/2014/main" id="{2A8AB142-7D00-CE8B-4D16-50297165DE72}"/>
              </a:ext>
            </a:extLst>
          </p:cNvPr>
          <p:cNvSpPr/>
          <p:nvPr/>
        </p:nvSpPr>
        <p:spPr>
          <a:xfrm flipH="1">
            <a:off x="7823201" y="1566673"/>
            <a:ext cx="3812203" cy="4114655"/>
          </a:xfrm>
          <a:prstGeom prst="rect">
            <a:avLst/>
          </a:prstGeom>
          <a:solidFill>
            <a:srgbClr val="94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21555571-C7B3-9216-4F99-94D0555FC7D9}"/>
              </a:ext>
            </a:extLst>
          </p:cNvPr>
          <p:cNvSpPr/>
          <p:nvPr/>
        </p:nvSpPr>
        <p:spPr>
          <a:xfrm flipH="1">
            <a:off x="7951908" y="1803342"/>
            <a:ext cx="3634722" cy="34317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GB" sz="2300" b="1" i="0" u="none" strike="noStrike" kern="1200" cap="none" spc="0" normalizeH="0" baseline="0" noProof="0" dirty="0">
                <a:ln>
                  <a:noFill/>
                </a:ln>
                <a:effectLst/>
                <a:uLnTx/>
                <a:uFillTx/>
                <a:latin typeface="Lota Grotesque Bold" panose="00000800000000000000" pitchFamily="50" charset="0"/>
                <a:ea typeface="Calibri"/>
                <a:cs typeface="Calibri"/>
                <a:sym typeface="Calibri"/>
              </a:rPr>
              <a:t>What are the messages we want to share with caregivers?*</a:t>
            </a:r>
            <a:r>
              <a:rPr kumimoji="0" lang="en-GB" sz="2300" b="1" i="0" u="none" strike="noStrike" kern="1200" cap="none" spc="0" normalizeH="0" baseline="0" noProof="0" dirty="0">
                <a:ln>
                  <a:noFill/>
                </a:ln>
                <a:effectLst/>
                <a:uLnTx/>
                <a:uFillTx/>
                <a:latin typeface="Rockwell" panose="02060603020205020403" pitchFamily="18" charset="77"/>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br>
              <a:rPr lang="en-GB" sz="1600" dirty="0">
                <a:solidFill>
                  <a:srgbClr val="000000"/>
                </a:solidFill>
                <a:latin typeface="Lota Grotesque" panose="00000500000000000000" pitchFamily="50" charset="0"/>
                <a:ea typeface="Calibri"/>
                <a:cs typeface="Calibri"/>
                <a:sym typeface="Calibri"/>
              </a:rPr>
            </a:br>
            <a:r>
              <a:rPr lang="en-GB" sz="1600" dirty="0">
                <a:solidFill>
                  <a:srgbClr val="000000"/>
                </a:solidFill>
                <a:latin typeface="Lota Grotesque" panose="00000500000000000000" pitchFamily="50" charset="0"/>
                <a:ea typeface="Calibri"/>
                <a:cs typeface="Calibri"/>
                <a:sym typeface="Calibri"/>
              </a:rPr>
              <a:t>Think about: </a:t>
            </a: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lang="en-GB" sz="1600" dirty="0">
                <a:solidFill>
                  <a:srgbClr val="000000"/>
                </a:solidFill>
                <a:latin typeface="Lota Grotesque" panose="00000500000000000000" pitchFamily="50" charset="0"/>
                <a:ea typeface="Calibri"/>
                <a:cs typeface="Calibri"/>
                <a:sym typeface="Calibri"/>
              </a:rPr>
              <a:t>What’s the message? </a:t>
            </a: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lang="en-GB" sz="1600" dirty="0">
                <a:solidFill>
                  <a:srgbClr val="000000"/>
                </a:solidFill>
                <a:latin typeface="Lota Grotesque" panose="00000500000000000000" pitchFamily="50" charset="0"/>
                <a:ea typeface="Calibri"/>
                <a:cs typeface="Calibri"/>
                <a:sym typeface="Calibri"/>
              </a:rPr>
              <a:t>How and when will it be communicated? </a:t>
            </a: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lang="en-GB" sz="1600" dirty="0">
                <a:solidFill>
                  <a:srgbClr val="000000"/>
                </a:solidFill>
                <a:latin typeface="Lota Grotesque" panose="00000500000000000000" pitchFamily="50" charset="0"/>
                <a:ea typeface="Calibri"/>
                <a:cs typeface="Calibri"/>
                <a:sym typeface="Calibri"/>
              </a:rPr>
              <a:t>Whose job is it? </a:t>
            </a: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lang="en-GB" sz="1600" dirty="0">
                <a:solidFill>
                  <a:srgbClr val="000000"/>
                </a:solidFill>
                <a:latin typeface="Lota Grotesque" panose="00000500000000000000" pitchFamily="50" charset="0"/>
                <a:ea typeface="Calibri"/>
                <a:cs typeface="Calibri"/>
                <a:sym typeface="Calibri"/>
              </a:rPr>
              <a:t>Is it booked in? </a:t>
            </a:r>
            <a:endParaRPr kumimoji="0" lang="en-US" sz="1600" b="0" i="0" u="none" strike="noStrike" kern="1200" cap="none" spc="0" normalizeH="0" baseline="0" noProof="0" dirty="0">
              <a:ln>
                <a:noFill/>
              </a:ln>
              <a:solidFill>
                <a:srgbClr val="E4007F"/>
              </a:solidFill>
              <a:effectLst/>
              <a:uLnTx/>
              <a:uFillTx/>
              <a:latin typeface="Lota Grotesque" panose="00000500000000000000" pitchFamily="50"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lang="en-US" sz="3600" b="0" i="0" u="none" strike="noStrike" kern="1200" cap="none" spc="0" normalizeH="0" baseline="0" noProof="0" dirty="0">
              <a:ln>
                <a:noFill/>
              </a:ln>
              <a:solidFill>
                <a:srgbClr val="E4007F"/>
              </a:solidFill>
              <a:effectLst/>
              <a:uLnTx/>
              <a:uFillTx/>
              <a:latin typeface="Rockwell" panose="02060603020205020403" pitchFamily="18" charset="77"/>
              <a:ea typeface="Calibri"/>
              <a:cs typeface="Calibri"/>
              <a:sym typeface="Calibri"/>
            </a:endParaRPr>
          </a:p>
        </p:txBody>
      </p:sp>
      <p:sp>
        <p:nvSpPr>
          <p:cNvPr id="3" name="TextBox 2">
            <a:extLst>
              <a:ext uri="{FF2B5EF4-FFF2-40B4-BE49-F238E27FC236}">
                <a16:creationId xmlns:a16="http://schemas.microsoft.com/office/drawing/2014/main" id="{8E5C9CCE-955A-8C07-267B-9B5CFC2228FA}"/>
              </a:ext>
            </a:extLst>
          </p:cNvPr>
          <p:cNvSpPr txBox="1"/>
          <p:nvPr/>
        </p:nvSpPr>
        <p:spPr>
          <a:xfrm>
            <a:off x="9248775" y="5662126"/>
            <a:ext cx="2943225" cy="738664"/>
          </a:xfrm>
          <a:prstGeom prst="rect">
            <a:avLst/>
          </a:prstGeom>
          <a:noFill/>
        </p:spPr>
        <p:txBody>
          <a:bodyPr wrap="square" lIns="91440" tIns="45720" rIns="91440" bIns="45720" anchor="t">
            <a:spAutoFit/>
          </a:bodyPr>
          <a:lstStyle/>
          <a:p>
            <a:r>
              <a:rPr lang="en-GB" sz="1800" dirty="0">
                <a:solidFill>
                  <a:srgbClr val="000000"/>
                </a:solidFill>
                <a:latin typeface="Lota Grotesque" panose="00000500000000000000" pitchFamily="50" charset="0"/>
                <a:ea typeface="Calibri"/>
                <a:cs typeface="Calibri"/>
                <a:sym typeface="Calibri"/>
              </a:rPr>
              <a:t>*</a:t>
            </a:r>
            <a:r>
              <a:rPr lang="en-GB" sz="1200" dirty="0">
                <a:solidFill>
                  <a:srgbClr val="000000"/>
                </a:solidFill>
                <a:latin typeface="Lota Grotesque" panose="00000500000000000000" pitchFamily="50" charset="0"/>
                <a:ea typeface="Calibri"/>
                <a:cs typeface="Calibri"/>
                <a:sym typeface="Calibri"/>
              </a:rPr>
              <a:t>The </a:t>
            </a:r>
            <a:r>
              <a:rPr lang="en-GB" sz="1200" dirty="0">
                <a:solidFill>
                  <a:srgbClr val="000000"/>
                </a:solidFill>
                <a:latin typeface="Lota Grotesque" panose="00000500000000000000" pitchFamily="50" charset="0"/>
                <a:ea typeface="Calibri"/>
                <a:cs typeface="Calibri"/>
                <a:sym typeface="Calibri"/>
                <a:hlinkClick r:id="rId3"/>
              </a:rPr>
              <a:t>World Book Day Family and Caregiver Communications Toolkit</a:t>
            </a:r>
            <a:r>
              <a:rPr lang="en-GB" sz="1200" dirty="0">
                <a:solidFill>
                  <a:srgbClr val="000000"/>
                </a:solidFill>
                <a:latin typeface="Lota Grotesque" panose="00000500000000000000" pitchFamily="50" charset="0"/>
                <a:ea typeface="Calibri"/>
                <a:cs typeface="Calibri"/>
                <a:sym typeface="Calibri"/>
              </a:rPr>
              <a:t> might be useful to refer to here</a:t>
            </a:r>
            <a:endParaRPr lang="en-GB" sz="1200" dirty="0">
              <a:latin typeface="Lota Grotesque" panose="00000500000000000000" pitchFamily="50" charset="0"/>
            </a:endParaRPr>
          </a:p>
        </p:txBody>
      </p:sp>
      <p:pic>
        <p:nvPicPr>
          <p:cNvPr id="5" name="Picture 4" descr="A purple rectangular object with black eyes&#10;&#10;AI-generated content may be incorrect.">
            <a:extLst>
              <a:ext uri="{FF2B5EF4-FFF2-40B4-BE49-F238E27FC236}">
                <a16:creationId xmlns:a16="http://schemas.microsoft.com/office/drawing/2014/main" id="{44392E7B-17FC-90B4-1BCE-30C49BC04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58" y="364319"/>
            <a:ext cx="2595903" cy="1215004"/>
          </a:xfrm>
          <a:prstGeom prst="rect">
            <a:avLst/>
          </a:prstGeom>
        </p:spPr>
      </p:pic>
    </p:spTree>
    <p:extLst>
      <p:ext uri="{BB962C8B-B14F-4D97-AF65-F5344CB8AC3E}">
        <p14:creationId xmlns:p14="http://schemas.microsoft.com/office/powerpoint/2010/main" val="3028189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
            <a:extLst>
              <a:ext uri="{FF2B5EF4-FFF2-40B4-BE49-F238E27FC236}">
                <a16:creationId xmlns:a16="http://schemas.microsoft.com/office/drawing/2014/main" id="{E8DB426E-E323-E501-0F7C-52059D0A5675}"/>
              </a:ext>
            </a:extLst>
          </p:cNvPr>
          <p:cNvGraphicFramePr/>
          <p:nvPr/>
        </p:nvGraphicFramePr>
        <p:xfrm>
          <a:off x="173737" y="1066825"/>
          <a:ext cx="11795763" cy="4656567"/>
        </p:xfrm>
        <a:graphic>
          <a:graphicData uri="http://schemas.openxmlformats.org/drawingml/2006/table">
            <a:tbl>
              <a:tblPr>
                <a:tableStyleId>{5940675A-B579-460E-94D1-54222C63F5DA}</a:tableStyleId>
              </a:tblPr>
              <a:tblGrid>
                <a:gridCol w="1685109">
                  <a:extLst>
                    <a:ext uri="{9D8B030D-6E8A-4147-A177-3AD203B41FA5}">
                      <a16:colId xmlns:a16="http://schemas.microsoft.com/office/drawing/2014/main" val="20000"/>
                    </a:ext>
                  </a:extLst>
                </a:gridCol>
                <a:gridCol w="1685109">
                  <a:extLst>
                    <a:ext uri="{9D8B030D-6E8A-4147-A177-3AD203B41FA5}">
                      <a16:colId xmlns:a16="http://schemas.microsoft.com/office/drawing/2014/main" val="20001"/>
                    </a:ext>
                  </a:extLst>
                </a:gridCol>
                <a:gridCol w="1685109">
                  <a:extLst>
                    <a:ext uri="{9D8B030D-6E8A-4147-A177-3AD203B41FA5}">
                      <a16:colId xmlns:a16="http://schemas.microsoft.com/office/drawing/2014/main" val="20002"/>
                    </a:ext>
                  </a:extLst>
                </a:gridCol>
                <a:gridCol w="1685109">
                  <a:extLst>
                    <a:ext uri="{9D8B030D-6E8A-4147-A177-3AD203B41FA5}">
                      <a16:colId xmlns:a16="http://schemas.microsoft.com/office/drawing/2014/main" val="20003"/>
                    </a:ext>
                  </a:extLst>
                </a:gridCol>
                <a:gridCol w="1717763">
                  <a:extLst>
                    <a:ext uri="{9D8B030D-6E8A-4147-A177-3AD203B41FA5}">
                      <a16:colId xmlns:a16="http://schemas.microsoft.com/office/drawing/2014/main" val="20004"/>
                    </a:ext>
                  </a:extLst>
                </a:gridCol>
                <a:gridCol w="1652455">
                  <a:extLst>
                    <a:ext uri="{9D8B030D-6E8A-4147-A177-3AD203B41FA5}">
                      <a16:colId xmlns:a16="http://schemas.microsoft.com/office/drawing/2014/main" val="20005"/>
                    </a:ext>
                  </a:extLst>
                </a:gridCol>
                <a:gridCol w="1685109">
                  <a:extLst>
                    <a:ext uri="{9D8B030D-6E8A-4147-A177-3AD203B41FA5}">
                      <a16:colId xmlns:a16="http://schemas.microsoft.com/office/drawing/2014/main" val="20006"/>
                    </a:ext>
                  </a:extLst>
                </a:gridCol>
              </a:tblGrid>
              <a:tr h="1146800">
                <a:tc>
                  <a:txBody>
                    <a:bodyPr/>
                    <a:lstStyle/>
                    <a:p>
                      <a:pPr algn="l" defTabSz="914400">
                        <a:tabLst>
                          <a:tab pos="1663700" algn="l"/>
                        </a:tabLst>
                      </a:pPr>
                      <a:r>
                        <a:rPr sz="1600" dirty="0">
                          <a:solidFill>
                            <a:schemeClr val="tx1"/>
                          </a:solidFill>
                          <a:sym typeface="Klinic Slab Bold"/>
                        </a:rPr>
                        <a:t>Purpose and rational</a:t>
                      </a:r>
                      <a:r>
                        <a:rPr lang="en-US" sz="1600" dirty="0">
                          <a:solidFill>
                            <a:schemeClr val="tx1"/>
                          </a:solidFill>
                          <a:sym typeface="Klinic Slab Bold"/>
                        </a:rPr>
                        <a:t>e</a:t>
                      </a:r>
                      <a:endParaRPr sz="1600" dirty="0">
                        <a:solidFill>
                          <a:schemeClr val="tx1"/>
                        </a:solidFill>
                        <a:latin typeface="Lota Grotesque Bold" panose="00000800000000000000" pitchFamily="50" charset="0"/>
                        <a:ea typeface="Klinic Slab Bold"/>
                        <a:cs typeface="Klinic Slab Bold"/>
                        <a:sym typeface="Klinic Slab Bold"/>
                      </a:endParaRPr>
                    </a:p>
                  </a:txBody>
                  <a:tcPr marL="45720" marR="45720" horzOverflow="overflow"/>
                </a:tc>
                <a:tc>
                  <a:txBody>
                    <a:bodyPr/>
                    <a:lstStyle/>
                    <a:p>
                      <a:pPr algn="l" defTabSz="914400"/>
                      <a:r>
                        <a:rPr sz="1600" dirty="0">
                          <a:solidFill>
                            <a:schemeClr val="tx1"/>
                          </a:solidFill>
                          <a:sym typeface="Klinic Slab Bold"/>
                        </a:rPr>
                        <a:t>Activity</a:t>
                      </a:r>
                      <a:endParaRPr sz="1600" dirty="0">
                        <a:solidFill>
                          <a:schemeClr val="tx1"/>
                        </a:solidFill>
                        <a:latin typeface="Lota Grotesque Bold" panose="00000800000000000000" pitchFamily="50" charset="0"/>
                        <a:ea typeface="Klinic Slab Bold"/>
                        <a:cs typeface="Klinic Slab Bold"/>
                        <a:sym typeface="Klinic Slab Bold"/>
                      </a:endParaRPr>
                    </a:p>
                  </a:txBody>
                  <a:tcPr marL="45720" marR="45720" horzOverflow="overflow"/>
                </a:tc>
                <a:tc>
                  <a:txBody>
                    <a:bodyPr/>
                    <a:lstStyle/>
                    <a:p>
                      <a:pPr algn="l" defTabSz="914400">
                        <a:tabLst>
                          <a:tab pos="1663700" algn="l"/>
                        </a:tabLst>
                      </a:pPr>
                      <a:r>
                        <a:rPr sz="1600" dirty="0">
                          <a:solidFill>
                            <a:schemeClr val="tx1"/>
                          </a:solidFill>
                          <a:sym typeface="Klinic Slab Bold"/>
                        </a:rPr>
                        <a:t>Resources needed</a:t>
                      </a:r>
                      <a:endParaRPr sz="1600" dirty="0">
                        <a:solidFill>
                          <a:schemeClr val="tx1"/>
                        </a:solidFill>
                        <a:latin typeface="Lota Grotesque Bold" panose="00000800000000000000" pitchFamily="50" charset="0"/>
                        <a:ea typeface="Klinic Slab Bold"/>
                        <a:cs typeface="Klinic Slab Bold"/>
                        <a:sym typeface="Klinic Slab Bold"/>
                      </a:endParaRPr>
                    </a:p>
                  </a:txBody>
                  <a:tcPr marL="45720" marR="45720" horzOverflow="overflow"/>
                </a:tc>
                <a:tc>
                  <a:txBody>
                    <a:bodyPr/>
                    <a:lstStyle/>
                    <a:p>
                      <a:pPr algn="l" defTabSz="914400">
                        <a:tabLst>
                          <a:tab pos="1663700" algn="l"/>
                        </a:tabLst>
                      </a:pPr>
                      <a:r>
                        <a:rPr sz="1600" dirty="0">
                          <a:solidFill>
                            <a:schemeClr val="tx1"/>
                          </a:solidFill>
                          <a:sym typeface="Klinic Slab Bold"/>
                        </a:rPr>
                        <a:t>What’s the timeline
for this activity? </a:t>
                      </a:r>
                      <a:r>
                        <a:rPr lang="en-GB" sz="1600" dirty="0">
                          <a:solidFill>
                            <a:schemeClr val="tx1"/>
                          </a:solidFill>
                          <a:sym typeface="Klinic Slab Bold"/>
                        </a:rPr>
                        <a:t>(Before, during, after)</a:t>
                      </a:r>
                      <a:endParaRPr sz="1600" dirty="0">
                        <a:solidFill>
                          <a:schemeClr val="tx1"/>
                        </a:solidFill>
                        <a:latin typeface="Lota Grotesque Bold" panose="00000800000000000000" pitchFamily="50" charset="0"/>
                        <a:ea typeface="Klinic Slab Bold"/>
                        <a:cs typeface="Klinic Slab Bold"/>
                        <a:sym typeface="Klinic Slab Bold"/>
                      </a:endParaRPr>
                    </a:p>
                  </a:txBody>
                  <a:tcPr marL="45720" marR="45720" horzOverflow="overflow"/>
                </a:tc>
                <a:tc>
                  <a:txBody>
                    <a:bodyPr/>
                    <a:lstStyle/>
                    <a:p>
                      <a:pPr algn="l" defTabSz="914400">
                        <a:tabLst>
                          <a:tab pos="1663700" algn="l"/>
                        </a:tabLst>
                      </a:pPr>
                      <a:r>
                        <a:rPr sz="1600" dirty="0">
                          <a:solidFill>
                            <a:schemeClr val="tx1"/>
                          </a:solidFill>
                          <a:sym typeface="Klinic Slab Bold"/>
                        </a:rPr>
                        <a:t>Share with caregivers?</a:t>
                      </a:r>
                      <a:endParaRPr sz="1600" dirty="0">
                        <a:solidFill>
                          <a:schemeClr val="tx1"/>
                        </a:solidFill>
                        <a:latin typeface="Lota Grotesque Bold" panose="00000800000000000000" pitchFamily="50" charset="0"/>
                        <a:ea typeface="Klinic Slab Bold"/>
                        <a:cs typeface="Klinic Slab Bold"/>
                        <a:sym typeface="Klinic Slab Bold"/>
                      </a:endParaRPr>
                    </a:p>
                  </a:txBody>
                  <a:tcPr marL="45720" marR="45720" horzOverflow="overflow"/>
                </a:tc>
                <a:tc>
                  <a:txBody>
                    <a:bodyPr/>
                    <a:lstStyle/>
                    <a:p>
                      <a:pPr algn="l" defTabSz="914400">
                        <a:tabLst>
                          <a:tab pos="1663700" algn="l"/>
                        </a:tabLst>
                      </a:pPr>
                      <a:r>
                        <a:rPr sz="1600" dirty="0">
                          <a:solidFill>
                            <a:schemeClr val="tx1"/>
                          </a:solidFill>
                          <a:sym typeface="Klinic Slab Bold"/>
                        </a:rPr>
                        <a:t>Success markers</a:t>
                      </a:r>
                      <a:endParaRPr sz="1600" dirty="0">
                        <a:solidFill>
                          <a:schemeClr val="tx1"/>
                        </a:solidFill>
                        <a:latin typeface="Lota Grotesque Bold" panose="00000800000000000000" pitchFamily="50" charset="0"/>
                        <a:ea typeface="Klinic Slab Bold"/>
                        <a:cs typeface="Klinic Slab Bold"/>
                        <a:sym typeface="Klinic Slab Bold"/>
                      </a:endParaRPr>
                    </a:p>
                  </a:txBody>
                  <a:tcPr marL="45720" marR="45720" horzOverflow="overflow"/>
                </a:tc>
                <a:tc>
                  <a:txBody>
                    <a:bodyPr/>
                    <a:lstStyle/>
                    <a:p>
                      <a:pPr algn="l" defTabSz="914400">
                        <a:tabLst>
                          <a:tab pos="1663700" algn="l"/>
                        </a:tabLst>
                      </a:pPr>
                      <a:r>
                        <a:rPr sz="1600" dirty="0">
                          <a:solidFill>
                            <a:schemeClr val="tx1"/>
                          </a:solidFill>
                          <a:sym typeface="Klinic Slab Bold"/>
                        </a:rPr>
                        <a:t>Reflection</a:t>
                      </a:r>
                      <a:endParaRPr sz="1600" dirty="0">
                        <a:solidFill>
                          <a:schemeClr val="tx1"/>
                        </a:solidFill>
                        <a:latin typeface="Lota Grotesque Bold" panose="00000800000000000000" pitchFamily="50" charset="0"/>
                        <a:ea typeface="Klinic Slab Bold"/>
                        <a:cs typeface="Klinic Slab Bold"/>
                        <a:sym typeface="Klinic Slab Bold"/>
                      </a:endParaRPr>
                    </a:p>
                  </a:txBody>
                  <a:tcPr marL="45720" marR="45720" horzOverflow="overflow"/>
                </a:tc>
                <a:extLst>
                  <a:ext uri="{0D108BD9-81ED-4DB2-BD59-A6C34878D82A}">
                    <a16:rowId xmlns:a16="http://schemas.microsoft.com/office/drawing/2014/main" val="10000"/>
                  </a:ext>
                </a:extLst>
              </a:tr>
              <a:tr h="1104867">
                <a:tc>
                  <a:txBody>
                    <a:bodyPr/>
                    <a:lstStyle/>
                    <a:p>
                      <a:pPr lvl="0" algn="l" defTabSz="457200">
                        <a:defRPr sz="2000">
                          <a:solidFill>
                            <a:srgbClr val="009DE9"/>
                          </a:solidFill>
                          <a:latin typeface="Klinic Slab Bold"/>
                          <a:ea typeface="Klinic Slab Bold"/>
                          <a:cs typeface="Klinic Slab Bold"/>
                          <a:sym typeface="Klinic Slab Bold"/>
                        </a:defRPr>
                      </a:pPr>
                      <a:r>
                        <a:rPr sz="1100" dirty="0">
                          <a:solidFill>
                            <a:schemeClr val="tx1"/>
                          </a:solidFill>
                        </a:rPr>
                        <a:t>To ensure all children are clear about the purpose of the day </a:t>
                      </a:r>
                      <a:endParaRPr sz="1100" dirty="0">
                        <a:solidFill>
                          <a:schemeClr val="tx1"/>
                        </a:solidFill>
                        <a:latin typeface="Lota Grotesque" panose="00000500000000000000" pitchFamily="50" charset="0"/>
                      </a:endParaRPr>
                    </a:p>
                  </a:txBody>
                  <a:tcPr marL="45720" marR="45720" horzOverflow="overflow"/>
                </a:tc>
                <a:tc>
                  <a:txBody>
                    <a:bodyPr/>
                    <a:lstStyle/>
                    <a:p>
                      <a:pPr lvl="0" algn="l" defTabSz="457200">
                        <a:defRPr sz="2000">
                          <a:latin typeface="Klinic Slab Book"/>
                          <a:ea typeface="Klinic Slab Book"/>
                          <a:cs typeface="Klinic Slab Book"/>
                          <a:sym typeface="Klinic Slab Book"/>
                        </a:defRPr>
                      </a:pPr>
                      <a:r>
                        <a:rPr sz="1100" dirty="0">
                          <a:solidFill>
                            <a:schemeClr val="tx1"/>
                          </a:solidFill>
                        </a:rPr>
                        <a:t>World Book Day Assembly</a:t>
                      </a:r>
                      <a:endParaRPr sz="1100" dirty="0">
                        <a:solidFill>
                          <a:schemeClr val="tx1"/>
                        </a:solidFill>
                        <a:latin typeface="Lota Grotesque" panose="00000500000000000000" pitchFamily="50" charset="0"/>
                      </a:endParaRPr>
                    </a:p>
                  </a:txBody>
                  <a:tcPr marL="45720" marR="45720" horzOverflow="overflow"/>
                </a:tc>
                <a:tc>
                  <a:txBody>
                    <a:bodyPr/>
                    <a:lstStyle/>
                    <a:p>
                      <a:pPr lvl="0" algn="l" defTabSz="2438338">
                        <a:lnSpc>
                          <a:spcPct val="90000"/>
                        </a:lnSpc>
                        <a:spcBef>
                          <a:spcPts val="4500"/>
                        </a:spcBef>
                        <a:defRPr sz="2000">
                          <a:latin typeface="Klinic Slab Book"/>
                          <a:ea typeface="Klinic Slab Book"/>
                          <a:cs typeface="Klinic Slab Book"/>
                          <a:sym typeface="Klinic Slab Book"/>
                        </a:defRPr>
                      </a:pPr>
                      <a:r>
                        <a:rPr sz="1100" dirty="0">
                          <a:solidFill>
                            <a:schemeClr val="tx1"/>
                          </a:solidFill>
                        </a:rPr>
                        <a:t>Assembly </a:t>
                      </a:r>
                      <a:r>
                        <a:rPr sz="1100" dirty="0" err="1">
                          <a:solidFill>
                            <a:schemeClr val="tx1"/>
                          </a:solidFill>
                        </a:rPr>
                        <a:t>powerpoint</a:t>
                      </a:r>
                      <a:r>
                        <a:rPr sz="1100" dirty="0">
                          <a:solidFill>
                            <a:schemeClr val="tx1"/>
                          </a:solidFill>
                        </a:rPr>
                        <a:t> </a:t>
                      </a:r>
                      <a:endParaRPr sz="1100" dirty="0">
                        <a:solidFill>
                          <a:schemeClr val="tx1"/>
                        </a:solidFill>
                        <a:latin typeface="Lota Grotesque" panose="00000500000000000000" pitchFamily="50" charset="0"/>
                      </a:endParaRPr>
                    </a:p>
                  </a:txBody>
                  <a:tcPr marL="45720" marR="45720" horzOverflow="overflow"/>
                </a:tc>
                <a:tc>
                  <a:txBody>
                    <a:bodyPr/>
                    <a:lstStyle/>
                    <a:p>
                      <a:pPr lvl="0" algn="l" defTabSz="457200">
                        <a:defRPr sz="2000">
                          <a:solidFill>
                            <a:srgbClr val="000000">
                              <a:alpha val="84705"/>
                            </a:srgbClr>
                          </a:solidFill>
                          <a:latin typeface="Klinic Slab Book"/>
                          <a:ea typeface="Klinic Slab Book"/>
                          <a:cs typeface="Klinic Slab Book"/>
                          <a:sym typeface="Klinic Slab Book"/>
                        </a:defRPr>
                      </a:pPr>
                      <a:endParaRPr sz="1100" dirty="0">
                        <a:solidFill>
                          <a:schemeClr val="tx1"/>
                        </a:solidFill>
                        <a:latin typeface="Lota Grotesque" panose="00000500000000000000" pitchFamily="50" charset="0"/>
                      </a:endParaRPr>
                    </a:p>
                  </a:txBody>
                  <a:tcPr marL="45720" marR="45720" horzOverflow="overflow"/>
                </a:tc>
                <a:tc>
                  <a:txBody>
                    <a:bodyPr/>
                    <a:lstStyle/>
                    <a:p>
                      <a:pPr lvl="0" algn="l" defTabSz="2438338">
                        <a:defRPr sz="2000">
                          <a:latin typeface="Klinic Slab Book"/>
                          <a:ea typeface="Klinic Slab Book"/>
                          <a:cs typeface="Klinic Slab Book"/>
                          <a:sym typeface="Klinic Slab Book"/>
                        </a:defRPr>
                      </a:pPr>
                      <a:r>
                        <a:rPr lang="en-GB" sz="1100" dirty="0">
                          <a:solidFill>
                            <a:schemeClr val="tx1"/>
                          </a:solidFill>
                        </a:rPr>
                        <a:t>Yes - </a:t>
                      </a:r>
                      <a:r>
                        <a:rPr sz="1100" dirty="0">
                          <a:solidFill>
                            <a:schemeClr val="tx1"/>
                          </a:solidFill>
                        </a:rPr>
                        <a:t>invited to join </a:t>
                      </a:r>
                    </a:p>
                    <a:p>
                      <a:pPr lvl="0" algn="l" defTabSz="2438338">
                        <a:defRPr sz="2000">
                          <a:latin typeface="Klinic Slab Book"/>
                          <a:ea typeface="Klinic Slab Book"/>
                          <a:cs typeface="Klinic Slab Book"/>
                          <a:sym typeface="Klinic Slab Book"/>
                        </a:defRPr>
                      </a:pPr>
                      <a:r>
                        <a:rPr sz="1100" dirty="0">
                          <a:solidFill>
                            <a:schemeClr val="tx1"/>
                          </a:solidFill>
                        </a:rPr>
                        <a:t>the assembly</a:t>
                      </a:r>
                      <a:endParaRPr sz="1100" dirty="0">
                        <a:solidFill>
                          <a:schemeClr val="tx1"/>
                        </a:solidFill>
                        <a:latin typeface="Lota Grotesque" panose="00000500000000000000" pitchFamily="50" charset="0"/>
                      </a:endParaRPr>
                    </a:p>
                  </a:txBody>
                  <a:tcPr marL="45720" marR="45720" horzOverflow="overflow"/>
                </a:tc>
                <a:tc>
                  <a:txBody>
                    <a:bodyPr/>
                    <a:lstStyle/>
                    <a:p>
                      <a:pPr lvl="0" algn="l" defTabSz="457200">
                        <a:defRPr sz="2000">
                          <a:latin typeface="Klinic Slab Book"/>
                          <a:ea typeface="Klinic Slab Book"/>
                          <a:cs typeface="Klinic Slab Book"/>
                          <a:sym typeface="Klinic Slab Book"/>
                        </a:defRPr>
                      </a:pPr>
                      <a:r>
                        <a:rPr sz="1100" dirty="0">
                          <a:solidFill>
                            <a:schemeClr val="tx1"/>
                          </a:solidFill>
                        </a:rPr>
                        <a:t>Teacher feedback on </a:t>
                      </a:r>
                    </a:p>
                    <a:p>
                      <a:pPr lvl="0" algn="l"/>
                      <a:r>
                        <a:rPr lang="en-US" sz="1100" dirty="0">
                          <a:solidFill>
                            <a:schemeClr val="tx1"/>
                          </a:solidFill>
                        </a:rPr>
                        <a:t>likes</a:t>
                      </a:r>
                      <a:r>
                        <a:rPr sz="1100" dirty="0">
                          <a:solidFill>
                            <a:schemeClr val="tx1"/>
                          </a:solidFill>
                        </a:rPr>
                        <a:t>/dislikes/</a:t>
                      </a:r>
                      <a:r>
                        <a:rPr lang="en-US" sz="1100" dirty="0">
                          <a:solidFill>
                            <a:schemeClr val="tx1"/>
                          </a:solidFill>
                        </a:rPr>
                        <a:t>questions </a:t>
                      </a:r>
                      <a:r>
                        <a:rPr sz="1100" dirty="0">
                          <a:solidFill>
                            <a:schemeClr val="tx1"/>
                          </a:solidFill>
                        </a:rPr>
                        <a:t>following the assembly</a:t>
                      </a:r>
                      <a:endParaRPr sz="1100" dirty="0">
                        <a:solidFill>
                          <a:schemeClr val="tx1"/>
                        </a:solidFill>
                        <a:latin typeface="Lota Grotesque" panose="00000500000000000000" pitchFamily="50" charset="0"/>
                      </a:endParaRPr>
                    </a:p>
                  </a:txBody>
                  <a:tcPr marL="45720" marR="45720" horzOverflow="overflow"/>
                </a:tc>
                <a:tc>
                  <a:txBody>
                    <a:bodyPr/>
                    <a:lstStyle/>
                    <a:p>
                      <a:pPr algn="l" defTabSz="457200">
                        <a:defRPr sz="2000">
                          <a:latin typeface="Klinic Slab Book"/>
                          <a:ea typeface="Klinic Slab Book"/>
                          <a:cs typeface="Klinic Slab Book"/>
                          <a:sym typeface="Klinic Slab Book"/>
                        </a:defRPr>
                      </a:pPr>
                      <a:endParaRPr sz="1100" dirty="0">
                        <a:solidFill>
                          <a:schemeClr val="tx1"/>
                        </a:solidFill>
                        <a:latin typeface="Lota Grotesque" panose="00000500000000000000" pitchFamily="50" charset="0"/>
                      </a:endParaRPr>
                    </a:p>
                  </a:txBody>
                  <a:tcPr marL="45720" marR="45720" horzOverflow="overflow"/>
                </a:tc>
                <a:extLst>
                  <a:ext uri="{0D108BD9-81ED-4DB2-BD59-A6C34878D82A}">
                    <a16:rowId xmlns:a16="http://schemas.microsoft.com/office/drawing/2014/main" val="10001"/>
                  </a:ext>
                </a:extLst>
              </a:tr>
              <a:tr h="2241060">
                <a:tc>
                  <a:txBody>
                    <a:bodyPr/>
                    <a:lstStyle/>
                    <a:p>
                      <a:pPr lvl="0" algn="l" defTabSz="457200">
                        <a:defRPr sz="2000">
                          <a:solidFill>
                            <a:srgbClr val="009DE9"/>
                          </a:solidFill>
                          <a:latin typeface="Klinic Slab Bold"/>
                          <a:ea typeface="Klinic Slab Bold"/>
                          <a:cs typeface="Klinic Slab Bold"/>
                          <a:sym typeface="Klinic Slab Bold"/>
                        </a:defRPr>
                      </a:pPr>
                      <a:r>
                        <a:rPr sz="1100" dirty="0">
                          <a:solidFill>
                            <a:schemeClr val="tx1"/>
                          </a:solidFill>
                        </a:rPr>
                        <a:t>To explore and share home reading identities </a:t>
                      </a:r>
                      <a:endParaRPr sz="1100" dirty="0">
                        <a:solidFill>
                          <a:schemeClr val="tx1"/>
                        </a:solidFill>
                        <a:latin typeface="Lota Grotesque" panose="00000500000000000000" pitchFamily="50" charset="0"/>
                      </a:endParaRPr>
                    </a:p>
                  </a:txBody>
                  <a:tcPr marL="45720" marR="45720" horzOverflow="overflow"/>
                </a:tc>
                <a:tc>
                  <a:txBody>
                    <a:bodyPr/>
                    <a:lstStyle/>
                    <a:p>
                      <a:pPr lvl="0" algn="l" defTabSz="2438338">
                        <a:lnSpc>
                          <a:spcPct val="90000"/>
                        </a:lnSpc>
                        <a:spcBef>
                          <a:spcPts val="4500"/>
                        </a:spcBef>
                        <a:defRPr sz="2000">
                          <a:solidFill>
                            <a:schemeClr val="accent5">
                              <a:hueOff val="-82419"/>
                              <a:satOff val="-9513"/>
                              <a:lumOff val="-16343"/>
                            </a:schemeClr>
                          </a:solidFill>
                          <a:latin typeface="Klinic Slab Book"/>
                          <a:ea typeface="Klinic Slab Book"/>
                          <a:cs typeface="Klinic Slab Book"/>
                          <a:sym typeface="Klinic Slab Book"/>
                        </a:defRPr>
                      </a:pPr>
                      <a:r>
                        <a:rPr sz="1100" dirty="0">
                          <a:solidFill>
                            <a:schemeClr val="tx1"/>
                          </a:solidFill>
                        </a:rPr>
                        <a:t>Home language reading river</a:t>
                      </a:r>
                      <a:endParaRPr sz="1100" dirty="0">
                        <a:solidFill>
                          <a:schemeClr val="tx1"/>
                        </a:solidFill>
                        <a:latin typeface="Lota Grotesque" panose="00000500000000000000" pitchFamily="50" charset="0"/>
                      </a:endParaRPr>
                    </a:p>
                  </a:txBody>
                  <a:tcPr marL="45720" marR="45720" horzOverflow="overflow"/>
                </a:tc>
                <a:tc>
                  <a:txBody>
                    <a:bodyPr/>
                    <a:lstStyle/>
                    <a:p>
                      <a:pPr lvl="0" algn="l" defTabSz="457200">
                        <a:defRPr sz="2000">
                          <a:latin typeface="Klinic Slab Book"/>
                          <a:ea typeface="Klinic Slab Book"/>
                          <a:cs typeface="Klinic Slab Book"/>
                          <a:sym typeface="Klinic Slab Book"/>
                        </a:defRPr>
                      </a:pPr>
                      <a:r>
                        <a:rPr sz="1100" dirty="0">
                          <a:solidFill>
                            <a:schemeClr val="tx1"/>
                          </a:solidFill>
                        </a:rPr>
                        <a:t>Paper and pens </a:t>
                      </a:r>
                      <a:endParaRPr sz="1100" dirty="0">
                        <a:solidFill>
                          <a:schemeClr val="tx1"/>
                        </a:solidFill>
                        <a:latin typeface="Lota Grotesque" panose="00000500000000000000" pitchFamily="50" charset="0"/>
                      </a:endParaRPr>
                    </a:p>
                  </a:txBody>
                  <a:tcPr marL="45720" marR="45720" horzOverflow="overflow"/>
                </a:tc>
                <a:tc>
                  <a:txBody>
                    <a:bodyPr/>
                    <a:lstStyle/>
                    <a:p>
                      <a:pPr algn="l" defTabSz="914400">
                        <a:defRPr sz="2000"/>
                      </a:pPr>
                      <a:endParaRPr sz="1100" dirty="0">
                        <a:solidFill>
                          <a:schemeClr val="tx1"/>
                        </a:solidFill>
                        <a:latin typeface="Lota Grotesque" panose="00000500000000000000" pitchFamily="50" charset="0"/>
                      </a:endParaRPr>
                    </a:p>
                  </a:txBody>
                  <a:tcPr marL="45720" marR="45720" horzOverflow="overflow"/>
                </a:tc>
                <a:tc>
                  <a:txBody>
                    <a:bodyPr/>
                    <a:lstStyle/>
                    <a:p>
                      <a:pPr lvl="0" algn="l"/>
                      <a:r>
                        <a:rPr lang="en-GB" sz="1100" dirty="0">
                          <a:solidFill>
                            <a:schemeClr val="tx1"/>
                          </a:solidFill>
                        </a:rPr>
                        <a:t>Yes – set as homework over half term and invited to come into school for when they are shared.</a:t>
                      </a:r>
                      <a:endParaRPr sz="1100" dirty="0">
                        <a:solidFill>
                          <a:schemeClr val="tx1"/>
                        </a:solidFill>
                        <a:latin typeface="Lota Grotesque" panose="00000500000000000000" pitchFamily="50" charset="0"/>
                      </a:endParaRPr>
                    </a:p>
                  </a:txBody>
                  <a:tcPr marL="45720" marR="45720" horzOverflow="overflow"/>
                </a:tc>
                <a:tc>
                  <a:txBody>
                    <a:bodyPr/>
                    <a:lstStyle/>
                    <a:p>
                      <a:pPr lvl="0" algn="l" defTabSz="2438338">
                        <a:defRPr sz="2000">
                          <a:latin typeface="Klinic Slab Book"/>
                          <a:ea typeface="Klinic Slab Book"/>
                          <a:cs typeface="Klinic Slab Book"/>
                          <a:sym typeface="Klinic Slab Book"/>
                        </a:defRPr>
                      </a:pPr>
                      <a:r>
                        <a:rPr sz="1100" dirty="0">
                          <a:solidFill>
                            <a:schemeClr val="tx1"/>
                          </a:solidFill>
                        </a:rPr>
                        <a:t>Children</a:t>
                      </a:r>
                      <a:r>
                        <a:rPr lang="en-GB" sz="1100" dirty="0">
                          <a:solidFill>
                            <a:schemeClr val="tx1"/>
                          </a:solidFill>
                        </a:rPr>
                        <a:t> and caregivers:</a:t>
                      </a:r>
                      <a:r>
                        <a:rPr sz="1100" dirty="0">
                          <a:solidFill>
                            <a:schemeClr val="tx1"/>
                          </a:solidFill>
                        </a:rPr>
                        <a:t> more confident</a:t>
                      </a:r>
                      <a:r>
                        <a:rPr lang="en-GB" sz="1100" dirty="0">
                          <a:solidFill>
                            <a:schemeClr val="tx1"/>
                          </a:solidFill>
                        </a:rPr>
                        <a:t> </a:t>
                      </a:r>
                      <a:r>
                        <a:rPr sz="1100" dirty="0">
                          <a:solidFill>
                            <a:schemeClr val="tx1"/>
                          </a:solidFill>
                        </a:rPr>
                        <a:t>to talk about</a:t>
                      </a:r>
                      <a:r>
                        <a:rPr lang="en-GB" sz="1100" dirty="0">
                          <a:solidFill>
                            <a:schemeClr val="tx1"/>
                          </a:solidFill>
                        </a:rPr>
                        <a:t> home reading</a:t>
                      </a:r>
                    </a:p>
                    <a:p>
                      <a:pPr lvl="0" algn="l" defTabSz="2438338">
                        <a:defRPr sz="2000">
                          <a:latin typeface="Klinic Slab Book"/>
                          <a:ea typeface="Klinic Slab Book"/>
                          <a:cs typeface="Klinic Slab Book"/>
                          <a:sym typeface="Klinic Slab Book"/>
                        </a:defRPr>
                      </a:pPr>
                      <a:endParaRPr sz="1100" dirty="0">
                        <a:solidFill>
                          <a:schemeClr val="tx1"/>
                        </a:solidFill>
                      </a:endParaRPr>
                    </a:p>
                    <a:p>
                      <a:pPr lvl="0" algn="l" defTabSz="2438338">
                        <a:defRPr sz="2000">
                          <a:latin typeface="Klinic Slab Book"/>
                          <a:ea typeface="Klinic Slab Book"/>
                          <a:cs typeface="Klinic Slab Book"/>
                          <a:sym typeface="Klinic Slab Book"/>
                        </a:defRPr>
                      </a:pPr>
                      <a:r>
                        <a:rPr sz="1100" dirty="0">
                          <a:solidFill>
                            <a:schemeClr val="tx1"/>
                          </a:solidFill>
                        </a:rPr>
                        <a:t>Staff</a:t>
                      </a:r>
                      <a:r>
                        <a:rPr lang="en-GB" sz="1100" dirty="0">
                          <a:solidFill>
                            <a:schemeClr val="tx1"/>
                          </a:solidFill>
                        </a:rPr>
                        <a:t>:</a:t>
                      </a:r>
                      <a:r>
                        <a:rPr sz="1100" dirty="0">
                          <a:solidFill>
                            <a:schemeClr val="tx1"/>
                          </a:solidFill>
                        </a:rPr>
                        <a:t> feel more confident talking to children about what they are reading at home and making recommendations </a:t>
                      </a:r>
                      <a:endParaRPr sz="1100" dirty="0">
                        <a:solidFill>
                          <a:schemeClr val="tx1"/>
                        </a:solidFill>
                        <a:latin typeface="Lota Grotesque" panose="00000500000000000000" pitchFamily="50" charset="0"/>
                      </a:endParaRPr>
                    </a:p>
                  </a:txBody>
                  <a:tcPr marL="45720" marR="45720" horzOverflow="overflow"/>
                </a:tc>
                <a:tc>
                  <a:txBody>
                    <a:bodyPr/>
                    <a:lstStyle/>
                    <a:p>
                      <a:pPr algn="l" defTabSz="2438338">
                        <a:defRPr sz="2000">
                          <a:latin typeface="Klinic Slab Book"/>
                          <a:ea typeface="Klinic Slab Book"/>
                          <a:cs typeface="Klinic Slab Book"/>
                          <a:sym typeface="Klinic Slab Book"/>
                        </a:defRPr>
                      </a:pPr>
                      <a:endParaRPr sz="1100" dirty="0">
                        <a:solidFill>
                          <a:schemeClr val="tx1"/>
                        </a:solidFill>
                        <a:latin typeface="Lota Grotesque" panose="00000500000000000000" pitchFamily="50" charset="0"/>
                      </a:endParaRPr>
                    </a:p>
                  </a:txBody>
                  <a:tcPr marL="45720" marR="45720" horzOverflow="overflow"/>
                </a:tc>
                <a:extLst>
                  <a:ext uri="{0D108BD9-81ED-4DB2-BD59-A6C34878D82A}">
                    <a16:rowId xmlns:a16="http://schemas.microsoft.com/office/drawing/2014/main" val="10002"/>
                  </a:ext>
                </a:extLst>
              </a:tr>
            </a:tbl>
          </a:graphicData>
        </a:graphic>
      </p:graphicFrame>
      <p:sp>
        <p:nvSpPr>
          <p:cNvPr id="8" name="TextBox 7">
            <a:extLst>
              <a:ext uri="{FF2B5EF4-FFF2-40B4-BE49-F238E27FC236}">
                <a16:creationId xmlns:a16="http://schemas.microsoft.com/office/drawing/2014/main" id="{E8AE4139-5072-E2DB-FD9D-89B181315F3E}"/>
              </a:ext>
            </a:extLst>
          </p:cNvPr>
          <p:cNvSpPr txBox="1"/>
          <p:nvPr/>
        </p:nvSpPr>
        <p:spPr>
          <a:xfrm>
            <a:off x="585387" y="620006"/>
            <a:ext cx="6094476" cy="369332"/>
          </a:xfrm>
          <a:prstGeom prst="rect">
            <a:avLst/>
          </a:prstGeom>
          <a:noFill/>
        </p:spPr>
        <p:txBody>
          <a:bodyPr wrap="square">
            <a:spAutoFit/>
          </a:bodyPr>
          <a:lstStyle/>
          <a:p>
            <a:pPr marL="0" marR="0" lvl="0" indent="0" algn="l" defTabSz="2437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Lota Grotesque Black" panose="00000A00000000000000" pitchFamily="50" charset="0"/>
                <a:ea typeface="Calibri" charset="0"/>
                <a:cs typeface="David" panose="020E0502060401010101" pitchFamily="34" charset="-79"/>
              </a:rPr>
              <a:t>Planning World Book Day</a:t>
            </a:r>
          </a:p>
        </p:txBody>
      </p:sp>
    </p:spTree>
    <p:extLst>
      <p:ext uri="{BB962C8B-B14F-4D97-AF65-F5344CB8AC3E}">
        <p14:creationId xmlns:p14="http://schemas.microsoft.com/office/powerpoint/2010/main" val="175302687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8BB36-71BB-16A3-3A02-1968D07534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BDDB1E-8A07-88F8-D224-7E472AA1922E}"/>
              </a:ext>
            </a:extLst>
          </p:cNvPr>
          <p:cNvSpPr>
            <a:spLocks noGrp="1"/>
          </p:cNvSpPr>
          <p:nvPr>
            <p:ph type="ctrTitle"/>
          </p:nvPr>
        </p:nvSpPr>
        <p:spPr>
          <a:xfrm>
            <a:off x="240632" y="448434"/>
            <a:ext cx="9144000" cy="887079"/>
          </a:xfrm>
        </p:spPr>
        <p:txBody>
          <a:bodyPr>
            <a:normAutofit/>
          </a:bodyPr>
          <a:lstStyle/>
          <a:p>
            <a:pPr algn="l"/>
            <a:r>
              <a:rPr lang="en-GB" sz="4400" b="1" dirty="0">
                <a:latin typeface="+mj-lt"/>
              </a:rPr>
              <a:t>Assemblies</a:t>
            </a:r>
          </a:p>
        </p:txBody>
      </p:sp>
      <p:sp>
        <p:nvSpPr>
          <p:cNvPr id="4" name="Rectangle 3">
            <a:extLst>
              <a:ext uri="{FF2B5EF4-FFF2-40B4-BE49-F238E27FC236}">
                <a16:creationId xmlns:a16="http://schemas.microsoft.com/office/drawing/2014/main" id="{DB7F5B07-CA1E-D611-5E20-94DD9A99D98A}"/>
              </a:ext>
            </a:extLst>
          </p:cNvPr>
          <p:cNvSpPr/>
          <p:nvPr/>
        </p:nvSpPr>
        <p:spPr>
          <a:xfrm>
            <a:off x="0" y="1"/>
            <a:ext cx="12192000" cy="530352"/>
          </a:xfrm>
          <a:prstGeom prst="rect">
            <a:avLst/>
          </a:prstGeom>
          <a:solidFill>
            <a:srgbClr val="FFF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image1.jpg">
            <a:extLst>
              <a:ext uri="{FF2B5EF4-FFF2-40B4-BE49-F238E27FC236}">
                <a16:creationId xmlns:a16="http://schemas.microsoft.com/office/drawing/2014/main" id="{00AC1A22-69F2-FD1C-B907-D8CAED2DE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6537" y="5944656"/>
            <a:ext cx="879000" cy="7426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logo with a puzzle piece in the middle&#10;&#10;AI-generated content may be incorrect.">
            <a:extLst>
              <a:ext uri="{FF2B5EF4-FFF2-40B4-BE49-F238E27FC236}">
                <a16:creationId xmlns:a16="http://schemas.microsoft.com/office/drawing/2014/main" id="{45E8B7BD-F1F9-875B-E145-81BA3BBF29A1}"/>
              </a:ext>
            </a:extLst>
          </p:cNvPr>
          <p:cNvPicPr>
            <a:picLocks noChangeAspect="1"/>
          </p:cNvPicPr>
          <p:nvPr/>
        </p:nvPicPr>
        <p:blipFill>
          <a:blip r:embed="rId4"/>
          <a:stretch>
            <a:fillRect/>
          </a:stretch>
        </p:blipFill>
        <p:spPr>
          <a:xfrm>
            <a:off x="8802690" y="5822472"/>
            <a:ext cx="2077583" cy="987051"/>
          </a:xfrm>
          <a:prstGeom prst="rect">
            <a:avLst/>
          </a:prstGeom>
        </p:spPr>
      </p:pic>
      <p:pic>
        <p:nvPicPr>
          <p:cNvPr id="7" name="Picture 6" descr="A book with eyes and a white bubble on a yellow background&#10;&#10;AI-generated content may be incorrect.">
            <a:extLst>
              <a:ext uri="{FF2B5EF4-FFF2-40B4-BE49-F238E27FC236}">
                <a16:creationId xmlns:a16="http://schemas.microsoft.com/office/drawing/2014/main" id="{C424B667-7898-6638-B8F9-95A5BC69DCC1}"/>
              </a:ext>
            </a:extLst>
          </p:cNvPr>
          <p:cNvPicPr>
            <a:picLocks noChangeAspect="1"/>
          </p:cNvPicPr>
          <p:nvPr/>
        </p:nvPicPr>
        <p:blipFill>
          <a:blip r:embed="rId5"/>
          <a:stretch>
            <a:fillRect/>
          </a:stretch>
        </p:blipFill>
        <p:spPr>
          <a:xfrm rot="601584">
            <a:off x="559375" y="2193391"/>
            <a:ext cx="4947110" cy="2776715"/>
          </a:xfrm>
          <a:prstGeom prst="rect">
            <a:avLst/>
          </a:prstGeom>
          <a:ln w="57150">
            <a:solidFill>
              <a:schemeClr val="tx1"/>
            </a:solidFill>
          </a:ln>
        </p:spPr>
      </p:pic>
      <p:pic>
        <p:nvPicPr>
          <p:cNvPr id="11" name="Picture 10" descr="A yellow cover with black text&#10;&#10;AI-generated content may be incorrect.">
            <a:extLst>
              <a:ext uri="{FF2B5EF4-FFF2-40B4-BE49-F238E27FC236}">
                <a16:creationId xmlns:a16="http://schemas.microsoft.com/office/drawing/2014/main" id="{63CA7387-0D5A-56E2-847B-E19AAE321619}"/>
              </a:ext>
            </a:extLst>
          </p:cNvPr>
          <p:cNvPicPr>
            <a:picLocks noChangeAspect="1"/>
          </p:cNvPicPr>
          <p:nvPr/>
        </p:nvPicPr>
        <p:blipFill>
          <a:blip r:embed="rId6"/>
          <a:stretch>
            <a:fillRect/>
          </a:stretch>
        </p:blipFill>
        <p:spPr>
          <a:xfrm rot="20659038">
            <a:off x="6569366" y="2041200"/>
            <a:ext cx="4956788" cy="2775600"/>
          </a:xfrm>
          <a:prstGeom prst="rect">
            <a:avLst/>
          </a:prstGeom>
          <a:ln w="57150">
            <a:solidFill>
              <a:schemeClr val="tx1"/>
            </a:solidFill>
          </a:ln>
        </p:spPr>
      </p:pic>
    </p:spTree>
    <p:extLst>
      <p:ext uri="{BB962C8B-B14F-4D97-AF65-F5344CB8AC3E}">
        <p14:creationId xmlns:p14="http://schemas.microsoft.com/office/powerpoint/2010/main" val="2833494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3256B4C-4729-6B5D-A7D1-FC615EAF2AC1}"/>
              </a:ext>
            </a:extLst>
          </p:cNvPr>
          <p:cNvSpPr txBox="1"/>
          <p:nvPr/>
        </p:nvSpPr>
        <p:spPr>
          <a:xfrm>
            <a:off x="339151" y="2208752"/>
            <a:ext cx="4651949" cy="2062103"/>
          </a:xfrm>
          <a:prstGeom prst="rect">
            <a:avLst/>
          </a:prstGeom>
          <a:noFill/>
        </p:spPr>
        <p:txBody>
          <a:bodyPr wrap="square" lIns="91440" tIns="45720" rIns="91440" bIns="45720" rtlCol="0" anchor="t">
            <a:spAutoFit/>
          </a:bodyPr>
          <a:lstStyle/>
          <a:p>
            <a:r>
              <a:rPr lang="en-GB" sz="2500"/>
              <a:t>Jigsaw Education have put together a book-choosing session that connects with the 5 ways to wellbeing. </a:t>
            </a:r>
            <a:br>
              <a:rPr lang="en-GB"/>
            </a:br>
            <a:br>
              <a:rPr lang="en-GB"/>
            </a:br>
            <a:endParaRPr lang="en-GB"/>
          </a:p>
        </p:txBody>
      </p:sp>
      <p:sp>
        <p:nvSpPr>
          <p:cNvPr id="3" name="Rectangle 2">
            <a:extLst>
              <a:ext uri="{FF2B5EF4-FFF2-40B4-BE49-F238E27FC236}">
                <a16:creationId xmlns:a16="http://schemas.microsoft.com/office/drawing/2014/main" id="{C02928D7-7FB1-EBBA-F9BA-F107EF14EDE1}"/>
              </a:ext>
            </a:extLst>
          </p:cNvPr>
          <p:cNvSpPr/>
          <p:nvPr/>
        </p:nvSpPr>
        <p:spPr>
          <a:xfrm>
            <a:off x="0" y="1"/>
            <a:ext cx="12192000" cy="530352"/>
          </a:xfrm>
          <a:prstGeom prst="rect">
            <a:avLst/>
          </a:prstGeom>
          <a:solidFill>
            <a:srgbClr val="FFF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632379C-3EFD-EC3E-DDC6-1659B0018CB5}"/>
              </a:ext>
            </a:extLst>
          </p:cNvPr>
          <p:cNvSpPr>
            <a:spLocks noGrp="1"/>
          </p:cNvSpPr>
          <p:nvPr>
            <p:ph type="ctrTitle"/>
          </p:nvPr>
        </p:nvSpPr>
        <p:spPr>
          <a:xfrm>
            <a:off x="201325" y="901356"/>
            <a:ext cx="11789349" cy="665163"/>
          </a:xfrm>
        </p:spPr>
        <p:txBody>
          <a:bodyPr>
            <a:noAutofit/>
          </a:bodyPr>
          <a:lstStyle/>
          <a:p>
            <a:pPr algn="l">
              <a:lnSpc>
                <a:spcPct val="100000"/>
              </a:lnSpc>
              <a:buClr>
                <a:srgbClr val="000000"/>
              </a:buClr>
              <a:buFont typeface="Arial"/>
            </a:pPr>
            <a:r>
              <a:rPr lang="en-GB" sz="4400" b="1" dirty="0">
                <a:solidFill>
                  <a:srgbClr val="000000"/>
                </a:solidFill>
                <a:latin typeface="+mj-lt"/>
                <a:ea typeface="Arial"/>
                <a:cs typeface="Arial"/>
                <a:sym typeface="Arial"/>
              </a:rPr>
              <a:t>Jigsaw Education Wellbeing Book Swap</a:t>
            </a:r>
          </a:p>
        </p:txBody>
      </p:sp>
      <p:pic>
        <p:nvPicPr>
          <p:cNvPr id="9" name="Picture 8" descr="A poster of a child-lite book sharing program&#10;&#10;AI-generated content may be incorrect.">
            <a:extLst>
              <a:ext uri="{FF2B5EF4-FFF2-40B4-BE49-F238E27FC236}">
                <a16:creationId xmlns:a16="http://schemas.microsoft.com/office/drawing/2014/main" id="{C97849B3-EACB-A05C-8224-4A4856257DFE}"/>
              </a:ext>
            </a:extLst>
          </p:cNvPr>
          <p:cNvPicPr>
            <a:picLocks noChangeAspect="1"/>
          </p:cNvPicPr>
          <p:nvPr/>
        </p:nvPicPr>
        <p:blipFill>
          <a:blip r:embed="rId3"/>
          <a:stretch>
            <a:fillRect/>
          </a:stretch>
        </p:blipFill>
        <p:spPr>
          <a:xfrm rot="21368036">
            <a:off x="5237895" y="2182939"/>
            <a:ext cx="2224172" cy="3166693"/>
          </a:xfrm>
          <a:prstGeom prst="rect">
            <a:avLst/>
          </a:prstGeom>
          <a:ln>
            <a:noFill/>
          </a:ln>
          <a:effectLst>
            <a:outerShdw blurRad="292100" dist="139700" dir="2700000" algn="tl" rotWithShape="0">
              <a:srgbClr val="333333">
                <a:alpha val="65000"/>
              </a:srgbClr>
            </a:outerShdw>
          </a:effectLst>
        </p:spPr>
      </p:pic>
      <p:pic>
        <p:nvPicPr>
          <p:cNvPr id="11" name="Picture 10" descr="A poster of a group of cartoon characters&#10;&#10;AI-generated content may be incorrect.">
            <a:extLst>
              <a:ext uri="{FF2B5EF4-FFF2-40B4-BE49-F238E27FC236}">
                <a16:creationId xmlns:a16="http://schemas.microsoft.com/office/drawing/2014/main" id="{DDF13957-5951-5E48-F531-69D3C3216C9C}"/>
              </a:ext>
            </a:extLst>
          </p:cNvPr>
          <p:cNvPicPr>
            <a:picLocks noChangeAspect="1"/>
          </p:cNvPicPr>
          <p:nvPr/>
        </p:nvPicPr>
        <p:blipFill>
          <a:blip r:embed="rId4"/>
          <a:stretch>
            <a:fillRect/>
          </a:stretch>
        </p:blipFill>
        <p:spPr>
          <a:xfrm>
            <a:off x="7410090" y="2124788"/>
            <a:ext cx="2224172" cy="3166693"/>
          </a:xfrm>
          <a:prstGeom prst="rect">
            <a:avLst/>
          </a:prstGeom>
          <a:ln>
            <a:noFill/>
          </a:ln>
          <a:effectLst>
            <a:outerShdw blurRad="292100" dist="139700" dir="2700000" algn="tl" rotWithShape="0">
              <a:srgbClr val="333333">
                <a:alpha val="65000"/>
              </a:srgbClr>
            </a:outerShdw>
          </a:effectLst>
        </p:spPr>
      </p:pic>
      <p:pic>
        <p:nvPicPr>
          <p:cNvPr id="15" name="Picture 14" descr="A book card with cartoon characters&#10;&#10;AI-generated content may be incorrect.">
            <a:extLst>
              <a:ext uri="{FF2B5EF4-FFF2-40B4-BE49-F238E27FC236}">
                <a16:creationId xmlns:a16="http://schemas.microsoft.com/office/drawing/2014/main" id="{5C7B374B-7A70-AD55-D862-ED1EA8F8DD1D}"/>
              </a:ext>
            </a:extLst>
          </p:cNvPr>
          <p:cNvPicPr>
            <a:picLocks noChangeAspect="1"/>
          </p:cNvPicPr>
          <p:nvPr/>
        </p:nvPicPr>
        <p:blipFill>
          <a:blip r:embed="rId5"/>
          <a:stretch>
            <a:fillRect/>
          </a:stretch>
        </p:blipFill>
        <p:spPr>
          <a:xfrm rot="389009">
            <a:off x="9392846" y="2237765"/>
            <a:ext cx="2224172" cy="3166693"/>
          </a:xfrm>
          <a:prstGeom prst="rect">
            <a:avLst/>
          </a:prstGeom>
          <a:ln>
            <a:noFill/>
          </a:ln>
          <a:effectLst>
            <a:outerShdw blurRad="292100" dist="139700" dir="2700000" algn="tl" rotWithShape="0">
              <a:srgbClr val="333333">
                <a:alpha val="65000"/>
              </a:srgbClr>
            </a:outerShdw>
          </a:effectLst>
        </p:spPr>
      </p:pic>
      <p:pic>
        <p:nvPicPr>
          <p:cNvPr id="16" name="Picture 15" descr="A logo with a puzzle piece in the middle&#10;&#10;AI-generated content may be incorrect.">
            <a:extLst>
              <a:ext uri="{FF2B5EF4-FFF2-40B4-BE49-F238E27FC236}">
                <a16:creationId xmlns:a16="http://schemas.microsoft.com/office/drawing/2014/main" id="{45F3E027-B3EE-ABA7-8FBA-C8615D3A7523}"/>
              </a:ext>
            </a:extLst>
          </p:cNvPr>
          <p:cNvPicPr>
            <a:picLocks noChangeAspect="1"/>
          </p:cNvPicPr>
          <p:nvPr/>
        </p:nvPicPr>
        <p:blipFill>
          <a:blip r:embed="rId6"/>
          <a:stretch>
            <a:fillRect/>
          </a:stretch>
        </p:blipFill>
        <p:spPr>
          <a:xfrm>
            <a:off x="9711110" y="5763951"/>
            <a:ext cx="2077583" cy="987051"/>
          </a:xfrm>
          <a:prstGeom prst="rect">
            <a:avLst/>
          </a:prstGeom>
        </p:spPr>
      </p:pic>
    </p:spTree>
    <p:extLst>
      <p:ext uri="{BB962C8B-B14F-4D97-AF65-F5344CB8AC3E}">
        <p14:creationId xmlns:p14="http://schemas.microsoft.com/office/powerpoint/2010/main" val="1773228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9EC26-D01B-20C7-7B81-533A15A0536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E9AE074-AAA0-3D94-58CA-AA852C7F2DCE}"/>
              </a:ext>
            </a:extLst>
          </p:cNvPr>
          <p:cNvSpPr txBox="1"/>
          <p:nvPr/>
        </p:nvSpPr>
        <p:spPr>
          <a:xfrm>
            <a:off x="284152" y="1711410"/>
            <a:ext cx="5462666" cy="2015936"/>
          </a:xfrm>
          <a:prstGeom prst="rect">
            <a:avLst/>
          </a:prstGeom>
          <a:noFill/>
        </p:spPr>
        <p:txBody>
          <a:bodyPr wrap="square">
            <a:spAutoFit/>
          </a:bodyPr>
          <a:lstStyle/>
          <a:p>
            <a:r>
              <a:rPr lang="en-GB" sz="2500"/>
              <a:t>Smart School Councils have created a debate for classrooms called “Is dressing up distracting from the main point of World Book Day?”</a:t>
            </a:r>
          </a:p>
          <a:p>
            <a:endParaRPr lang="en-GB" sz="2500"/>
          </a:p>
        </p:txBody>
      </p:sp>
      <p:sp>
        <p:nvSpPr>
          <p:cNvPr id="7" name="Title 6">
            <a:extLst>
              <a:ext uri="{FF2B5EF4-FFF2-40B4-BE49-F238E27FC236}">
                <a16:creationId xmlns:a16="http://schemas.microsoft.com/office/drawing/2014/main" id="{A05B0F17-55B2-A634-8241-B797524E9420}"/>
              </a:ext>
            </a:extLst>
          </p:cNvPr>
          <p:cNvSpPr>
            <a:spLocks noGrp="1"/>
          </p:cNvSpPr>
          <p:nvPr>
            <p:ph type="ctrTitle"/>
          </p:nvPr>
        </p:nvSpPr>
        <p:spPr>
          <a:xfrm>
            <a:off x="120316" y="435143"/>
            <a:ext cx="9144000" cy="850864"/>
          </a:xfrm>
        </p:spPr>
        <p:txBody>
          <a:bodyPr>
            <a:normAutofit/>
          </a:bodyPr>
          <a:lstStyle/>
          <a:p>
            <a:pPr algn="l"/>
            <a:r>
              <a:rPr lang="en-GB" sz="4400" b="1" dirty="0">
                <a:latin typeface="+mj-lt"/>
              </a:rPr>
              <a:t>Pupil Voice- Dressing</a:t>
            </a:r>
            <a:r>
              <a:rPr lang="en-GB" sz="4400" b="1" baseline="0" dirty="0">
                <a:latin typeface="+mj-lt"/>
              </a:rPr>
              <a:t> up</a:t>
            </a:r>
            <a:endParaRPr lang="en-GB" sz="4400" b="1" dirty="0">
              <a:latin typeface="+mj-lt"/>
            </a:endParaRPr>
          </a:p>
        </p:txBody>
      </p:sp>
      <p:sp>
        <p:nvSpPr>
          <p:cNvPr id="5" name="Rectangle 4">
            <a:extLst>
              <a:ext uri="{FF2B5EF4-FFF2-40B4-BE49-F238E27FC236}">
                <a16:creationId xmlns:a16="http://schemas.microsoft.com/office/drawing/2014/main" id="{7048DFF6-CFB6-3937-5F41-FE68ED4CFE6E}"/>
              </a:ext>
            </a:extLst>
          </p:cNvPr>
          <p:cNvSpPr/>
          <p:nvPr/>
        </p:nvSpPr>
        <p:spPr>
          <a:xfrm>
            <a:off x="0" y="1"/>
            <a:ext cx="12192000" cy="530352"/>
          </a:xfrm>
          <a:prstGeom prst="rect">
            <a:avLst/>
          </a:prstGeom>
          <a:solidFill>
            <a:srgbClr val="FFF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36829BD-2EDC-5BE7-027C-C4965F64B387}"/>
              </a:ext>
            </a:extLst>
          </p:cNvPr>
          <p:cNvPicPr>
            <a:picLocks noChangeAspect="1"/>
          </p:cNvPicPr>
          <p:nvPr/>
        </p:nvPicPr>
        <p:blipFill>
          <a:blip r:embed="rId3"/>
          <a:srcRect l="635" t="72" r="-318" b="-300"/>
          <a:stretch>
            <a:fillRect/>
          </a:stretch>
        </p:blipFill>
        <p:spPr>
          <a:xfrm rot="339635">
            <a:off x="7478009" y="1083885"/>
            <a:ext cx="2579782" cy="3625350"/>
          </a:xfrm>
          <a:prstGeom prst="rect">
            <a:avLst/>
          </a:prstGeom>
          <a:ln w="57150">
            <a:solidFill>
              <a:schemeClr val="tx1"/>
            </a:solid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C2D76F7A-F236-343D-8E24-E4D891DD4C39}"/>
              </a:ext>
            </a:extLst>
          </p:cNvPr>
          <p:cNvPicPr>
            <a:picLocks noChangeAspect="1"/>
          </p:cNvPicPr>
          <p:nvPr/>
        </p:nvPicPr>
        <p:blipFill>
          <a:blip r:embed="rId4"/>
          <a:stretch>
            <a:fillRect/>
          </a:stretch>
        </p:blipFill>
        <p:spPr>
          <a:xfrm>
            <a:off x="10380652" y="5257800"/>
            <a:ext cx="1600200" cy="1600200"/>
          </a:xfrm>
          <a:prstGeom prst="rect">
            <a:avLst/>
          </a:prstGeom>
        </p:spPr>
      </p:pic>
    </p:spTree>
    <p:extLst>
      <p:ext uri="{BB962C8B-B14F-4D97-AF65-F5344CB8AC3E}">
        <p14:creationId xmlns:p14="http://schemas.microsoft.com/office/powerpoint/2010/main" val="3990277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air of young girls sitting on the floor reading a book&#10;&#10;AI-generated content may be incorrect.">
            <a:extLst>
              <a:ext uri="{FF2B5EF4-FFF2-40B4-BE49-F238E27FC236}">
                <a16:creationId xmlns:a16="http://schemas.microsoft.com/office/drawing/2014/main" id="{A41585EF-C4A7-245E-0E7E-04BD05C11F66}"/>
              </a:ext>
            </a:extLst>
          </p:cNvPr>
          <p:cNvPicPr>
            <a:picLocks noChangeAspect="1"/>
          </p:cNvPicPr>
          <p:nvPr/>
        </p:nvPicPr>
        <p:blipFill>
          <a:blip r:embed="rId3"/>
          <a:stretch>
            <a:fillRect/>
          </a:stretch>
        </p:blipFill>
        <p:spPr>
          <a:xfrm>
            <a:off x="7137362" y="2111901"/>
            <a:ext cx="4448302" cy="2985586"/>
          </a:xfrm>
          <a:prstGeom prst="rect">
            <a:avLst/>
          </a:prstGeom>
          <a:ln w="28575">
            <a:solidFill>
              <a:schemeClr val="tx1"/>
            </a:solidFill>
          </a:ln>
        </p:spPr>
      </p:pic>
      <p:sp>
        <p:nvSpPr>
          <p:cNvPr id="37" name="Title 36">
            <a:extLst>
              <a:ext uri="{FF2B5EF4-FFF2-40B4-BE49-F238E27FC236}">
                <a16:creationId xmlns:a16="http://schemas.microsoft.com/office/drawing/2014/main" id="{78F1FEF4-0E7A-BF77-210B-9A806F2151DF}"/>
              </a:ext>
            </a:extLst>
          </p:cNvPr>
          <p:cNvSpPr>
            <a:spLocks noGrp="1"/>
          </p:cNvSpPr>
          <p:nvPr>
            <p:ph type="title" idx="4294967295"/>
          </p:nvPr>
        </p:nvSpPr>
        <p:spPr>
          <a:xfrm>
            <a:off x="336884" y="685968"/>
            <a:ext cx="10906627" cy="1325563"/>
          </a:xfrm>
        </p:spPr>
        <p:txBody>
          <a:bodyPr>
            <a:normAutofit/>
          </a:bodyPr>
          <a:lstStyle/>
          <a:p>
            <a:r>
              <a:rPr lang="en-GB" b="1" dirty="0">
                <a:latin typeface="+mj-lt"/>
              </a:rPr>
              <a:t>Breakfast and a Book: An opportunity to connect with your school community</a:t>
            </a:r>
            <a:endParaRPr lang="en-GB" dirty="0"/>
          </a:p>
        </p:txBody>
      </p:sp>
      <p:sp>
        <p:nvSpPr>
          <p:cNvPr id="3" name="Rectangle 2">
            <a:extLst>
              <a:ext uri="{FF2B5EF4-FFF2-40B4-BE49-F238E27FC236}">
                <a16:creationId xmlns:a16="http://schemas.microsoft.com/office/drawing/2014/main" id="{2925E1CD-5509-95C0-37B4-EF278550EEC8}"/>
              </a:ext>
            </a:extLst>
          </p:cNvPr>
          <p:cNvSpPr/>
          <p:nvPr/>
        </p:nvSpPr>
        <p:spPr>
          <a:xfrm>
            <a:off x="0" y="1"/>
            <a:ext cx="12192000" cy="530352"/>
          </a:xfrm>
          <a:prstGeom prst="rect">
            <a:avLst/>
          </a:prstGeom>
          <a:solidFill>
            <a:srgbClr val="FFF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798FE16-D299-8F4D-C938-3DF65145B214}"/>
              </a:ext>
            </a:extLst>
          </p:cNvPr>
          <p:cNvSpPr txBox="1"/>
          <p:nvPr/>
        </p:nvSpPr>
        <p:spPr>
          <a:xfrm>
            <a:off x="444992" y="2736502"/>
            <a:ext cx="534520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In 2024 World Book Day partnered with Magic Breakfast to deliver breakfast and book gifting events. The initiative promotes literacy, generates enthusiasm for reading, and ensures no child starts the day too hungry to learn – a wonderful opportunity to celebrate books whilst providing a nutritious breakfast. This year we’re sharing the idea with everyone.</a:t>
            </a:r>
            <a:endParaRPr lang="en-GB" dirty="0">
              <a:solidFill>
                <a:srgbClr val="FF0000"/>
              </a:solidFill>
            </a:endParaRPr>
          </a:p>
        </p:txBody>
      </p:sp>
      <p:pic>
        <p:nvPicPr>
          <p:cNvPr id="5" name="Picture 4" descr="Yellow text on a black background&#10;&#10;AI-generated content may be incorrect.">
            <a:extLst>
              <a:ext uri="{FF2B5EF4-FFF2-40B4-BE49-F238E27FC236}">
                <a16:creationId xmlns:a16="http://schemas.microsoft.com/office/drawing/2014/main" id="{461264CC-CC16-C802-BFB7-0F33ED7254CF}"/>
              </a:ext>
            </a:extLst>
          </p:cNvPr>
          <p:cNvPicPr>
            <a:picLocks noChangeAspect="1"/>
          </p:cNvPicPr>
          <p:nvPr/>
        </p:nvPicPr>
        <p:blipFill>
          <a:blip r:embed="rId4"/>
          <a:stretch>
            <a:fillRect/>
          </a:stretch>
        </p:blipFill>
        <p:spPr>
          <a:xfrm>
            <a:off x="10247970" y="5065390"/>
            <a:ext cx="1656085" cy="1656085"/>
          </a:xfrm>
          <a:prstGeom prst="rect">
            <a:avLst/>
          </a:prstGeom>
        </p:spPr>
      </p:pic>
    </p:spTree>
    <p:extLst>
      <p:ext uri="{BB962C8B-B14F-4D97-AF65-F5344CB8AC3E}">
        <p14:creationId xmlns:p14="http://schemas.microsoft.com/office/powerpoint/2010/main" val="3304679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200"/>
        </a:solidFill>
        <a:effectLst/>
      </p:bgPr>
    </p:bg>
    <p:spTree>
      <p:nvGrpSpPr>
        <p:cNvPr id="1" name=""/>
        <p:cNvGrpSpPr/>
        <p:nvPr/>
      </p:nvGrpSpPr>
      <p:grpSpPr>
        <a:xfrm>
          <a:off x="0" y="0"/>
          <a:ext cx="0" cy="0"/>
          <a:chOff x="0" y="0"/>
          <a:chExt cx="0" cy="0"/>
        </a:xfrm>
      </p:grpSpPr>
      <p:grpSp>
        <p:nvGrpSpPr>
          <p:cNvPr id="2" name="Group 2"/>
          <p:cNvGrpSpPr/>
          <p:nvPr/>
        </p:nvGrpSpPr>
        <p:grpSpPr>
          <a:xfrm>
            <a:off x="1635867" y="686118"/>
            <a:ext cx="9029163" cy="5488941"/>
            <a:chOff x="0" y="0"/>
            <a:chExt cx="3289905" cy="2167467"/>
          </a:xfrm>
        </p:grpSpPr>
        <p:sp>
          <p:nvSpPr>
            <p:cNvPr id="3" name="Freeform 3"/>
            <p:cNvSpPr/>
            <p:nvPr/>
          </p:nvSpPr>
          <p:spPr>
            <a:xfrm>
              <a:off x="0" y="0"/>
              <a:ext cx="3289905" cy="2167467"/>
            </a:xfrm>
            <a:custGeom>
              <a:avLst/>
              <a:gdLst/>
              <a:ahLst/>
              <a:cxnLst/>
              <a:rect l="l" t="t" r="r" b="b"/>
              <a:pathLst>
                <a:path w="3289905" h="2167467">
                  <a:moveTo>
                    <a:pt x="0" y="0"/>
                  </a:moveTo>
                  <a:lnTo>
                    <a:pt x="3289905" y="0"/>
                  </a:lnTo>
                  <a:lnTo>
                    <a:pt x="3289905" y="2167467"/>
                  </a:lnTo>
                  <a:lnTo>
                    <a:pt x="0" y="2167467"/>
                  </a:lnTo>
                  <a:close/>
                </a:path>
              </a:pathLst>
            </a:custGeom>
            <a:solidFill>
              <a:srgbClr val="FFFFFF"/>
            </a:solidFill>
            <a:ln w="38100" cap="sq">
              <a:solidFill>
                <a:srgbClr val="000000"/>
              </a:solidFill>
              <a:prstDash val="solid"/>
              <a:miter/>
            </a:ln>
          </p:spPr>
          <p:txBody>
            <a:bodyPr/>
            <a:lstStyle/>
            <a:p>
              <a:endParaRPr lang="en-GB" sz="1634"/>
            </a:p>
          </p:txBody>
        </p:sp>
        <p:sp>
          <p:nvSpPr>
            <p:cNvPr id="4" name="TextBox 4"/>
            <p:cNvSpPr txBox="1"/>
            <p:nvPr/>
          </p:nvSpPr>
          <p:spPr>
            <a:xfrm>
              <a:off x="0" y="-57150"/>
              <a:ext cx="3289905" cy="2224617"/>
            </a:xfrm>
            <a:prstGeom prst="rect">
              <a:avLst/>
            </a:prstGeom>
          </p:spPr>
          <p:txBody>
            <a:bodyPr lIns="46104" tIns="46104" rIns="46104" bIns="46104" rtlCol="0" anchor="ctr"/>
            <a:lstStyle/>
            <a:p>
              <a:pPr algn="ctr">
                <a:lnSpc>
                  <a:spcPts val="1651"/>
                </a:lnSpc>
              </a:pPr>
              <a:endParaRPr sz="1634"/>
            </a:p>
          </p:txBody>
        </p:sp>
      </p:grpSp>
      <p:sp>
        <p:nvSpPr>
          <p:cNvPr id="5" name="Freeform 5"/>
          <p:cNvSpPr/>
          <p:nvPr/>
        </p:nvSpPr>
        <p:spPr>
          <a:xfrm rot="18644432">
            <a:off x="9847583" y="-473305"/>
            <a:ext cx="4013420" cy="5710708"/>
          </a:xfrm>
          <a:custGeom>
            <a:avLst/>
            <a:gdLst/>
            <a:ahLst/>
            <a:cxnLst/>
            <a:rect l="l" t="t" r="r" b="b"/>
            <a:pathLst>
              <a:path w="2719239" h="4377045">
                <a:moveTo>
                  <a:pt x="0" y="0"/>
                </a:moveTo>
                <a:lnTo>
                  <a:pt x="2719239" y="0"/>
                </a:lnTo>
                <a:lnTo>
                  <a:pt x="2719239" y="4377045"/>
                </a:lnTo>
                <a:lnTo>
                  <a:pt x="0" y="4377045"/>
                </a:lnTo>
                <a:lnTo>
                  <a:pt x="0" y="0"/>
                </a:lnTo>
                <a:close/>
              </a:path>
            </a:pathLst>
          </a:custGeom>
          <a:blipFill>
            <a:blip r:embed="rId2"/>
            <a:stretch>
              <a:fillRect/>
            </a:stretch>
          </a:blipFill>
        </p:spPr>
        <p:txBody>
          <a:bodyPr/>
          <a:lstStyle/>
          <a:p>
            <a:endParaRPr lang="en-GB" sz="1634"/>
          </a:p>
        </p:txBody>
      </p:sp>
      <p:sp>
        <p:nvSpPr>
          <p:cNvPr id="8" name="TextBox 7">
            <a:extLst>
              <a:ext uri="{FF2B5EF4-FFF2-40B4-BE49-F238E27FC236}">
                <a16:creationId xmlns:a16="http://schemas.microsoft.com/office/drawing/2014/main" id="{A76DBC86-CFD1-69A8-37A4-95228041467A}"/>
              </a:ext>
            </a:extLst>
          </p:cNvPr>
          <p:cNvSpPr txBox="1"/>
          <p:nvPr/>
        </p:nvSpPr>
        <p:spPr>
          <a:xfrm>
            <a:off x="2193248" y="1837764"/>
            <a:ext cx="720416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t>Today's agenda</a:t>
            </a:r>
          </a:p>
          <a:p>
            <a:endParaRPr lang="en-GB" sz="2400" dirty="0"/>
          </a:p>
          <a:p>
            <a:pPr marL="457200" indent="-457200">
              <a:buAutoNum type="arabicPeriod"/>
            </a:pPr>
            <a:r>
              <a:rPr lang="en-GB" sz="2400" dirty="0"/>
              <a:t>World Book Day as part of the National Year of Reading</a:t>
            </a:r>
          </a:p>
          <a:p>
            <a:pPr marL="457200" indent="-457200">
              <a:buAutoNum type="arabicPeriod"/>
            </a:pPr>
            <a:r>
              <a:rPr lang="en-GB" sz="2400" dirty="0"/>
              <a:t>Planning a World Book Day event with impact</a:t>
            </a:r>
          </a:p>
          <a:p>
            <a:pPr marL="457200" indent="-457200">
              <a:buAutoNum type="arabicPeriod"/>
            </a:pPr>
            <a:r>
              <a:rPr lang="en-GB" sz="2400" dirty="0"/>
              <a:t>Timeline</a:t>
            </a:r>
          </a:p>
          <a:p>
            <a:pPr marL="457200" indent="-457200">
              <a:buAutoNum type="arabicPeriod"/>
            </a:pPr>
            <a:r>
              <a:rPr lang="en-GB" sz="2400" dirty="0"/>
              <a:t>New website and resource spotlights</a:t>
            </a:r>
          </a:p>
        </p:txBody>
      </p:sp>
      <p:sp>
        <p:nvSpPr>
          <p:cNvPr id="7" name="Title 6">
            <a:extLst>
              <a:ext uri="{FF2B5EF4-FFF2-40B4-BE49-F238E27FC236}">
                <a16:creationId xmlns:a16="http://schemas.microsoft.com/office/drawing/2014/main" id="{C445BD1A-063E-61A7-F6A7-F0B630DF5321}"/>
              </a:ext>
            </a:extLst>
          </p:cNvPr>
          <p:cNvSpPr>
            <a:spLocks noGrp="1"/>
          </p:cNvSpPr>
          <p:nvPr>
            <p:ph type="title" idx="4294967295"/>
          </p:nvPr>
        </p:nvSpPr>
        <p:spPr>
          <a:xfrm>
            <a:off x="2004848" y="959061"/>
            <a:ext cx="10515600" cy="1325563"/>
          </a:xfrm>
        </p:spPr>
        <p:txBody>
          <a:bodyPr/>
          <a:lstStyle/>
          <a:p>
            <a:pPr rtl="0"/>
            <a:r>
              <a:rPr lang="en-US" sz="3150" b="1" i="0" dirty="0">
                <a:solidFill>
                  <a:srgbClr val="191500"/>
                </a:solidFill>
                <a:effectLst/>
                <a:latin typeface="Arial" panose="020B0604020202020204" pitchFamily="34" charset="0"/>
                <a:ea typeface="Lota Grotesque Heavy"/>
                <a:cs typeface="Arial" panose="020B0604020202020204" pitchFamily="34" charset="0"/>
              </a:rPr>
              <a:t>Welcome to your 2026 Briefing</a:t>
            </a:r>
            <a:endParaRPr lang="en-GB" dirty="0">
              <a:effectLst/>
            </a:endParaRPr>
          </a:p>
          <a:p>
            <a:endParaRPr lang="en-GB" dirty="0"/>
          </a:p>
        </p:txBody>
      </p:sp>
      <p:pic>
        <p:nvPicPr>
          <p:cNvPr id="9" name="Picture 8" descr="A blue text on a black background&#10;&#10;AI-generated content may be incorrect.">
            <a:extLst>
              <a:ext uri="{FF2B5EF4-FFF2-40B4-BE49-F238E27FC236}">
                <a16:creationId xmlns:a16="http://schemas.microsoft.com/office/drawing/2014/main" id="{98DC70F9-564B-F17E-EA2E-2BA0D79727DA}"/>
              </a:ext>
            </a:extLst>
          </p:cNvPr>
          <p:cNvPicPr>
            <a:picLocks noChangeAspect="1"/>
          </p:cNvPicPr>
          <p:nvPr/>
        </p:nvPicPr>
        <p:blipFill>
          <a:blip r:embed="rId3"/>
          <a:stretch>
            <a:fillRect/>
          </a:stretch>
        </p:blipFill>
        <p:spPr>
          <a:xfrm>
            <a:off x="1848259" y="5473986"/>
            <a:ext cx="1538306" cy="502002"/>
          </a:xfrm>
          <a:prstGeom prst="rect">
            <a:avLst/>
          </a:prstGeom>
        </p:spPr>
      </p:pic>
      <p:pic>
        <p:nvPicPr>
          <p:cNvPr id="11" name="Picture 10" descr="A blue text on a black background&#10;&#10;AI-generated content may be incorrect.">
            <a:extLst>
              <a:ext uri="{FF2B5EF4-FFF2-40B4-BE49-F238E27FC236}">
                <a16:creationId xmlns:a16="http://schemas.microsoft.com/office/drawing/2014/main" id="{8D21BA18-31F3-4359-6D5E-5035A338FEDE}"/>
              </a:ext>
            </a:extLst>
          </p:cNvPr>
          <p:cNvPicPr>
            <a:picLocks noChangeAspect="1"/>
          </p:cNvPicPr>
          <p:nvPr/>
        </p:nvPicPr>
        <p:blipFill>
          <a:blip r:embed="rId4"/>
          <a:stretch>
            <a:fillRect/>
          </a:stretch>
        </p:blipFill>
        <p:spPr>
          <a:xfrm>
            <a:off x="3540221" y="5388636"/>
            <a:ext cx="2326640" cy="672701"/>
          </a:xfrm>
          <a:prstGeom prst="rect">
            <a:avLst/>
          </a:prstGeom>
        </p:spPr>
      </p:pic>
      <p:pic>
        <p:nvPicPr>
          <p:cNvPr id="15" name="Picture 14" descr="A logo with a puzzle piece in the middle&#10;&#10;AI-generated content may be incorrect.">
            <a:extLst>
              <a:ext uri="{FF2B5EF4-FFF2-40B4-BE49-F238E27FC236}">
                <a16:creationId xmlns:a16="http://schemas.microsoft.com/office/drawing/2014/main" id="{C1BDC889-BE82-1CDE-2E6A-70DDBA7F01E2}"/>
              </a:ext>
            </a:extLst>
          </p:cNvPr>
          <p:cNvPicPr>
            <a:picLocks noChangeAspect="1"/>
          </p:cNvPicPr>
          <p:nvPr/>
        </p:nvPicPr>
        <p:blipFill>
          <a:blip r:embed="rId5"/>
          <a:stretch>
            <a:fillRect/>
          </a:stretch>
        </p:blipFill>
        <p:spPr>
          <a:xfrm>
            <a:off x="5795330" y="5184831"/>
            <a:ext cx="2077583" cy="987051"/>
          </a:xfrm>
          <a:prstGeom prst="rect">
            <a:avLst/>
          </a:prstGeom>
        </p:spPr>
      </p:pic>
      <p:pic>
        <p:nvPicPr>
          <p:cNvPr id="18" name="Picture 17" descr="A black background with a black square&#10;&#10;AI-generated content may be incorrect.">
            <a:extLst>
              <a:ext uri="{FF2B5EF4-FFF2-40B4-BE49-F238E27FC236}">
                <a16:creationId xmlns:a16="http://schemas.microsoft.com/office/drawing/2014/main" id="{9A609E22-3197-3D7C-B705-9A0D52786859}"/>
              </a:ext>
            </a:extLst>
          </p:cNvPr>
          <p:cNvPicPr>
            <a:picLocks noChangeAspect="1"/>
          </p:cNvPicPr>
          <p:nvPr/>
        </p:nvPicPr>
        <p:blipFill>
          <a:blip r:embed="rId6"/>
          <a:stretch>
            <a:fillRect/>
          </a:stretch>
        </p:blipFill>
        <p:spPr>
          <a:xfrm>
            <a:off x="7882094" y="5234293"/>
            <a:ext cx="1305330" cy="875576"/>
          </a:xfrm>
          <a:prstGeom prst="rect">
            <a:avLst/>
          </a:prstGeom>
        </p:spPr>
      </p:pic>
    </p:spTree>
    <p:extLst>
      <p:ext uri="{BB962C8B-B14F-4D97-AF65-F5344CB8AC3E}">
        <p14:creationId xmlns:p14="http://schemas.microsoft.com/office/powerpoint/2010/main" val="1728140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200"/>
        </a:solidFill>
        <a:effectLst/>
      </p:bgPr>
    </p:bg>
    <p:spTree>
      <p:nvGrpSpPr>
        <p:cNvPr id="1" name="">
          <a:extLst>
            <a:ext uri="{FF2B5EF4-FFF2-40B4-BE49-F238E27FC236}">
              <a16:creationId xmlns:a16="http://schemas.microsoft.com/office/drawing/2014/main" id="{A1F0C32C-D2F7-228E-18E0-BB8D336A313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DA42B74-527B-8769-C705-AE56E2BF9C57}"/>
              </a:ext>
            </a:extLst>
          </p:cNvPr>
          <p:cNvSpPr txBox="1"/>
          <p:nvPr/>
        </p:nvSpPr>
        <p:spPr>
          <a:xfrm>
            <a:off x="888669" y="1710240"/>
            <a:ext cx="5732319" cy="2769989"/>
          </a:xfrm>
          <a:prstGeom prst="rect">
            <a:avLst/>
          </a:prstGeom>
          <a:noFill/>
        </p:spPr>
        <p:txBody>
          <a:bodyPr wrap="square" lIns="91440" tIns="45720" rIns="91440" bIns="45720" rtlCol="0" anchor="t">
            <a:spAutoFit/>
          </a:bodyPr>
          <a:lstStyle/>
          <a:p>
            <a:endParaRPr lang="en-GB" sz="5000" b="1" dirty="0">
              <a:latin typeface="Arial" panose="020B0604020202020204" pitchFamily="34" charset="0"/>
              <a:cs typeface="Arial" panose="020B0604020202020204" pitchFamily="34" charset="0"/>
            </a:endParaRPr>
          </a:p>
          <a:p>
            <a:r>
              <a:rPr lang="en-GB" sz="5000" b="1"/>
              <a:t>Any questions?</a:t>
            </a:r>
          </a:p>
          <a:p>
            <a:endParaRPr lang="en-GB" sz="5000" b="1" dirty="0">
              <a:latin typeface="Arial" panose="020B0604020202020204" pitchFamily="34" charset="0"/>
              <a:cs typeface="Arial" panose="020B0604020202020204" pitchFamily="34" charset="0"/>
            </a:endParaRPr>
          </a:p>
          <a:p>
            <a:r>
              <a:rPr lang="en-GB" sz="2400" b="1" dirty="0"/>
              <a:t>Contact us at: hi@worldbookday.com</a:t>
            </a:r>
            <a:endParaRPr lang="en-GB" sz="2400" b="1" dirty="0">
              <a:latin typeface="Arial" panose="020B0604020202020204" pitchFamily="34" charset="0"/>
              <a:cs typeface="Arial" panose="020B0604020202020204" pitchFamily="34" charset="0"/>
            </a:endParaRPr>
          </a:p>
        </p:txBody>
      </p:sp>
      <p:pic>
        <p:nvPicPr>
          <p:cNvPr id="3" name="Picture 2" descr="A cartoon character with eyes and a white circle around it&#10;&#10;AI-generated content may be incorrect.">
            <a:extLst>
              <a:ext uri="{FF2B5EF4-FFF2-40B4-BE49-F238E27FC236}">
                <a16:creationId xmlns:a16="http://schemas.microsoft.com/office/drawing/2014/main" id="{EDBE2E04-E80B-9202-C23F-16254F3B0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0503" y="643337"/>
            <a:ext cx="6274556" cy="5765619"/>
          </a:xfrm>
          <a:prstGeom prst="rect">
            <a:avLst/>
          </a:prstGeom>
        </p:spPr>
      </p:pic>
      <p:sp>
        <p:nvSpPr>
          <p:cNvPr id="2" name="Title 1">
            <a:extLst>
              <a:ext uri="{FF2B5EF4-FFF2-40B4-BE49-F238E27FC236}">
                <a16:creationId xmlns:a16="http://schemas.microsoft.com/office/drawing/2014/main" id="{A76C0043-D2B6-3EA9-687A-70635C326A36}"/>
              </a:ext>
            </a:extLst>
          </p:cNvPr>
          <p:cNvSpPr>
            <a:spLocks noGrp="1"/>
          </p:cNvSpPr>
          <p:nvPr>
            <p:ph type="title"/>
          </p:nvPr>
        </p:nvSpPr>
        <p:spPr>
          <a:xfrm>
            <a:off x="888669" y="1405649"/>
            <a:ext cx="10515600" cy="1325563"/>
          </a:xfrm>
        </p:spPr>
        <p:txBody>
          <a:bodyPr/>
          <a:lstStyle/>
          <a:p>
            <a:pPr rtl="0"/>
            <a:r>
              <a:rPr lang="en-GB" sz="5000" b="1" i="0" dirty="0">
                <a:solidFill>
                  <a:srgbClr val="000000"/>
                </a:solidFill>
                <a:effectLst/>
                <a:latin typeface="Arial" panose="020B0604020202020204" pitchFamily="34" charset="0"/>
                <a:ea typeface="Arial" panose="020B0604020202020204" pitchFamily="34" charset="0"/>
                <a:cs typeface="Arial" panose="020B0604020202020204" pitchFamily="34" charset="0"/>
              </a:rPr>
              <a:t>Thank you!</a:t>
            </a:r>
            <a:endParaRPr lang="en-GB" dirty="0">
              <a:effectLst/>
            </a:endParaRPr>
          </a:p>
          <a:p>
            <a:endParaRPr lang="en-GB" dirty="0"/>
          </a:p>
        </p:txBody>
      </p:sp>
    </p:spTree>
    <p:extLst>
      <p:ext uri="{BB962C8B-B14F-4D97-AF65-F5344CB8AC3E}">
        <p14:creationId xmlns:p14="http://schemas.microsoft.com/office/powerpoint/2010/main" val="3191406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2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EA078-174D-CDB5-FE49-0CAC0EFABEB1}"/>
              </a:ext>
            </a:extLst>
          </p:cNvPr>
          <p:cNvSpPr>
            <a:spLocks noGrp="1"/>
          </p:cNvSpPr>
          <p:nvPr>
            <p:ph type="ctrTitle"/>
          </p:nvPr>
        </p:nvSpPr>
        <p:spPr>
          <a:xfrm>
            <a:off x="1620982" y="2387600"/>
            <a:ext cx="9144000" cy="1486044"/>
          </a:xfrm>
        </p:spPr>
        <p:txBody>
          <a:bodyPr>
            <a:normAutofit/>
          </a:bodyPr>
          <a:lstStyle/>
          <a:p>
            <a:r>
              <a:rPr lang="en-GB" sz="4400" dirty="0">
                <a:latin typeface="Arial Black" panose="020B0A04020102020204" pitchFamily="34" charset="0"/>
              </a:rPr>
              <a:t>Section 1:</a:t>
            </a:r>
            <a:r>
              <a:rPr lang="en-GB" sz="4400" baseline="0" dirty="0">
                <a:latin typeface="Arial Black" panose="020B0A04020102020204" pitchFamily="34" charset="0"/>
              </a:rPr>
              <a:t> </a:t>
            </a:r>
            <a:br>
              <a:rPr lang="en-GB" sz="4400" baseline="0" dirty="0">
                <a:latin typeface="Arial Black" panose="020B0A04020102020204" pitchFamily="34" charset="0"/>
              </a:rPr>
            </a:br>
            <a:r>
              <a:rPr lang="en-GB" sz="4400" baseline="0" dirty="0">
                <a:latin typeface="Arial Black" panose="020B0A04020102020204" pitchFamily="34" charset="0"/>
              </a:rPr>
              <a:t>World Book Day the charity</a:t>
            </a:r>
            <a:endParaRPr lang="en-GB" sz="4400" dirty="0">
              <a:latin typeface="Arial Black" panose="020B0A04020102020204" pitchFamily="34" charset="0"/>
            </a:endParaRPr>
          </a:p>
        </p:txBody>
      </p:sp>
    </p:spTree>
    <p:extLst>
      <p:ext uri="{BB962C8B-B14F-4D97-AF65-F5344CB8AC3E}">
        <p14:creationId xmlns:p14="http://schemas.microsoft.com/office/powerpoint/2010/main" val="3744925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00"/>
        </a:solidFill>
        <a:effectLst/>
      </p:bgPr>
    </p:bg>
    <p:spTree>
      <p:nvGrpSpPr>
        <p:cNvPr id="1" name="">
          <a:extLst>
            <a:ext uri="{FF2B5EF4-FFF2-40B4-BE49-F238E27FC236}">
              <a16:creationId xmlns:a16="http://schemas.microsoft.com/office/drawing/2014/main" id="{35DA2E3B-F040-33B8-9294-C918520FB81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F3EED42-8098-DF37-8BBE-BA42DD987950}"/>
              </a:ext>
            </a:extLst>
          </p:cNvPr>
          <p:cNvSpPr>
            <a:spLocks noGrp="1"/>
          </p:cNvSpPr>
          <p:nvPr>
            <p:ph type="title"/>
          </p:nvPr>
        </p:nvSpPr>
        <p:spPr>
          <a:xfrm>
            <a:off x="0" y="24840"/>
            <a:ext cx="5572210" cy="1450011"/>
          </a:xfrm>
        </p:spPr>
        <p:txBody>
          <a:bodyPr>
            <a:noAutofit/>
          </a:bodyPr>
          <a:lstStyle/>
          <a:p>
            <a:r>
              <a:rPr lang="en-GB" sz="6000" b="1" dirty="0">
                <a:latin typeface="Arial" panose="020B0604020202020204" pitchFamily="34" charset="0"/>
                <a:cs typeface="Arial" panose="020B0604020202020204" pitchFamily="34" charset="0"/>
              </a:rPr>
              <a:t>Our mission</a:t>
            </a:r>
          </a:p>
        </p:txBody>
      </p:sp>
      <p:pic>
        <p:nvPicPr>
          <p:cNvPr id="5" name="Content Placeholder 4" descr="A white rectangle with black border&#10;&#10;AI-generated content may be incorrect.">
            <a:extLst>
              <a:ext uri="{FF2B5EF4-FFF2-40B4-BE49-F238E27FC236}">
                <a16:creationId xmlns:a16="http://schemas.microsoft.com/office/drawing/2014/main" id="{478BD93E-0B55-D5D7-9B57-AF1CB303AA0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5569325" y="3225705"/>
            <a:ext cx="4587875" cy="1628775"/>
          </a:xfrm>
        </p:spPr>
      </p:pic>
      <p:sp>
        <p:nvSpPr>
          <p:cNvPr id="4" name="Title 1">
            <a:extLst>
              <a:ext uri="{FF2B5EF4-FFF2-40B4-BE49-F238E27FC236}">
                <a16:creationId xmlns:a16="http://schemas.microsoft.com/office/drawing/2014/main" id="{78DA2D29-F89A-7248-0623-FB1A7F687DD1}"/>
              </a:ext>
            </a:extLst>
          </p:cNvPr>
          <p:cNvSpPr txBox="1">
            <a:spLocks/>
          </p:cNvSpPr>
          <p:nvPr/>
        </p:nvSpPr>
        <p:spPr>
          <a:xfrm rot="21186751">
            <a:off x="5340250" y="1138157"/>
            <a:ext cx="525517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a:latin typeface="Arial"/>
                <a:cs typeface="Arial"/>
              </a:rPr>
              <a:t>To champion</a:t>
            </a:r>
          </a:p>
        </p:txBody>
      </p:sp>
      <p:sp>
        <p:nvSpPr>
          <p:cNvPr id="8" name="Title 1">
            <a:extLst>
              <a:ext uri="{FF2B5EF4-FFF2-40B4-BE49-F238E27FC236}">
                <a16:creationId xmlns:a16="http://schemas.microsoft.com/office/drawing/2014/main" id="{53AE2707-EA02-557A-EEF5-AE5576F507A8}"/>
              </a:ext>
            </a:extLst>
          </p:cNvPr>
          <p:cNvSpPr txBox="1">
            <a:spLocks/>
          </p:cNvSpPr>
          <p:nvPr/>
        </p:nvSpPr>
        <p:spPr>
          <a:xfrm rot="21195975">
            <a:off x="5598867" y="1891409"/>
            <a:ext cx="5572210" cy="14500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a:latin typeface="Arial" panose="020B0604020202020204" pitchFamily="34" charset="0"/>
                <a:cs typeface="Arial" panose="020B0604020202020204" pitchFamily="34" charset="0"/>
              </a:rPr>
              <a:t>the fun of</a:t>
            </a:r>
          </a:p>
        </p:txBody>
      </p:sp>
      <p:sp>
        <p:nvSpPr>
          <p:cNvPr id="9" name="Title 1">
            <a:extLst>
              <a:ext uri="{FF2B5EF4-FFF2-40B4-BE49-F238E27FC236}">
                <a16:creationId xmlns:a16="http://schemas.microsoft.com/office/drawing/2014/main" id="{5D8C81FB-A8DF-2340-C1FB-66F6E6404CDA}"/>
              </a:ext>
            </a:extLst>
          </p:cNvPr>
          <p:cNvSpPr txBox="1">
            <a:spLocks/>
          </p:cNvSpPr>
          <p:nvPr/>
        </p:nvSpPr>
        <p:spPr>
          <a:xfrm rot="21323880">
            <a:off x="6057702" y="3183266"/>
            <a:ext cx="5572210" cy="14500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a:latin typeface="Arial" panose="020B0604020202020204" pitchFamily="34" charset="0"/>
                <a:cs typeface="Arial" panose="020B0604020202020204" pitchFamily="34" charset="0"/>
              </a:rPr>
              <a:t>reading*</a:t>
            </a:r>
          </a:p>
        </p:txBody>
      </p:sp>
      <p:sp>
        <p:nvSpPr>
          <p:cNvPr id="10" name="Title 1">
            <a:extLst>
              <a:ext uri="{FF2B5EF4-FFF2-40B4-BE49-F238E27FC236}">
                <a16:creationId xmlns:a16="http://schemas.microsoft.com/office/drawing/2014/main" id="{716C5BFE-AD89-862F-46F9-6F2023C76523}"/>
              </a:ext>
            </a:extLst>
          </p:cNvPr>
          <p:cNvSpPr txBox="1">
            <a:spLocks/>
          </p:cNvSpPr>
          <p:nvPr/>
        </p:nvSpPr>
        <p:spPr>
          <a:xfrm>
            <a:off x="5479637" y="4907927"/>
            <a:ext cx="9385586" cy="14500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latin typeface="Arial" panose="020B0604020202020204" pitchFamily="34" charset="0"/>
                <a:cs typeface="Arial" panose="020B0604020202020204" pitchFamily="34" charset="0"/>
              </a:rPr>
              <a:t>*because it seriously improves children’s lives</a:t>
            </a:r>
          </a:p>
        </p:txBody>
      </p:sp>
      <p:pic>
        <p:nvPicPr>
          <p:cNvPr id="3" name="Picture 2" descr="A cartoon lion with yellow hair&#10;&#10;AI-generated content may be incorrect.">
            <a:extLst>
              <a:ext uri="{FF2B5EF4-FFF2-40B4-BE49-F238E27FC236}">
                <a16:creationId xmlns:a16="http://schemas.microsoft.com/office/drawing/2014/main" id="{4D2A11E1-D9B2-0880-5DAB-1D5ADF4C26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641" y="1959543"/>
            <a:ext cx="4770568" cy="4669857"/>
          </a:xfrm>
          <a:prstGeom prst="rect">
            <a:avLst/>
          </a:prstGeom>
        </p:spPr>
      </p:pic>
    </p:spTree>
    <p:extLst>
      <p:ext uri="{BB962C8B-B14F-4D97-AF65-F5344CB8AC3E}">
        <p14:creationId xmlns:p14="http://schemas.microsoft.com/office/powerpoint/2010/main" val="2351045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00"/>
        </a:solidFill>
        <a:effectLst/>
      </p:bgPr>
    </p:bg>
    <p:spTree>
      <p:nvGrpSpPr>
        <p:cNvPr id="1" name="">
          <a:extLst>
            <a:ext uri="{FF2B5EF4-FFF2-40B4-BE49-F238E27FC236}">
              <a16:creationId xmlns:a16="http://schemas.microsoft.com/office/drawing/2014/main" id="{805CCA58-4001-F9F1-C759-F0EBC12039CF}"/>
            </a:ext>
          </a:extLst>
        </p:cNvPr>
        <p:cNvGrpSpPr/>
        <p:nvPr/>
      </p:nvGrpSpPr>
      <p:grpSpPr>
        <a:xfrm>
          <a:off x="0" y="0"/>
          <a:ext cx="0" cy="0"/>
          <a:chOff x="0" y="0"/>
          <a:chExt cx="0" cy="0"/>
        </a:xfrm>
      </p:grpSpPr>
      <p:sp>
        <p:nvSpPr>
          <p:cNvPr id="41" name="TextBox 40">
            <a:extLst>
              <a:ext uri="{FF2B5EF4-FFF2-40B4-BE49-F238E27FC236}">
                <a16:creationId xmlns:a16="http://schemas.microsoft.com/office/drawing/2014/main" id="{E242279A-2CDA-A4E5-D2AF-E55BD32F7ACD}"/>
              </a:ext>
            </a:extLst>
          </p:cNvPr>
          <p:cNvSpPr txBox="1"/>
          <p:nvPr/>
        </p:nvSpPr>
        <p:spPr>
          <a:xfrm>
            <a:off x="551120" y="365125"/>
            <a:ext cx="11089759" cy="5982512"/>
          </a:xfrm>
          <a:prstGeom prst="rect">
            <a:avLst/>
          </a:prstGeom>
          <a:solidFill>
            <a:srgbClr val="FFF200"/>
          </a:solidFill>
          <a:ln w="38100">
            <a:noFill/>
          </a:ln>
        </p:spPr>
        <p:txBody>
          <a:bodyPr wrap="square" rtlCol="0">
            <a:spAutoFit/>
          </a:bodyPr>
          <a:lstStyle/>
          <a:p>
            <a:endParaRPr lang="en-GB"/>
          </a:p>
        </p:txBody>
      </p:sp>
      <p:sp>
        <p:nvSpPr>
          <p:cNvPr id="4" name="Title 1">
            <a:extLst>
              <a:ext uri="{FF2B5EF4-FFF2-40B4-BE49-F238E27FC236}">
                <a16:creationId xmlns:a16="http://schemas.microsoft.com/office/drawing/2014/main" id="{6CD35169-3C65-8DA2-7088-5AA907DBEB1F}"/>
              </a:ext>
            </a:extLst>
          </p:cNvPr>
          <p:cNvSpPr txBox="1">
            <a:spLocks/>
          </p:cNvSpPr>
          <p:nvPr/>
        </p:nvSpPr>
        <p:spPr>
          <a:xfrm>
            <a:off x="7239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b="1">
              <a:latin typeface="Arial"/>
              <a:cs typeface="Arial"/>
            </a:endParaRPr>
          </a:p>
        </p:txBody>
      </p:sp>
      <p:sp>
        <p:nvSpPr>
          <p:cNvPr id="11" name="TextBox 10">
            <a:extLst>
              <a:ext uri="{FF2B5EF4-FFF2-40B4-BE49-F238E27FC236}">
                <a16:creationId xmlns:a16="http://schemas.microsoft.com/office/drawing/2014/main" id="{6705B40D-5A0A-F9B0-998C-56174F06C430}"/>
              </a:ext>
            </a:extLst>
          </p:cNvPr>
          <p:cNvSpPr txBox="1"/>
          <p:nvPr/>
        </p:nvSpPr>
        <p:spPr>
          <a:xfrm>
            <a:off x="746627" y="1687648"/>
            <a:ext cx="11199407" cy="461665"/>
          </a:xfrm>
          <a:prstGeom prst="rect">
            <a:avLst/>
          </a:prstGeom>
          <a:noFill/>
        </p:spPr>
        <p:txBody>
          <a:bodyPr wrap="square" lIns="91440" tIns="45720" rIns="91440" bIns="45720" anchor="t">
            <a:spAutoFit/>
          </a:bodyPr>
          <a:lstStyle/>
          <a:p>
            <a:r>
              <a:rPr lang="en-GB" sz="2400" dirty="0">
                <a:latin typeface="Arial"/>
                <a:cs typeface="Arial"/>
              </a:rPr>
              <a:t>We know that when children choose to read more it makes them:</a:t>
            </a:r>
          </a:p>
        </p:txBody>
      </p:sp>
      <p:pic>
        <p:nvPicPr>
          <p:cNvPr id="14" name="Picture 13">
            <a:extLst>
              <a:ext uri="{FF2B5EF4-FFF2-40B4-BE49-F238E27FC236}">
                <a16:creationId xmlns:a16="http://schemas.microsoft.com/office/drawing/2014/main" id="{33496E0C-DD56-B22A-9F2D-4F94D618BAAD}"/>
              </a:ext>
            </a:extLst>
          </p:cNvPr>
          <p:cNvPicPr>
            <a:picLocks noChangeAspect="1"/>
          </p:cNvPicPr>
          <p:nvPr/>
        </p:nvPicPr>
        <p:blipFill>
          <a:blip r:embed="rId2">
            <a:extLst>
              <a:ext uri="{28A0092B-C50C-407E-A947-70E740481C1C}">
                <a14:useLocalDpi xmlns:a14="http://schemas.microsoft.com/office/drawing/2010/main" val="0"/>
              </a:ext>
            </a:extLst>
          </a:blip>
          <a:srcRect l="17683" t="19994" r="15650" b="19994"/>
          <a:stretch>
            <a:fillRect/>
          </a:stretch>
        </p:blipFill>
        <p:spPr>
          <a:xfrm rot="21316374">
            <a:off x="739239" y="2374722"/>
            <a:ext cx="3143342" cy="1486319"/>
          </a:xfrm>
          <a:prstGeom prst="rect">
            <a:avLst/>
          </a:prstGeom>
        </p:spPr>
      </p:pic>
      <p:pic>
        <p:nvPicPr>
          <p:cNvPr id="32" name="Picture 31" descr="A rectangular object with a black background&#10;&#10;AI-generated content may be incorrect.">
            <a:extLst>
              <a:ext uri="{FF2B5EF4-FFF2-40B4-BE49-F238E27FC236}">
                <a16:creationId xmlns:a16="http://schemas.microsoft.com/office/drawing/2014/main" id="{D8A5E78D-369B-FED7-E98E-A2B8E21FA8B8}"/>
              </a:ext>
            </a:extLst>
          </p:cNvPr>
          <p:cNvPicPr>
            <a:picLocks noChangeAspect="1"/>
          </p:cNvPicPr>
          <p:nvPr/>
        </p:nvPicPr>
        <p:blipFill>
          <a:blip r:embed="rId3">
            <a:extLst>
              <a:ext uri="{28A0092B-C50C-407E-A947-70E740481C1C}">
                <a14:useLocalDpi xmlns:a14="http://schemas.microsoft.com/office/drawing/2010/main" val="0"/>
              </a:ext>
            </a:extLst>
          </a:blip>
          <a:srcRect t="14642" r="9340" b="19529"/>
          <a:stretch>
            <a:fillRect/>
          </a:stretch>
        </p:blipFill>
        <p:spPr>
          <a:xfrm rot="232637">
            <a:off x="4246148" y="2217975"/>
            <a:ext cx="3380677" cy="1754706"/>
          </a:xfrm>
          <a:prstGeom prst="rect">
            <a:avLst/>
          </a:prstGeom>
        </p:spPr>
      </p:pic>
      <p:sp>
        <p:nvSpPr>
          <p:cNvPr id="33" name="Title 1">
            <a:extLst>
              <a:ext uri="{FF2B5EF4-FFF2-40B4-BE49-F238E27FC236}">
                <a16:creationId xmlns:a16="http://schemas.microsoft.com/office/drawing/2014/main" id="{404A0C74-ED04-03CF-E398-B5FE4B539503}"/>
              </a:ext>
            </a:extLst>
          </p:cNvPr>
          <p:cNvSpPr>
            <a:spLocks noGrp="1"/>
          </p:cNvSpPr>
          <p:nvPr>
            <p:ph type="title"/>
          </p:nvPr>
        </p:nvSpPr>
        <p:spPr>
          <a:xfrm>
            <a:off x="418745" y="90435"/>
            <a:ext cx="10620103" cy="1450011"/>
          </a:xfrm>
        </p:spPr>
        <p:txBody>
          <a:bodyPr>
            <a:noAutofit/>
          </a:bodyPr>
          <a:lstStyle/>
          <a:p>
            <a:r>
              <a:rPr lang="en-GB" sz="5400" b="1" dirty="0">
                <a:latin typeface="Arial"/>
              </a:rPr>
              <a:t>It’s all about reading for fun</a:t>
            </a:r>
          </a:p>
        </p:txBody>
      </p:sp>
      <p:pic>
        <p:nvPicPr>
          <p:cNvPr id="40" name="Picture 39" descr="A blue rectangle on a black background&#10;&#10;AI-generated content may be incorrect.">
            <a:extLst>
              <a:ext uri="{FF2B5EF4-FFF2-40B4-BE49-F238E27FC236}">
                <a16:creationId xmlns:a16="http://schemas.microsoft.com/office/drawing/2014/main" id="{75C56DED-D4F7-989F-5A3C-764A02CBC410}"/>
              </a:ext>
            </a:extLst>
          </p:cNvPr>
          <p:cNvPicPr>
            <a:picLocks noChangeAspect="1"/>
          </p:cNvPicPr>
          <p:nvPr/>
        </p:nvPicPr>
        <p:blipFill>
          <a:blip r:embed="rId4">
            <a:extLst>
              <a:ext uri="{28A0092B-C50C-407E-A947-70E740481C1C}">
                <a14:useLocalDpi xmlns:a14="http://schemas.microsoft.com/office/drawing/2010/main" val="0"/>
              </a:ext>
            </a:extLst>
          </a:blip>
          <a:srcRect l="8120" t="17525" r="11503" b="16546"/>
          <a:stretch>
            <a:fillRect/>
          </a:stretch>
        </p:blipFill>
        <p:spPr>
          <a:xfrm rot="382262">
            <a:off x="8127739" y="2339304"/>
            <a:ext cx="3225866" cy="1603375"/>
          </a:xfrm>
          <a:prstGeom prst="rect">
            <a:avLst/>
          </a:prstGeom>
        </p:spPr>
      </p:pic>
      <p:sp>
        <p:nvSpPr>
          <p:cNvPr id="34" name="Title 1">
            <a:extLst>
              <a:ext uri="{FF2B5EF4-FFF2-40B4-BE49-F238E27FC236}">
                <a16:creationId xmlns:a16="http://schemas.microsoft.com/office/drawing/2014/main" id="{78AA562C-5F02-ABB7-7A84-6CC3CF207552}"/>
              </a:ext>
            </a:extLst>
          </p:cNvPr>
          <p:cNvSpPr txBox="1">
            <a:spLocks/>
          </p:cNvSpPr>
          <p:nvPr/>
        </p:nvSpPr>
        <p:spPr>
          <a:xfrm>
            <a:off x="4752197" y="2402377"/>
            <a:ext cx="2770612" cy="14500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latin typeface="Arial"/>
                <a:cs typeface="Arial"/>
              </a:rPr>
              <a:t>Feel happier</a:t>
            </a:r>
          </a:p>
        </p:txBody>
      </p:sp>
      <p:sp>
        <p:nvSpPr>
          <p:cNvPr id="35" name="Title 1">
            <a:extLst>
              <a:ext uri="{FF2B5EF4-FFF2-40B4-BE49-F238E27FC236}">
                <a16:creationId xmlns:a16="http://schemas.microsoft.com/office/drawing/2014/main" id="{D3E2650D-6937-E218-7D23-E52A61FBFA97}"/>
              </a:ext>
            </a:extLst>
          </p:cNvPr>
          <p:cNvSpPr txBox="1">
            <a:spLocks/>
          </p:cNvSpPr>
          <p:nvPr/>
        </p:nvSpPr>
        <p:spPr>
          <a:xfrm rot="331837">
            <a:off x="8396391" y="2366724"/>
            <a:ext cx="2973260" cy="14500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latin typeface="Arial"/>
                <a:cs typeface="Arial"/>
              </a:rPr>
              <a:t>More successful</a:t>
            </a:r>
          </a:p>
        </p:txBody>
      </p:sp>
      <p:sp>
        <p:nvSpPr>
          <p:cNvPr id="36" name="TextBox 35">
            <a:extLst>
              <a:ext uri="{FF2B5EF4-FFF2-40B4-BE49-F238E27FC236}">
                <a16:creationId xmlns:a16="http://schemas.microsoft.com/office/drawing/2014/main" id="{74AC5912-1078-5C32-91C2-90A9E8DA5153}"/>
              </a:ext>
            </a:extLst>
          </p:cNvPr>
          <p:cNvSpPr txBox="1"/>
          <p:nvPr/>
        </p:nvSpPr>
        <p:spPr>
          <a:xfrm>
            <a:off x="969197" y="4261886"/>
            <a:ext cx="9934577" cy="1938992"/>
          </a:xfrm>
          <a:prstGeom prst="rect">
            <a:avLst/>
          </a:prstGeom>
          <a:noFill/>
        </p:spPr>
        <p:txBody>
          <a:bodyPr wrap="square" lIns="91440" tIns="45720" rIns="91440" bIns="45720" anchor="t">
            <a:spAutoFit/>
          </a:bodyPr>
          <a:lstStyle/>
          <a:p>
            <a:r>
              <a:rPr lang="en-GB" sz="2400" dirty="0">
                <a:latin typeface="Arial"/>
                <a:cs typeface="Arial"/>
              </a:rPr>
              <a:t>Our </a:t>
            </a:r>
            <a:r>
              <a:rPr lang="en-GB" sz="2400" dirty="0"/>
              <a:t>Big Six principles</a:t>
            </a:r>
            <a:r>
              <a:rPr lang="en-GB" sz="2400" dirty="0">
                <a:latin typeface="Arial"/>
                <a:cs typeface="Arial"/>
              </a:rPr>
              <a:t> that encourage children to read for fun:</a:t>
            </a:r>
          </a:p>
          <a:p>
            <a:endParaRPr lang="en-GB" sz="2400" dirty="0">
              <a:latin typeface="Arial"/>
              <a:cs typeface="Arial"/>
            </a:endParaRPr>
          </a:p>
          <a:p>
            <a:pPr marL="285750" indent="-285750">
              <a:buFont typeface="Arial" panose="020B0604020202020204" pitchFamily="34" charset="0"/>
              <a:buChar char="•"/>
            </a:pPr>
            <a:r>
              <a:rPr lang="en-GB" sz="2400" dirty="0">
                <a:latin typeface="Arial"/>
                <a:cs typeface="Arial"/>
              </a:rPr>
              <a:t>Being read to regularly</a:t>
            </a:r>
          </a:p>
          <a:p>
            <a:pPr marL="285750" indent="-285750">
              <a:buFont typeface="Arial" panose="020B0604020202020204" pitchFamily="34" charset="0"/>
              <a:buChar char="•"/>
            </a:pPr>
            <a:r>
              <a:rPr lang="en-GB" sz="2400" dirty="0">
                <a:latin typeface="Arial"/>
                <a:cs typeface="Arial"/>
              </a:rPr>
              <a:t>Having books at home and school</a:t>
            </a:r>
          </a:p>
          <a:p>
            <a:pPr marL="285750" indent="-285750">
              <a:buFont typeface="Arial" panose="020B0604020202020204" pitchFamily="34" charset="0"/>
              <a:buChar char="•"/>
            </a:pPr>
            <a:r>
              <a:rPr lang="en-GB" sz="2400" dirty="0">
                <a:latin typeface="Arial"/>
                <a:cs typeface="Arial"/>
              </a:rPr>
              <a:t>Finding time to read</a:t>
            </a:r>
          </a:p>
        </p:txBody>
      </p:sp>
      <p:sp>
        <p:nvSpPr>
          <p:cNvPr id="37" name="TextBox 36">
            <a:extLst>
              <a:ext uri="{FF2B5EF4-FFF2-40B4-BE49-F238E27FC236}">
                <a16:creationId xmlns:a16="http://schemas.microsoft.com/office/drawing/2014/main" id="{9ECE1525-EB13-DD76-BDA4-DB89BE07CC79}"/>
              </a:ext>
            </a:extLst>
          </p:cNvPr>
          <p:cNvSpPr txBox="1"/>
          <p:nvPr/>
        </p:nvSpPr>
        <p:spPr>
          <a:xfrm>
            <a:off x="6137503" y="4723550"/>
            <a:ext cx="9934577" cy="1415772"/>
          </a:xfrm>
          <a:prstGeom prst="rect">
            <a:avLst/>
          </a:prstGeom>
          <a:noFill/>
        </p:spPr>
        <p:txBody>
          <a:bodyPr wrap="square" lIns="91440" tIns="45720" rIns="91440" bIns="45720" anchor="t">
            <a:spAutoFit/>
          </a:bodyPr>
          <a:lstStyle/>
          <a:p>
            <a:endParaRPr lang="en-GB">
              <a:latin typeface="Arial"/>
              <a:ea typeface="Calibri"/>
              <a:cs typeface="Arial"/>
            </a:endParaRPr>
          </a:p>
          <a:p>
            <a:pPr marL="285750" indent="-285750">
              <a:buFont typeface="Arial" panose="020B0604020202020204" pitchFamily="34" charset="0"/>
              <a:buChar char="•"/>
            </a:pPr>
            <a:r>
              <a:rPr lang="en-GB" sz="2400">
                <a:latin typeface="+mn-lt"/>
              </a:rPr>
              <a:t>Having a choice in what to read</a:t>
            </a:r>
          </a:p>
          <a:p>
            <a:pPr marL="285750" indent="-285750">
              <a:buFont typeface="Arial" panose="020B0604020202020204" pitchFamily="34" charset="0"/>
              <a:buChar char="•"/>
            </a:pPr>
            <a:r>
              <a:rPr lang="en-GB" sz="2400">
                <a:latin typeface="+mn-lt"/>
              </a:rPr>
              <a:t>Having trusted help to find a book</a:t>
            </a:r>
          </a:p>
          <a:p>
            <a:pPr marL="285750" indent="-285750">
              <a:buFont typeface="Arial" panose="020B0604020202020204" pitchFamily="34" charset="0"/>
              <a:buChar char="•"/>
            </a:pPr>
            <a:r>
              <a:rPr lang="en-GB" sz="2400">
                <a:latin typeface="+mn-lt"/>
              </a:rPr>
              <a:t>Seeing reading as fun!</a:t>
            </a:r>
          </a:p>
        </p:txBody>
      </p:sp>
      <p:pic>
        <p:nvPicPr>
          <p:cNvPr id="38" name="Picture 37" descr="Confetti and streamers on a black background&#10;&#10;AI-generated content may be incorrect.">
            <a:extLst>
              <a:ext uri="{FF2B5EF4-FFF2-40B4-BE49-F238E27FC236}">
                <a16:creationId xmlns:a16="http://schemas.microsoft.com/office/drawing/2014/main" id="{AB716A62-40AA-99C7-62A3-44E3212CBC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5017">
            <a:off x="10326398" y="-1625303"/>
            <a:ext cx="2469997" cy="3978753"/>
          </a:xfrm>
          <a:prstGeom prst="rect">
            <a:avLst/>
          </a:prstGeom>
        </p:spPr>
      </p:pic>
      <p:sp>
        <p:nvSpPr>
          <p:cNvPr id="2" name="Title 1">
            <a:extLst>
              <a:ext uri="{FF2B5EF4-FFF2-40B4-BE49-F238E27FC236}">
                <a16:creationId xmlns:a16="http://schemas.microsoft.com/office/drawing/2014/main" id="{B58EACF7-347C-E2D8-38A4-A01EDAD312A1}"/>
              </a:ext>
            </a:extLst>
          </p:cNvPr>
          <p:cNvSpPr txBox="1">
            <a:spLocks/>
          </p:cNvSpPr>
          <p:nvPr/>
        </p:nvSpPr>
        <p:spPr>
          <a:xfrm rot="21232881">
            <a:off x="984236" y="2344661"/>
            <a:ext cx="2770612" cy="145001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400" b="1" dirty="0">
                <a:latin typeface="Arial"/>
              </a:rPr>
              <a:t>Better at reading</a:t>
            </a:r>
          </a:p>
        </p:txBody>
      </p:sp>
    </p:spTree>
    <p:extLst>
      <p:ext uri="{BB962C8B-B14F-4D97-AF65-F5344CB8AC3E}">
        <p14:creationId xmlns:p14="http://schemas.microsoft.com/office/powerpoint/2010/main" val="4260755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1"/>
          <p:cNvSpPr/>
          <p:nvPr/>
        </p:nvSpPr>
        <p:spPr>
          <a:xfrm>
            <a:off x="0" y="176667"/>
            <a:ext cx="12192000" cy="6858000"/>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8" name="Google Shape;298;p11"/>
          <p:cNvSpPr/>
          <p:nvPr/>
        </p:nvSpPr>
        <p:spPr>
          <a:xfrm>
            <a:off x="0" y="20595"/>
            <a:ext cx="12192000" cy="766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highlight>
                <a:srgbClr val="FFFF00"/>
              </a:highlight>
              <a:latin typeface="Arial"/>
              <a:ea typeface="Arial"/>
              <a:cs typeface="Arial"/>
              <a:sym typeface="Arial"/>
            </a:endParaRPr>
          </a:p>
        </p:txBody>
      </p:sp>
      <p:sp>
        <p:nvSpPr>
          <p:cNvPr id="300" name="Google Shape;300;p11"/>
          <p:cNvSpPr txBox="1"/>
          <p:nvPr/>
        </p:nvSpPr>
        <p:spPr>
          <a:xfrm>
            <a:off x="778897" y="1215478"/>
            <a:ext cx="8531700" cy="3555600"/>
          </a:xfrm>
          <a:prstGeom prst="rect">
            <a:avLst/>
          </a:prstGeom>
          <a:noFill/>
          <a:ln>
            <a:noFill/>
          </a:ln>
        </p:spPr>
        <p:txBody>
          <a:bodyPr spcFirstLastPara="1" wrap="square" lIns="91425" tIns="45700" rIns="91425" bIns="45700" anchor="t" anchorCtr="0">
            <a:spAutoFit/>
          </a:bodyPr>
          <a:lstStyle/>
          <a:p>
            <a:pPr marL="12700" marR="0" lvl="0" indent="0" algn="l" rtl="0">
              <a:lnSpc>
                <a:spcPct val="150000"/>
              </a:lnSpc>
              <a:spcBef>
                <a:spcPts val="0"/>
              </a:spcBef>
              <a:spcAft>
                <a:spcPts val="0"/>
              </a:spcAft>
              <a:buClr>
                <a:schemeClr val="dk1"/>
              </a:buClr>
              <a:buSzPts val="1100"/>
              <a:buFont typeface="Arial"/>
              <a:buNone/>
            </a:pPr>
            <a:r>
              <a:rPr lang="en-GB" sz="1800" b="0" i="0" u="none" strike="noStrike" cap="none" dirty="0">
                <a:solidFill>
                  <a:schemeClr val="dk1"/>
                </a:solidFill>
                <a:latin typeface="Arial"/>
                <a:ea typeface="Arial"/>
                <a:cs typeface="Arial"/>
                <a:sym typeface="Arial"/>
              </a:rPr>
              <a:t>Find reading more fun </a:t>
            </a:r>
            <a:r>
              <a:rPr lang="en-GB" sz="1800" b="0" i="0" u="none" strike="noStrike" cap="none" dirty="0">
                <a:solidFill>
                  <a:schemeClr val="dk1"/>
                </a:solidFill>
                <a:latin typeface="Arial Black"/>
                <a:ea typeface="Arial Black"/>
                <a:cs typeface="Arial Black"/>
                <a:sym typeface="Arial Black"/>
              </a:rPr>
              <a:t>38.6%</a:t>
            </a:r>
            <a:endParaRPr sz="1800" b="0" i="0" u="none" strike="noStrike" cap="none" dirty="0">
              <a:solidFill>
                <a:schemeClr val="dk1"/>
              </a:solidFill>
              <a:latin typeface="Arial Black"/>
              <a:ea typeface="Arial Black"/>
              <a:cs typeface="Arial Black"/>
              <a:sym typeface="Arial Black"/>
            </a:endParaRPr>
          </a:p>
          <a:p>
            <a:pPr marL="0" marR="0" lvl="0" indent="0" algn="l" rtl="0">
              <a:lnSpc>
                <a:spcPct val="150000"/>
              </a:lnSpc>
              <a:spcBef>
                <a:spcPts val="0"/>
              </a:spcBef>
              <a:spcAft>
                <a:spcPts val="0"/>
              </a:spcAft>
              <a:buClr>
                <a:schemeClr val="dk1"/>
              </a:buClr>
              <a:buSzPts val="1100"/>
              <a:buFont typeface="Arial"/>
              <a:buNone/>
            </a:pPr>
            <a:r>
              <a:rPr lang="en-GB" sz="1800" b="0" i="0" u="none" strike="noStrike" cap="none" dirty="0">
                <a:solidFill>
                  <a:schemeClr val="dk1"/>
                </a:solidFill>
                <a:latin typeface="Arial"/>
                <a:ea typeface="Arial"/>
                <a:cs typeface="Arial"/>
                <a:sym typeface="Arial"/>
              </a:rPr>
              <a:t>Made more time to read </a:t>
            </a:r>
            <a:r>
              <a:rPr lang="en-GB" sz="1800" b="0" i="0" u="none" strike="noStrike" cap="none" dirty="0">
                <a:solidFill>
                  <a:schemeClr val="dk1"/>
                </a:solidFill>
                <a:latin typeface="Arial Black"/>
                <a:ea typeface="Arial Black"/>
                <a:cs typeface="Arial Black"/>
                <a:sym typeface="Arial Black"/>
              </a:rPr>
              <a:t>35.3%</a:t>
            </a:r>
            <a:endParaRPr sz="1800" b="0" i="0" u="none" strike="noStrike" cap="none" dirty="0">
              <a:solidFill>
                <a:schemeClr val="dk1"/>
              </a:solidFill>
              <a:latin typeface="Arial Black"/>
              <a:ea typeface="Arial Black"/>
              <a:cs typeface="Arial Black"/>
              <a:sym typeface="Arial Black"/>
            </a:endParaRPr>
          </a:p>
          <a:p>
            <a:pPr marL="12700" marR="0" lvl="0" indent="0" algn="l" rtl="0">
              <a:lnSpc>
                <a:spcPct val="150000"/>
              </a:lnSpc>
              <a:spcBef>
                <a:spcPts val="0"/>
              </a:spcBef>
              <a:spcAft>
                <a:spcPts val="0"/>
              </a:spcAft>
              <a:buClr>
                <a:schemeClr val="dk1"/>
              </a:buClr>
              <a:buSzPts val="1100"/>
              <a:buFont typeface="Arial"/>
              <a:buNone/>
            </a:pPr>
            <a:r>
              <a:rPr lang="en-GB" sz="1800" b="0" i="0" u="none" strike="noStrike" cap="none" dirty="0">
                <a:solidFill>
                  <a:schemeClr val="dk1"/>
                </a:solidFill>
                <a:latin typeface="Arial"/>
                <a:ea typeface="Arial"/>
                <a:cs typeface="Arial"/>
                <a:sym typeface="Arial"/>
              </a:rPr>
              <a:t>Have more choice in what to read </a:t>
            </a:r>
            <a:r>
              <a:rPr lang="en-GB" sz="1800" b="0" i="0" u="none" strike="noStrike" cap="none" dirty="0">
                <a:solidFill>
                  <a:schemeClr val="dk1"/>
                </a:solidFill>
                <a:latin typeface="Arial Black"/>
                <a:ea typeface="Arial Black"/>
                <a:cs typeface="Arial Black"/>
                <a:sym typeface="Arial Black"/>
              </a:rPr>
              <a:t>36.7%</a:t>
            </a:r>
            <a:endParaRPr sz="1800" b="0" i="0" u="none" strike="noStrike" cap="none" dirty="0">
              <a:solidFill>
                <a:schemeClr val="dk1"/>
              </a:solidFill>
              <a:latin typeface="Arial Black"/>
              <a:ea typeface="Arial Black"/>
              <a:cs typeface="Arial Black"/>
              <a:sym typeface="Arial Black"/>
            </a:endParaRPr>
          </a:p>
          <a:p>
            <a:pPr marL="0" marR="0" lvl="0" indent="0" algn="l" rtl="0">
              <a:lnSpc>
                <a:spcPct val="150000"/>
              </a:lnSpc>
              <a:spcBef>
                <a:spcPts val="0"/>
              </a:spcBef>
              <a:spcAft>
                <a:spcPts val="0"/>
              </a:spcAft>
              <a:buClr>
                <a:schemeClr val="dk1"/>
              </a:buClr>
              <a:buSzPts val="1100"/>
              <a:buFont typeface="Arial"/>
              <a:buNone/>
            </a:pPr>
            <a:r>
              <a:rPr lang="en-GB" sz="1800" b="0" i="0" u="none" strike="noStrike" cap="none" dirty="0">
                <a:solidFill>
                  <a:schemeClr val="dk1"/>
                </a:solidFill>
                <a:latin typeface="Arial"/>
                <a:ea typeface="Arial"/>
                <a:cs typeface="Arial"/>
                <a:sym typeface="Arial"/>
              </a:rPr>
              <a:t>Talk more with family / friends </a:t>
            </a:r>
            <a:r>
              <a:rPr lang="en-GB" sz="1800" b="0" i="0" u="none" strike="noStrike" cap="none" dirty="0">
                <a:solidFill>
                  <a:schemeClr val="dk1"/>
                </a:solidFill>
                <a:latin typeface="Arial Black"/>
                <a:ea typeface="Arial Black"/>
                <a:cs typeface="Arial Black"/>
                <a:sym typeface="Arial Black"/>
              </a:rPr>
              <a:t>30%</a:t>
            </a:r>
            <a:endParaRPr sz="1800" b="0" i="0" u="none" strike="noStrike" cap="none" dirty="0">
              <a:solidFill>
                <a:schemeClr val="dk1"/>
              </a:solidFill>
              <a:latin typeface="Arial Black"/>
              <a:ea typeface="Arial Black"/>
              <a:cs typeface="Arial Black"/>
              <a:sym typeface="Arial Black"/>
            </a:endParaRPr>
          </a:p>
          <a:p>
            <a:pPr marL="0" marR="0" lvl="0" indent="0" algn="l" rtl="0">
              <a:lnSpc>
                <a:spcPct val="150000"/>
              </a:lnSpc>
              <a:spcBef>
                <a:spcPts val="0"/>
              </a:spcBef>
              <a:spcAft>
                <a:spcPts val="0"/>
              </a:spcAft>
              <a:buClr>
                <a:schemeClr val="dk1"/>
              </a:buClr>
              <a:buSzPts val="1100"/>
              <a:buFont typeface="Arial"/>
              <a:buNone/>
            </a:pPr>
            <a:r>
              <a:rPr lang="en-GB" sz="1800" b="0" i="0" u="none" strike="noStrike" cap="none" dirty="0">
                <a:solidFill>
                  <a:schemeClr val="dk1"/>
                </a:solidFill>
                <a:latin typeface="Arial"/>
                <a:ea typeface="Arial"/>
                <a:cs typeface="Arial"/>
                <a:sym typeface="Arial"/>
              </a:rPr>
              <a:t>Read with parent / carer </a:t>
            </a:r>
            <a:r>
              <a:rPr lang="en-GB" sz="1800" b="0" i="0" u="none" strike="noStrike" cap="none" dirty="0">
                <a:solidFill>
                  <a:schemeClr val="dk1"/>
                </a:solidFill>
                <a:latin typeface="Arial Black"/>
                <a:ea typeface="Arial Black"/>
                <a:cs typeface="Arial Black"/>
                <a:sym typeface="Arial Black"/>
              </a:rPr>
              <a:t>24.3%</a:t>
            </a:r>
            <a:endParaRPr sz="1800" b="0" i="0" u="none" strike="noStrike" cap="none" dirty="0">
              <a:solidFill>
                <a:schemeClr val="dk1"/>
              </a:solidFill>
              <a:latin typeface="Arial Black"/>
              <a:ea typeface="Arial Black"/>
              <a:cs typeface="Arial Black"/>
              <a:sym typeface="Arial Black"/>
            </a:endParaRPr>
          </a:p>
          <a:p>
            <a:pPr marL="12700" marR="0" lvl="0" indent="0" algn="l" rtl="0">
              <a:lnSpc>
                <a:spcPct val="150000"/>
              </a:lnSpc>
              <a:spcBef>
                <a:spcPts val="0"/>
              </a:spcBef>
              <a:spcAft>
                <a:spcPts val="0"/>
              </a:spcAft>
              <a:buClr>
                <a:schemeClr val="dk1"/>
              </a:buClr>
              <a:buSzPts val="1100"/>
              <a:buFont typeface="Arial"/>
              <a:buNone/>
            </a:pPr>
            <a:r>
              <a:rPr lang="en-GB" sz="1800" b="0" i="0" u="none" strike="noStrike" cap="none" dirty="0">
                <a:solidFill>
                  <a:schemeClr val="dk1"/>
                </a:solidFill>
                <a:latin typeface="Arial"/>
                <a:ea typeface="Arial"/>
                <a:cs typeface="Arial"/>
                <a:sym typeface="Arial"/>
              </a:rPr>
              <a:t>Find new books to read </a:t>
            </a:r>
            <a:r>
              <a:rPr lang="en-GB" sz="1800" b="0" i="0" u="none" strike="noStrike" cap="none" dirty="0">
                <a:solidFill>
                  <a:schemeClr val="dk1"/>
                </a:solidFill>
                <a:latin typeface="Arial Black"/>
                <a:ea typeface="Arial Black"/>
                <a:cs typeface="Arial Black"/>
                <a:sym typeface="Arial Black"/>
              </a:rPr>
              <a:t>37.0%</a:t>
            </a:r>
            <a:endParaRPr sz="1800" b="0" i="0" u="none" strike="noStrike" cap="none" dirty="0">
              <a:solidFill>
                <a:schemeClr val="dk1"/>
              </a:solidFill>
              <a:latin typeface="Arial Black"/>
              <a:ea typeface="Arial Black"/>
              <a:cs typeface="Arial Black"/>
              <a:sym typeface="Arial Black"/>
            </a:endParaRPr>
          </a:p>
          <a:p>
            <a:pPr marL="12700" marR="0" lvl="0" indent="0" algn="l" rtl="0">
              <a:lnSpc>
                <a:spcPct val="100000"/>
              </a:lnSpc>
              <a:spcBef>
                <a:spcPts val="0"/>
              </a:spcBef>
              <a:spcAft>
                <a:spcPts val="0"/>
              </a:spcAft>
              <a:buClr>
                <a:srgbClr val="000000"/>
              </a:buClr>
              <a:buSzPts val="1100"/>
              <a:buFont typeface="Arial"/>
              <a:buNone/>
            </a:pPr>
            <a:r>
              <a:rPr lang="en-GB" sz="1800" b="0" i="0" u="none" strike="noStrike" cap="none" dirty="0">
                <a:solidFill>
                  <a:schemeClr val="dk1"/>
                </a:solidFill>
                <a:latin typeface="Arial Black"/>
                <a:ea typeface="Arial Black"/>
                <a:cs typeface="Arial Black"/>
                <a:sym typeface="Arial Black"/>
              </a:rPr>
              <a:t>1 in 4 </a:t>
            </a:r>
            <a:r>
              <a:rPr lang="en-GB" sz="1800" b="0" i="0" u="none" strike="noStrike" cap="none" dirty="0">
                <a:solidFill>
                  <a:schemeClr val="dk1"/>
                </a:solidFill>
                <a:latin typeface="Arial"/>
                <a:ea typeface="Arial"/>
                <a:cs typeface="Arial"/>
                <a:sym typeface="Arial"/>
              </a:rPr>
              <a:t>(FSM) say the £1 book is </a:t>
            </a:r>
            <a:r>
              <a:rPr lang="en-GB" sz="1800" dirty="0">
                <a:solidFill>
                  <a:schemeClr val="dk1"/>
                </a:solidFill>
              </a:rPr>
              <a:t>the</a:t>
            </a:r>
            <a:r>
              <a:rPr lang="en-GB" sz="1800" b="0" i="0" u="none" strike="noStrike" cap="none" dirty="0">
                <a:solidFill>
                  <a:schemeClr val="dk1"/>
                </a:solidFill>
                <a:latin typeface="Arial"/>
                <a:ea typeface="Arial"/>
                <a:cs typeface="Arial"/>
                <a:sym typeface="Arial"/>
              </a:rPr>
              <a:t> first book of their own.</a:t>
            </a:r>
            <a:endParaRPr sz="1800" b="0" i="0" u="none" strike="noStrike" cap="none" dirty="0">
              <a:solidFill>
                <a:schemeClr val="dk1"/>
              </a:solidFill>
              <a:latin typeface="Arial"/>
              <a:ea typeface="Arial"/>
              <a:cs typeface="Arial"/>
              <a:sym typeface="Arial"/>
            </a:endParaRPr>
          </a:p>
          <a:p>
            <a:pPr marL="0" marR="0" lvl="0" indent="0" algn="l" rtl="0">
              <a:lnSpc>
                <a:spcPct val="150000"/>
              </a:lnSpc>
              <a:spcBef>
                <a:spcPts val="0"/>
              </a:spcBef>
              <a:spcAft>
                <a:spcPts val="0"/>
              </a:spcAft>
              <a:buClr>
                <a:schemeClr val="dk1"/>
              </a:buClr>
              <a:buSzPts val="1100"/>
              <a:buFont typeface="Arial"/>
              <a:buNone/>
            </a:pPr>
            <a:r>
              <a:rPr lang="en-GB" sz="1800" b="0" i="0" u="none" strike="noStrike" cap="none" dirty="0">
                <a:solidFill>
                  <a:schemeClr val="dk1"/>
                </a:solidFill>
                <a:latin typeface="Arial"/>
                <a:ea typeface="Arial"/>
                <a:cs typeface="Arial"/>
                <a:sym typeface="Arial"/>
              </a:rPr>
              <a:t> </a:t>
            </a:r>
            <a:endParaRPr sz="1800" b="0" i="0" u="none" strike="noStrike" cap="none" dirty="0">
              <a:solidFill>
                <a:schemeClr val="dk1"/>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500"/>
              <a:buFont typeface="Arial"/>
              <a:buNone/>
            </a:pPr>
            <a:endParaRPr sz="1800" b="0" i="0" u="none" strike="noStrike" cap="none" dirty="0">
              <a:solidFill>
                <a:schemeClr val="dk1"/>
              </a:solidFill>
              <a:latin typeface="Arial Black"/>
              <a:ea typeface="Arial Black"/>
              <a:cs typeface="Arial Black"/>
              <a:sym typeface="Arial Black"/>
            </a:endParaRPr>
          </a:p>
        </p:txBody>
      </p:sp>
      <p:pic>
        <p:nvPicPr>
          <p:cNvPr id="301" name="Google Shape;301;p11"/>
          <p:cNvPicPr preferRelativeResize="0"/>
          <p:nvPr/>
        </p:nvPicPr>
        <p:blipFill rotWithShape="1">
          <a:blip r:embed="rId3">
            <a:alphaModFix/>
          </a:blip>
          <a:srcRect/>
          <a:stretch/>
        </p:blipFill>
        <p:spPr>
          <a:xfrm>
            <a:off x="539993" y="1357356"/>
            <a:ext cx="228600" cy="228600"/>
          </a:xfrm>
          <a:prstGeom prst="rect">
            <a:avLst/>
          </a:prstGeom>
          <a:noFill/>
          <a:ln>
            <a:noFill/>
          </a:ln>
        </p:spPr>
      </p:pic>
      <p:pic>
        <p:nvPicPr>
          <p:cNvPr id="302" name="Google Shape;302;p11"/>
          <p:cNvPicPr preferRelativeResize="0"/>
          <p:nvPr/>
        </p:nvPicPr>
        <p:blipFill rotWithShape="1">
          <a:blip r:embed="rId3">
            <a:alphaModFix/>
          </a:blip>
          <a:srcRect/>
          <a:stretch/>
        </p:blipFill>
        <p:spPr>
          <a:xfrm>
            <a:off x="539993" y="1733056"/>
            <a:ext cx="228600" cy="228600"/>
          </a:xfrm>
          <a:prstGeom prst="rect">
            <a:avLst/>
          </a:prstGeom>
          <a:noFill/>
          <a:ln>
            <a:noFill/>
          </a:ln>
        </p:spPr>
      </p:pic>
      <p:pic>
        <p:nvPicPr>
          <p:cNvPr id="303" name="Google Shape;303;p11"/>
          <p:cNvPicPr preferRelativeResize="0"/>
          <p:nvPr/>
        </p:nvPicPr>
        <p:blipFill rotWithShape="1">
          <a:blip r:embed="rId3">
            <a:alphaModFix/>
          </a:blip>
          <a:srcRect/>
          <a:stretch/>
        </p:blipFill>
        <p:spPr>
          <a:xfrm>
            <a:off x="539993" y="2114894"/>
            <a:ext cx="228600" cy="228600"/>
          </a:xfrm>
          <a:prstGeom prst="rect">
            <a:avLst/>
          </a:prstGeom>
          <a:noFill/>
          <a:ln>
            <a:noFill/>
          </a:ln>
        </p:spPr>
      </p:pic>
      <p:pic>
        <p:nvPicPr>
          <p:cNvPr id="304" name="Google Shape;304;p11"/>
          <p:cNvPicPr preferRelativeResize="0"/>
          <p:nvPr/>
        </p:nvPicPr>
        <p:blipFill rotWithShape="1">
          <a:blip r:embed="rId3">
            <a:alphaModFix/>
          </a:blip>
          <a:srcRect/>
          <a:stretch/>
        </p:blipFill>
        <p:spPr>
          <a:xfrm>
            <a:off x="539993" y="2537381"/>
            <a:ext cx="228600" cy="228600"/>
          </a:xfrm>
          <a:prstGeom prst="rect">
            <a:avLst/>
          </a:prstGeom>
          <a:noFill/>
          <a:ln>
            <a:noFill/>
          </a:ln>
        </p:spPr>
      </p:pic>
      <p:pic>
        <p:nvPicPr>
          <p:cNvPr id="305" name="Google Shape;305;p11"/>
          <p:cNvPicPr preferRelativeResize="0"/>
          <p:nvPr/>
        </p:nvPicPr>
        <p:blipFill rotWithShape="1">
          <a:blip r:embed="rId3">
            <a:alphaModFix/>
          </a:blip>
          <a:srcRect/>
          <a:stretch/>
        </p:blipFill>
        <p:spPr>
          <a:xfrm>
            <a:off x="539993" y="2993106"/>
            <a:ext cx="228600" cy="228600"/>
          </a:xfrm>
          <a:prstGeom prst="rect">
            <a:avLst/>
          </a:prstGeom>
          <a:noFill/>
          <a:ln>
            <a:noFill/>
          </a:ln>
        </p:spPr>
      </p:pic>
      <p:pic>
        <p:nvPicPr>
          <p:cNvPr id="306" name="Google Shape;306;p11"/>
          <p:cNvPicPr preferRelativeResize="0"/>
          <p:nvPr/>
        </p:nvPicPr>
        <p:blipFill rotWithShape="1">
          <a:blip r:embed="rId3">
            <a:alphaModFix/>
          </a:blip>
          <a:srcRect/>
          <a:stretch/>
        </p:blipFill>
        <p:spPr>
          <a:xfrm>
            <a:off x="539993" y="3341725"/>
            <a:ext cx="228600" cy="228600"/>
          </a:xfrm>
          <a:prstGeom prst="rect">
            <a:avLst/>
          </a:prstGeom>
          <a:noFill/>
          <a:ln>
            <a:noFill/>
          </a:ln>
        </p:spPr>
      </p:pic>
      <p:pic>
        <p:nvPicPr>
          <p:cNvPr id="307" name="Google Shape;307;p11"/>
          <p:cNvPicPr preferRelativeResize="0"/>
          <p:nvPr/>
        </p:nvPicPr>
        <p:blipFill rotWithShape="1">
          <a:blip r:embed="rId3">
            <a:alphaModFix/>
          </a:blip>
          <a:srcRect/>
          <a:stretch/>
        </p:blipFill>
        <p:spPr>
          <a:xfrm>
            <a:off x="539993" y="3784831"/>
            <a:ext cx="228600" cy="228600"/>
          </a:xfrm>
          <a:prstGeom prst="rect">
            <a:avLst/>
          </a:prstGeom>
          <a:noFill/>
          <a:ln>
            <a:noFill/>
          </a:ln>
        </p:spPr>
      </p:pic>
      <p:pic>
        <p:nvPicPr>
          <p:cNvPr id="308" name="Google Shape;308;p11" title="World Book Day Mansfield library 2024 (65).jpg"/>
          <p:cNvPicPr preferRelativeResize="0"/>
          <p:nvPr/>
        </p:nvPicPr>
        <p:blipFill rotWithShape="1">
          <a:blip r:embed="rId4">
            <a:alphaModFix/>
          </a:blip>
          <a:srcRect l="15966" r="15966"/>
          <a:stretch/>
        </p:blipFill>
        <p:spPr>
          <a:xfrm rot="-16">
            <a:off x="7752034" y="718066"/>
            <a:ext cx="3250432" cy="3182972"/>
          </a:xfrm>
          <a:prstGeom prst="rect">
            <a:avLst/>
          </a:prstGeom>
          <a:noFill/>
          <a:ln w="76200" cap="flat" cmpd="sng">
            <a:solidFill>
              <a:schemeClr val="dk1"/>
            </a:solidFill>
            <a:prstDash val="solid"/>
            <a:round/>
            <a:headEnd type="none" w="sm" len="sm"/>
            <a:tailEnd type="none" w="sm" len="sm"/>
          </a:ln>
        </p:spPr>
      </p:pic>
      <p:pic>
        <p:nvPicPr>
          <p:cNvPr id="309" name="Google Shape;309;p11" title="World Book Day 125.jpg"/>
          <p:cNvPicPr preferRelativeResize="0"/>
          <p:nvPr/>
        </p:nvPicPr>
        <p:blipFill rotWithShape="1">
          <a:blip r:embed="rId5">
            <a:alphaModFix/>
          </a:blip>
          <a:srcRect l="26848" r="26853"/>
          <a:stretch/>
        </p:blipFill>
        <p:spPr>
          <a:xfrm rot="-7">
            <a:off x="9324892" y="2812996"/>
            <a:ext cx="2295620" cy="3307109"/>
          </a:xfrm>
          <a:prstGeom prst="rect">
            <a:avLst/>
          </a:prstGeom>
          <a:noFill/>
          <a:ln w="76200" cap="flat" cmpd="sng">
            <a:solidFill>
              <a:schemeClr val="dk1"/>
            </a:solidFill>
            <a:prstDash val="solid"/>
            <a:round/>
            <a:headEnd type="none" w="sm" len="sm"/>
            <a:tailEnd type="none" w="sm" len="sm"/>
          </a:ln>
        </p:spPr>
      </p:pic>
      <p:pic>
        <p:nvPicPr>
          <p:cNvPr id="310" name="Google Shape;310;p11" title="20240306_ HAYLEY MADDEN_3216.jpg"/>
          <p:cNvPicPr preferRelativeResize="0"/>
          <p:nvPr/>
        </p:nvPicPr>
        <p:blipFill rotWithShape="1">
          <a:blip r:embed="rId6">
            <a:alphaModFix/>
          </a:blip>
          <a:srcRect t="4077" b="4076"/>
          <a:stretch/>
        </p:blipFill>
        <p:spPr>
          <a:xfrm rot="-5">
            <a:off x="6248400" y="4341953"/>
            <a:ext cx="3308324" cy="2025247"/>
          </a:xfrm>
          <a:prstGeom prst="rect">
            <a:avLst/>
          </a:prstGeom>
          <a:noFill/>
          <a:ln w="76200" cap="flat" cmpd="sng">
            <a:solidFill>
              <a:schemeClr val="dk1"/>
            </a:solidFill>
            <a:prstDash val="solid"/>
            <a:round/>
            <a:headEnd type="none" w="sm" len="sm"/>
            <a:tailEnd type="none" w="sm" len="sm"/>
          </a:ln>
        </p:spPr>
      </p:pic>
      <p:sp>
        <p:nvSpPr>
          <p:cNvPr id="2" name="Title 1">
            <a:extLst>
              <a:ext uri="{FF2B5EF4-FFF2-40B4-BE49-F238E27FC236}">
                <a16:creationId xmlns:a16="http://schemas.microsoft.com/office/drawing/2014/main" id="{35D627F5-367B-A350-C930-8EFBFEFF4C20}"/>
              </a:ext>
            </a:extLst>
          </p:cNvPr>
          <p:cNvSpPr>
            <a:spLocks noGrp="1"/>
          </p:cNvSpPr>
          <p:nvPr>
            <p:ph type="title" idx="4294967295"/>
          </p:nvPr>
        </p:nvSpPr>
        <p:spPr>
          <a:xfrm>
            <a:off x="281152" y="146093"/>
            <a:ext cx="10515600" cy="1325563"/>
          </a:xfrm>
        </p:spPr>
        <p:txBody>
          <a:bodyPr/>
          <a:lstStyle/>
          <a:p>
            <a:pPr rtl="0"/>
            <a:r>
              <a:rPr lang="en-GB" sz="2000" b="0" i="0" dirty="0">
                <a:solidFill>
                  <a:srgbClr val="000000"/>
                </a:solidFill>
                <a:effectLst/>
                <a:latin typeface="Arial Black" panose="020B0A04020102020204" pitchFamily="34" charset="0"/>
                <a:ea typeface="Arial Black" panose="020B0A04020102020204" pitchFamily="34" charset="0"/>
                <a:cs typeface="Arial Black" panose="020B0A04020102020204" pitchFamily="34" charset="0"/>
              </a:rPr>
              <a:t>As a result of World Book Day children…</a:t>
            </a:r>
            <a:endParaRPr lang="en-GB" dirty="0">
              <a:effectLst/>
            </a:endParaRPr>
          </a:p>
          <a:p>
            <a:endParaRPr lang="en-GB" dirty="0"/>
          </a:p>
        </p:txBody>
      </p:sp>
    </p:spTree>
    <p:extLst>
      <p:ext uri="{BB962C8B-B14F-4D97-AF65-F5344CB8AC3E}">
        <p14:creationId xmlns:p14="http://schemas.microsoft.com/office/powerpoint/2010/main" val="4025583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4E8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91AF-EE46-6F83-C9BC-E2846F8688D4}"/>
              </a:ext>
            </a:extLst>
          </p:cNvPr>
          <p:cNvSpPr>
            <a:spLocks noGrp="1"/>
          </p:cNvSpPr>
          <p:nvPr>
            <p:ph type="ctrTitle"/>
          </p:nvPr>
        </p:nvSpPr>
        <p:spPr>
          <a:xfrm>
            <a:off x="1524000" y="2165100"/>
            <a:ext cx="9144000" cy="2387600"/>
          </a:xfrm>
        </p:spPr>
        <p:txBody>
          <a:bodyPr>
            <a:normAutofit/>
          </a:bodyPr>
          <a:lstStyle/>
          <a:p>
            <a:r>
              <a:rPr lang="en-GB" sz="4400" dirty="0">
                <a:latin typeface="Arial Black"/>
              </a:rPr>
              <a:t>Section</a:t>
            </a:r>
            <a:r>
              <a:rPr lang="en-GB" sz="4400" baseline="0" dirty="0">
                <a:latin typeface="Arial Black"/>
              </a:rPr>
              <a:t> 2: Go all in </a:t>
            </a:r>
            <a:r>
              <a:rPr lang="en-GB" sz="4400" dirty="0">
                <a:latin typeface="Arial Black"/>
              </a:rPr>
              <a:t>for World</a:t>
            </a:r>
            <a:r>
              <a:rPr lang="en-GB" sz="4400" baseline="0" dirty="0">
                <a:latin typeface="Arial Black"/>
              </a:rPr>
              <a:t> Book Day </a:t>
            </a:r>
            <a:r>
              <a:rPr lang="en-GB" sz="4400" dirty="0">
                <a:latin typeface="Arial Black"/>
              </a:rPr>
              <a:t>in the</a:t>
            </a:r>
            <a:r>
              <a:rPr lang="en-GB" sz="4400" baseline="0" dirty="0">
                <a:latin typeface="Arial Black"/>
              </a:rPr>
              <a:t> National Year of Reading</a:t>
            </a:r>
            <a:endParaRPr lang="en-GB" sz="4400" dirty="0">
              <a:latin typeface="Arial Black"/>
            </a:endParaRPr>
          </a:p>
        </p:txBody>
      </p:sp>
    </p:spTree>
    <p:extLst>
      <p:ext uri="{BB962C8B-B14F-4D97-AF65-F5344CB8AC3E}">
        <p14:creationId xmlns:p14="http://schemas.microsoft.com/office/powerpoint/2010/main" val="1243775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5"/>
          <p:cNvSpPr/>
          <p:nvPr/>
        </p:nvSpPr>
        <p:spPr>
          <a:xfrm>
            <a:off x="203200" y="766500"/>
            <a:ext cx="3756900" cy="6120000"/>
          </a:xfrm>
          <a:prstGeom prst="rect">
            <a:avLst/>
          </a:prstGeom>
          <a:solidFill>
            <a:srgbClr val="94E8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1" name="Google Shape;141;p5"/>
          <p:cNvSpPr/>
          <p:nvPr/>
        </p:nvSpPr>
        <p:spPr>
          <a:xfrm>
            <a:off x="4111213" y="766500"/>
            <a:ext cx="3934800" cy="6120000"/>
          </a:xfrm>
          <a:prstGeom prst="rect">
            <a:avLst/>
          </a:prstGeom>
          <a:solidFill>
            <a:srgbClr val="FFC0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2" name="Google Shape;142;p5"/>
          <p:cNvSpPr/>
          <p:nvPr/>
        </p:nvSpPr>
        <p:spPr>
          <a:xfrm>
            <a:off x="8197150" y="766500"/>
            <a:ext cx="3814800" cy="6120000"/>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3" name="Google Shape;143;p5" title="WBD_Holding-Shape_BLANK_RGB-10.png"/>
          <p:cNvPicPr preferRelativeResize="0"/>
          <p:nvPr/>
        </p:nvPicPr>
        <p:blipFill rotWithShape="1">
          <a:blip r:embed="rId3">
            <a:alphaModFix/>
          </a:blip>
          <a:srcRect/>
          <a:stretch/>
        </p:blipFill>
        <p:spPr>
          <a:xfrm>
            <a:off x="8404175" y="981110"/>
            <a:ext cx="2761360" cy="1059675"/>
          </a:xfrm>
          <a:prstGeom prst="rect">
            <a:avLst/>
          </a:prstGeom>
          <a:noFill/>
          <a:ln>
            <a:noFill/>
          </a:ln>
        </p:spPr>
      </p:pic>
      <p:sp>
        <p:nvSpPr>
          <p:cNvPr id="145" name="Google Shape;145;p5"/>
          <p:cNvSpPr txBox="1"/>
          <p:nvPr/>
        </p:nvSpPr>
        <p:spPr>
          <a:xfrm>
            <a:off x="540000" y="1080000"/>
            <a:ext cx="3362100" cy="124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2500" b="1" i="0" u="none" strike="noStrike" cap="none" dirty="0">
                <a:solidFill>
                  <a:schemeClr val="dk1"/>
                </a:solidFill>
                <a:latin typeface="Arial Black"/>
                <a:ea typeface="Arial Black"/>
                <a:cs typeface="Arial Black"/>
                <a:sym typeface="Arial Black"/>
              </a:rPr>
              <a:t>Reading for pleasure matters</a:t>
            </a:r>
            <a:endParaRPr sz="2500" b="1" i="0" u="none" strike="noStrike" cap="none" dirty="0">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2500"/>
              <a:buFont typeface="Arial"/>
              <a:buNone/>
            </a:pPr>
            <a:endParaRPr sz="2500" b="1" i="0" u="none" strike="noStrike" cap="none" dirty="0">
              <a:solidFill>
                <a:schemeClr val="dk1"/>
              </a:solidFill>
              <a:latin typeface="Arial Black"/>
              <a:ea typeface="Arial Black"/>
              <a:cs typeface="Arial Black"/>
              <a:sym typeface="Arial Black"/>
            </a:endParaRPr>
          </a:p>
        </p:txBody>
      </p:sp>
      <p:sp>
        <p:nvSpPr>
          <p:cNvPr id="146" name="Google Shape;146;p5"/>
          <p:cNvSpPr txBox="1"/>
          <p:nvPr/>
        </p:nvSpPr>
        <p:spPr>
          <a:xfrm>
            <a:off x="4747688" y="1080000"/>
            <a:ext cx="2861700" cy="86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GB" sz="2500" b="1" i="0" u="none" strike="noStrike" cap="none">
                <a:solidFill>
                  <a:schemeClr val="dk1"/>
                </a:solidFill>
                <a:latin typeface="Arial Black"/>
                <a:ea typeface="Arial Black"/>
                <a:cs typeface="Arial Black"/>
                <a:sym typeface="Arial Black"/>
              </a:rPr>
              <a:t>The benefits are clear</a:t>
            </a:r>
            <a:endParaRPr sz="1400" b="0" i="0" u="none" strike="noStrike" cap="none">
              <a:solidFill>
                <a:schemeClr val="dk1"/>
              </a:solidFill>
              <a:latin typeface="Arial"/>
              <a:ea typeface="Arial"/>
              <a:cs typeface="Arial"/>
              <a:sym typeface="Arial"/>
            </a:endParaRPr>
          </a:p>
        </p:txBody>
      </p:sp>
      <p:sp>
        <p:nvSpPr>
          <p:cNvPr id="147" name="Google Shape;147;p5"/>
          <p:cNvSpPr txBox="1"/>
          <p:nvPr/>
        </p:nvSpPr>
        <p:spPr>
          <a:xfrm>
            <a:off x="8661447" y="1219700"/>
            <a:ext cx="3123600" cy="47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GB" sz="2500" b="1" i="0" u="none" strike="noStrike" cap="none" dirty="0">
                <a:solidFill>
                  <a:schemeClr val="dk1"/>
                </a:solidFill>
                <a:latin typeface="Arial Black"/>
                <a:ea typeface="Arial Black"/>
                <a:cs typeface="Arial Black"/>
                <a:sym typeface="Arial Black"/>
              </a:rPr>
              <a:t>BUT…</a:t>
            </a:r>
            <a:endParaRPr sz="2500" b="0" i="0" u="none" strike="noStrike" cap="none" dirty="0">
              <a:solidFill>
                <a:schemeClr val="dk1"/>
              </a:solidFill>
              <a:latin typeface="Arial"/>
              <a:ea typeface="Arial"/>
              <a:cs typeface="Arial"/>
              <a:sym typeface="Arial"/>
            </a:endParaRPr>
          </a:p>
        </p:txBody>
      </p:sp>
      <p:pic>
        <p:nvPicPr>
          <p:cNvPr id="148" name="Google Shape;148;p5"/>
          <p:cNvPicPr preferRelativeResize="0"/>
          <p:nvPr/>
        </p:nvPicPr>
        <p:blipFill rotWithShape="1">
          <a:blip r:embed="rId4">
            <a:alphaModFix/>
          </a:blip>
          <a:srcRect/>
          <a:stretch/>
        </p:blipFill>
        <p:spPr>
          <a:xfrm>
            <a:off x="4519093" y="2294589"/>
            <a:ext cx="228600" cy="228600"/>
          </a:xfrm>
          <a:prstGeom prst="rect">
            <a:avLst/>
          </a:prstGeom>
          <a:noFill/>
          <a:ln>
            <a:noFill/>
          </a:ln>
        </p:spPr>
      </p:pic>
      <p:pic>
        <p:nvPicPr>
          <p:cNvPr id="149" name="Google Shape;149;p5"/>
          <p:cNvPicPr preferRelativeResize="0"/>
          <p:nvPr/>
        </p:nvPicPr>
        <p:blipFill rotWithShape="1">
          <a:blip r:embed="rId4">
            <a:alphaModFix/>
          </a:blip>
          <a:srcRect/>
          <a:stretch/>
        </p:blipFill>
        <p:spPr>
          <a:xfrm>
            <a:off x="4519093" y="2933666"/>
            <a:ext cx="228600" cy="228600"/>
          </a:xfrm>
          <a:prstGeom prst="rect">
            <a:avLst/>
          </a:prstGeom>
          <a:noFill/>
          <a:ln>
            <a:noFill/>
          </a:ln>
        </p:spPr>
      </p:pic>
      <p:pic>
        <p:nvPicPr>
          <p:cNvPr id="150" name="Google Shape;150;p5"/>
          <p:cNvPicPr preferRelativeResize="0"/>
          <p:nvPr/>
        </p:nvPicPr>
        <p:blipFill rotWithShape="1">
          <a:blip r:embed="rId4">
            <a:alphaModFix/>
          </a:blip>
          <a:srcRect/>
          <a:stretch/>
        </p:blipFill>
        <p:spPr>
          <a:xfrm>
            <a:off x="4519093" y="3728292"/>
            <a:ext cx="228600" cy="228600"/>
          </a:xfrm>
          <a:prstGeom prst="rect">
            <a:avLst/>
          </a:prstGeom>
          <a:noFill/>
          <a:ln>
            <a:noFill/>
          </a:ln>
        </p:spPr>
      </p:pic>
      <p:sp>
        <p:nvSpPr>
          <p:cNvPr id="151" name="Google Shape;151;p5"/>
          <p:cNvSpPr txBox="1"/>
          <p:nvPr/>
        </p:nvSpPr>
        <p:spPr>
          <a:xfrm>
            <a:off x="540000" y="2192288"/>
            <a:ext cx="3247500" cy="3093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800" b="0" i="0" u="none" strike="noStrike" cap="none">
                <a:solidFill>
                  <a:schemeClr val="dk1"/>
                </a:solidFill>
                <a:latin typeface="Arial"/>
                <a:ea typeface="Arial"/>
                <a:cs typeface="Arial"/>
                <a:sym typeface="Arial"/>
              </a:rPr>
              <a:t>It’s the </a:t>
            </a:r>
            <a:r>
              <a:rPr lang="en-GB" sz="1800" b="1" i="0" u="none" strike="noStrike" cap="none">
                <a:solidFill>
                  <a:schemeClr val="dk1"/>
                </a:solidFill>
                <a:latin typeface="Arial"/>
                <a:ea typeface="Arial"/>
                <a:cs typeface="Arial"/>
                <a:sym typeface="Arial"/>
              </a:rPr>
              <a:t>single biggest indicator </a:t>
            </a:r>
            <a:r>
              <a:rPr lang="en-GB" sz="1800" b="0" i="0" u="none" strike="noStrike" cap="none">
                <a:solidFill>
                  <a:schemeClr val="dk1"/>
                </a:solidFill>
                <a:latin typeface="Arial"/>
                <a:ea typeface="Arial"/>
                <a:cs typeface="Arial"/>
                <a:sym typeface="Arial"/>
              </a:rPr>
              <a:t>that a child will grow up to enjoy a happier and more successful life – more than their family circumstances, their parents’ educational backgrounds or their income.</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GB" sz="1500" b="0" i="0" u="none" strike="noStrike" cap="none">
                <a:solidFill>
                  <a:schemeClr val="dk1"/>
                </a:solidFill>
                <a:latin typeface="Arial"/>
                <a:ea typeface="Arial"/>
                <a:cs typeface="Arial"/>
                <a:sym typeface="Arial"/>
              </a:rPr>
              <a:t>Source: </a:t>
            </a:r>
            <a:r>
              <a:rPr lang="en-GB" sz="1500" b="1" i="0" u="none" strike="noStrike" cap="none">
                <a:solidFill>
                  <a:schemeClr val="dk1"/>
                </a:solidFill>
                <a:latin typeface="Arial"/>
                <a:ea typeface="Arial"/>
                <a:cs typeface="Arial"/>
                <a:sym typeface="Arial"/>
              </a:rPr>
              <a:t>OECD 2002 and 2019</a:t>
            </a:r>
            <a:endParaRPr sz="15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p:txBody>
      </p:sp>
      <p:sp>
        <p:nvSpPr>
          <p:cNvPr id="152" name="Google Shape;152;p5"/>
          <p:cNvSpPr txBox="1"/>
          <p:nvPr/>
        </p:nvSpPr>
        <p:spPr>
          <a:xfrm>
            <a:off x="4747687" y="2192288"/>
            <a:ext cx="3123600" cy="364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1800" b="0" i="0" u="none" strike="noStrike" cap="none">
                <a:solidFill>
                  <a:schemeClr val="dk1"/>
                </a:solidFill>
                <a:latin typeface="Arial"/>
                <a:ea typeface="Arial"/>
                <a:cs typeface="Arial"/>
                <a:sym typeface="Arial"/>
              </a:rPr>
              <a:t>Wellbeing and self-esteem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Arial"/>
                <a:ea typeface="Arial"/>
                <a:cs typeface="Arial"/>
                <a:sym typeface="Arial"/>
              </a:rPr>
              <a:t>Brain and cognitive development</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800" b="0" i="0" u="none" strike="noStrike" cap="none">
                <a:solidFill>
                  <a:schemeClr val="dk1"/>
                </a:solidFill>
                <a:latin typeface="Arial"/>
                <a:ea typeface="Arial"/>
                <a:cs typeface="Arial"/>
                <a:sym typeface="Arial"/>
              </a:rPr>
              <a:t>Learning across the curriculum</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800" b="0" i="0" u="none" strike="noStrike" cap="none">
                <a:solidFill>
                  <a:schemeClr val="dk1"/>
                </a:solidFill>
                <a:latin typeface="Arial"/>
                <a:ea typeface="Arial"/>
                <a:cs typeface="Arial"/>
                <a:sym typeface="Arial"/>
              </a:rPr>
              <a:t>Empathy, imagination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GB" sz="1800" b="0" i="0" u="none" strike="noStrike" cap="none">
                <a:solidFill>
                  <a:schemeClr val="dk1"/>
                </a:solidFill>
                <a:latin typeface="Arial"/>
                <a:ea typeface="Arial"/>
                <a:cs typeface="Arial"/>
                <a:sym typeface="Arial"/>
              </a:rPr>
              <a:t>and creativity</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GB" sz="1500" b="0" i="0" u="none" strike="noStrike" cap="none">
                <a:solidFill>
                  <a:schemeClr val="dk1"/>
                </a:solidFill>
                <a:latin typeface="Arial"/>
                <a:ea typeface="Arial"/>
                <a:cs typeface="Arial"/>
                <a:sym typeface="Arial"/>
              </a:rPr>
              <a:t>Source: </a:t>
            </a:r>
            <a:r>
              <a:rPr lang="en-GB" sz="1500" b="1" i="0" u="none" strike="noStrike" cap="none">
                <a:solidFill>
                  <a:schemeClr val="dk1"/>
                </a:solidFill>
                <a:latin typeface="Arial"/>
                <a:ea typeface="Arial"/>
                <a:cs typeface="Arial"/>
                <a:sym typeface="Arial"/>
              </a:rPr>
              <a:t>Various </a:t>
            </a:r>
            <a:endParaRPr sz="15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p:txBody>
      </p:sp>
      <p:sp>
        <p:nvSpPr>
          <p:cNvPr id="153" name="Google Shape;153;p5"/>
          <p:cNvSpPr txBox="1"/>
          <p:nvPr/>
        </p:nvSpPr>
        <p:spPr>
          <a:xfrm>
            <a:off x="8661447" y="2160000"/>
            <a:ext cx="3123600" cy="30931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2500" b="1" i="0" u="none" strike="noStrike" cap="none" dirty="0">
                <a:solidFill>
                  <a:schemeClr val="dk1"/>
                </a:solidFill>
                <a:latin typeface="Arial Black"/>
                <a:ea typeface="Arial Black"/>
                <a:cs typeface="Arial Black"/>
                <a:sym typeface="Arial Black"/>
              </a:rPr>
              <a:t>only 1 in 3 </a:t>
            </a:r>
            <a:r>
              <a:rPr lang="en-GB" sz="2500" b="0" i="0" u="none" strike="noStrike" cap="none" dirty="0">
                <a:solidFill>
                  <a:schemeClr val="dk1"/>
                </a:solidFill>
                <a:latin typeface="Arial Black"/>
                <a:ea typeface="Arial Black"/>
                <a:cs typeface="Arial Black"/>
                <a:sym typeface="Arial Black"/>
              </a:rPr>
              <a:t>children enjoy reading</a:t>
            </a:r>
            <a:endParaRPr sz="2500" b="0" i="0" u="none" strike="noStrike" cap="none" dirty="0">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chemeClr val="dk1"/>
              </a:buClr>
              <a:buSzPts val="1100"/>
              <a:buFont typeface="Arial"/>
              <a:buNone/>
            </a:pP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GB" sz="1800" b="0" i="0" u="none" strike="noStrike" cap="none" dirty="0">
                <a:solidFill>
                  <a:schemeClr val="dk1"/>
                </a:solidFill>
                <a:latin typeface="Arial"/>
                <a:ea typeface="Arial"/>
                <a:cs typeface="Arial"/>
                <a:sym typeface="Arial"/>
              </a:rPr>
              <a:t>Reading for pleasure is at its </a:t>
            </a:r>
            <a:r>
              <a:rPr lang="en-GB" sz="1800" b="1" i="0" u="none" strike="noStrike" cap="none" dirty="0">
                <a:solidFill>
                  <a:schemeClr val="dk1"/>
                </a:solidFill>
                <a:latin typeface="Arial"/>
                <a:ea typeface="Arial"/>
                <a:cs typeface="Arial"/>
                <a:sym typeface="Arial"/>
              </a:rPr>
              <a:t>lowest level since 2005</a:t>
            </a:r>
            <a:r>
              <a:rPr lang="en-GB" sz="1800" b="0" i="0" u="none" strike="noStrike" cap="none" dirty="0">
                <a:solidFill>
                  <a:schemeClr val="dk1"/>
                </a:solidFill>
                <a:latin typeface="Arial"/>
                <a:ea typeface="Arial"/>
                <a:cs typeface="Arial"/>
                <a:sym typeface="Arial"/>
              </a:rPr>
              <a:t>.</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br>
              <a:rPr lang="en-GB" sz="1800" b="0" i="0" u="none" strike="noStrike" cap="none" dirty="0">
                <a:solidFill>
                  <a:schemeClr val="dk1"/>
                </a:solidFill>
                <a:latin typeface="Arial"/>
                <a:ea typeface="Arial"/>
                <a:cs typeface="Arial"/>
                <a:sym typeface="Arial"/>
              </a:rPr>
            </a:br>
            <a:r>
              <a:rPr lang="en-GB" sz="1500" b="0" i="0" u="none" strike="noStrike" cap="none" dirty="0">
                <a:solidFill>
                  <a:schemeClr val="dk1"/>
                </a:solidFill>
                <a:latin typeface="Arial"/>
                <a:ea typeface="Arial"/>
                <a:cs typeface="Arial"/>
                <a:sym typeface="Arial"/>
              </a:rPr>
              <a:t>Source: </a:t>
            </a:r>
            <a:r>
              <a:rPr lang="en-GB" sz="1500" b="1" i="0" u="none" strike="noStrike" cap="none" dirty="0">
                <a:solidFill>
                  <a:schemeClr val="dk1"/>
                </a:solidFill>
                <a:latin typeface="Arial"/>
                <a:ea typeface="Arial"/>
                <a:cs typeface="Arial"/>
                <a:sym typeface="Arial"/>
              </a:rPr>
              <a:t>National Literacy Trust 2025</a:t>
            </a:r>
            <a:endParaRPr sz="15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Arial"/>
              <a:ea typeface="Arial"/>
              <a:cs typeface="Arial"/>
              <a:sym typeface="Arial"/>
            </a:endParaRPr>
          </a:p>
        </p:txBody>
      </p:sp>
      <p:pic>
        <p:nvPicPr>
          <p:cNvPr id="154" name="Google Shape;154;p5"/>
          <p:cNvPicPr preferRelativeResize="0"/>
          <p:nvPr/>
        </p:nvPicPr>
        <p:blipFill rotWithShape="1">
          <a:blip r:embed="rId4">
            <a:alphaModFix/>
          </a:blip>
          <a:srcRect/>
          <a:stretch/>
        </p:blipFill>
        <p:spPr>
          <a:xfrm>
            <a:off x="4519093" y="4522917"/>
            <a:ext cx="228600" cy="228600"/>
          </a:xfrm>
          <a:prstGeom prst="rect">
            <a:avLst/>
          </a:prstGeom>
          <a:noFill/>
          <a:ln>
            <a:noFill/>
          </a:ln>
        </p:spPr>
      </p:pic>
      <p:pic>
        <p:nvPicPr>
          <p:cNvPr id="155" name="Google Shape;155;p5"/>
          <p:cNvPicPr preferRelativeResize="0"/>
          <p:nvPr/>
        </p:nvPicPr>
        <p:blipFill rotWithShape="1">
          <a:blip r:embed="rId4">
            <a:alphaModFix/>
          </a:blip>
          <a:srcRect/>
          <a:stretch/>
        </p:blipFill>
        <p:spPr>
          <a:xfrm>
            <a:off x="8404180" y="2294589"/>
            <a:ext cx="228600" cy="228600"/>
          </a:xfrm>
          <a:prstGeom prst="rect">
            <a:avLst/>
          </a:prstGeom>
          <a:noFill/>
          <a:ln>
            <a:noFill/>
          </a:ln>
        </p:spPr>
      </p:pic>
      <p:pic>
        <p:nvPicPr>
          <p:cNvPr id="156" name="Google Shape;156;p5"/>
          <p:cNvPicPr preferRelativeResize="0"/>
          <p:nvPr/>
        </p:nvPicPr>
        <p:blipFill rotWithShape="1">
          <a:blip r:embed="rId4">
            <a:alphaModFix/>
          </a:blip>
          <a:srcRect/>
          <a:stretch/>
        </p:blipFill>
        <p:spPr>
          <a:xfrm>
            <a:off x="8404180" y="3660157"/>
            <a:ext cx="228600" cy="228600"/>
          </a:xfrm>
          <a:prstGeom prst="rect">
            <a:avLst/>
          </a:prstGeom>
          <a:noFill/>
          <a:ln>
            <a:noFill/>
          </a:ln>
        </p:spPr>
      </p:pic>
      <p:pic>
        <p:nvPicPr>
          <p:cNvPr id="157" name="Google Shape;157;p5"/>
          <p:cNvPicPr preferRelativeResize="0"/>
          <p:nvPr/>
        </p:nvPicPr>
        <p:blipFill rotWithShape="1">
          <a:blip r:embed="rId5">
            <a:alphaModFix/>
          </a:blip>
          <a:srcRect/>
          <a:stretch/>
        </p:blipFill>
        <p:spPr>
          <a:xfrm>
            <a:off x="-69949" y="5192476"/>
            <a:ext cx="2076550" cy="1892775"/>
          </a:xfrm>
          <a:prstGeom prst="rect">
            <a:avLst/>
          </a:prstGeom>
          <a:noFill/>
          <a:ln>
            <a:noFill/>
          </a:ln>
        </p:spPr>
      </p:pic>
      <p:sp>
        <p:nvSpPr>
          <p:cNvPr id="2" name="Title 1">
            <a:extLst>
              <a:ext uri="{FF2B5EF4-FFF2-40B4-BE49-F238E27FC236}">
                <a16:creationId xmlns:a16="http://schemas.microsoft.com/office/drawing/2014/main" id="{9864DF62-2025-350D-9614-1437BB529BFE}"/>
              </a:ext>
            </a:extLst>
          </p:cNvPr>
          <p:cNvSpPr>
            <a:spLocks noGrp="1"/>
          </p:cNvSpPr>
          <p:nvPr>
            <p:ph type="title" idx="4294967295"/>
          </p:nvPr>
        </p:nvSpPr>
        <p:spPr>
          <a:xfrm>
            <a:off x="0" y="-212725"/>
            <a:ext cx="10515600" cy="1325563"/>
          </a:xfrm>
        </p:spPr>
        <p:txBody>
          <a:bodyPr>
            <a:normAutofit/>
          </a:bodyPr>
          <a:lstStyle/>
          <a:p>
            <a:pPr lvl="0">
              <a:lnSpc>
                <a:spcPct val="116727"/>
              </a:lnSpc>
              <a:buSzPts val="1100"/>
            </a:pPr>
            <a:r>
              <a:rPr lang="en-GB" sz="2000" dirty="0">
                <a:latin typeface="Arial Black" panose="020B0A04020102020204" pitchFamily="34" charset="0"/>
                <a:ea typeface="Arial Black"/>
                <a:cs typeface="Arial Black"/>
                <a:sym typeface="Arial Black"/>
              </a:rPr>
              <a:t>Children’s reading for pleasure seems to be in crisis</a:t>
            </a:r>
            <a:endParaRPr lang="en-GB" sz="2000" b="1" dirty="0">
              <a:latin typeface="Arial Black" panose="020B0A04020102020204" pitchFamily="34" charset="0"/>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C5D6BDB5E97D4A983B230B56765D28" ma:contentTypeVersion="14" ma:contentTypeDescription="Create a new document." ma:contentTypeScope="" ma:versionID="f002705cc907efc9736f49192bf881ef">
  <xsd:schema xmlns:xsd="http://www.w3.org/2001/XMLSchema" xmlns:xs="http://www.w3.org/2001/XMLSchema" xmlns:p="http://schemas.microsoft.com/office/2006/metadata/properties" xmlns:ns2="e29058b4-a8b9-43b3-a4d0-2bb2a8d7c80a" xmlns:ns3="aee70a22-a378-436f-b01c-35067153af18" targetNamespace="http://schemas.microsoft.com/office/2006/metadata/properties" ma:root="true" ma:fieldsID="95568502594aa62932defcf8beea4e10" ns2:_="" ns3:_="">
    <xsd:import namespace="e29058b4-a8b9-43b3-a4d0-2bb2a8d7c80a"/>
    <xsd:import namespace="aee70a22-a378-436f-b01c-35067153af1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9058b4-a8b9-43b3-a4d0-2bb2a8d7c8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68b3935-7f75-4642-81dd-7da570a6d5d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e70a22-a378-436f-b01c-35067153af1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35846e0-bf40-4da8-a294-22e8eda39215}" ma:internalName="TaxCatchAll" ma:showField="CatchAllData" ma:web="aee70a22-a378-436f-b01c-35067153af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29058b4-a8b9-43b3-a4d0-2bb2a8d7c80a">
      <Terms xmlns="http://schemas.microsoft.com/office/infopath/2007/PartnerControls"/>
    </lcf76f155ced4ddcb4097134ff3c332f>
    <TaxCatchAll xmlns="aee70a22-a378-436f-b01c-35067153af1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8E0AA5-1CB2-4B40-BB66-9368AC152662}">
  <ds:schemaRefs>
    <ds:schemaRef ds:uri="aee70a22-a378-436f-b01c-35067153af18"/>
    <ds:schemaRef ds:uri="e29058b4-a8b9-43b3-a4d0-2bb2a8d7c8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7A34F92-A11B-4C62-9081-CB9ED1FAF7CE}">
  <ds:schemaRefs>
    <ds:schemaRef ds:uri="http://schemas.microsoft.com/office/2006/documentManagement/types"/>
    <ds:schemaRef ds:uri="http://purl.org/dc/terms/"/>
    <ds:schemaRef ds:uri="http://schemas.microsoft.com/office/infopath/2007/PartnerControls"/>
    <ds:schemaRef ds:uri="http://purl.org/dc/dcmitype/"/>
    <ds:schemaRef ds:uri="e29058b4-a8b9-43b3-a4d0-2bb2a8d7c80a"/>
    <ds:schemaRef ds:uri="http://schemas.microsoft.com/office/2006/metadata/properties"/>
    <ds:schemaRef ds:uri="http://purl.org/dc/elements/1.1/"/>
    <ds:schemaRef ds:uri="aee70a22-a378-436f-b01c-35067153af18"/>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5DAAC30-B1FE-451A-8FAC-DA10E80A4B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3005</Words>
  <Application>Microsoft Office PowerPoint</Application>
  <PresentationFormat>Widescreen</PresentationFormat>
  <Paragraphs>300</Paragraphs>
  <Slides>30</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Lota Grotesque Bold</vt:lpstr>
      <vt:lpstr>Play</vt:lpstr>
      <vt:lpstr>Segoe UI</vt:lpstr>
      <vt:lpstr>Calibri</vt:lpstr>
      <vt:lpstr>Lota Grotesque Black</vt:lpstr>
      <vt:lpstr>Arial</vt:lpstr>
      <vt:lpstr>Klinic Slab Bold</vt:lpstr>
      <vt:lpstr>Rockwell</vt:lpstr>
      <vt:lpstr>Arial Black</vt:lpstr>
      <vt:lpstr>Lota Grotesque</vt:lpstr>
      <vt:lpstr>office theme</vt:lpstr>
      <vt:lpstr>Education staff briefing 2026</vt:lpstr>
      <vt:lpstr>Contents</vt:lpstr>
      <vt:lpstr>Welcome to your 2026 Briefing </vt:lpstr>
      <vt:lpstr>Section 1:  World Book Day the charity</vt:lpstr>
      <vt:lpstr>Our mission</vt:lpstr>
      <vt:lpstr>It’s all about reading for fun</vt:lpstr>
      <vt:lpstr>As a result of World Book Day children… </vt:lpstr>
      <vt:lpstr>Section 2: Go all in for World Book Day in the National Year of Reading</vt:lpstr>
      <vt:lpstr>Children’s reading for pleasure seems to be in crisis</vt:lpstr>
      <vt:lpstr>Telling children about the benefits isn’t motivating them</vt:lpstr>
      <vt:lpstr>How to use World Book Day</vt:lpstr>
      <vt:lpstr>Go All In For World Book Day</vt:lpstr>
      <vt:lpstr>Section 3: World Book Day timeline</vt:lpstr>
      <vt:lpstr>2026 campaign timeline – key dates</vt:lpstr>
      <vt:lpstr>World Book Day online events</vt:lpstr>
      <vt:lpstr>Section 4: World Book Day Conversations: from Celebration to a Reading for Pleasure Strategy</vt:lpstr>
      <vt:lpstr>Research background</vt:lpstr>
      <vt:lpstr>The Podcasts</vt:lpstr>
      <vt:lpstr>Key Takeaways</vt:lpstr>
      <vt:lpstr>Looking for More?</vt:lpstr>
      <vt:lpstr>Section 5: Resource spotlights </vt:lpstr>
      <vt:lpstr>WBD Website update</vt:lpstr>
      <vt:lpstr>Planning Tool</vt:lpstr>
      <vt:lpstr>PowerPoint Presentation</vt:lpstr>
      <vt:lpstr>PowerPoint Presentation</vt:lpstr>
      <vt:lpstr>Assemblies</vt:lpstr>
      <vt:lpstr>Jigsaw Education Wellbeing Book Swap</vt:lpstr>
      <vt:lpstr>Pupil Voice- Dressing up</vt:lpstr>
      <vt:lpstr>Breakfast and a Book: An opportunity to connect with your school community</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Kate Sayer</dc:creator>
  <cp:lastModifiedBy>Kate Sayer</cp:lastModifiedBy>
  <cp:revision>1</cp:revision>
  <dcterms:modified xsi:type="dcterms:W3CDTF">2025-12-08T14:49:48Z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0x01010078C5D6BDB5E97D4A983B230B56765D28</vt:lpwstr>
  </property>
  <property fmtid="{D5CDD505-2E9C-101B-9397-08002B2CF9AE}" pid="3" name="MediaServiceImageTags">
    <vt:lpwstr/>
  </property>
</Properties>
</file>