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4AF_17F3E54F.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1221" r:id="rId5"/>
    <p:sldId id="289" r:id="rId6"/>
    <p:sldId id="290" r:id="rId7"/>
    <p:sldId id="286" r:id="rId8"/>
    <p:sldId id="274" r:id="rId9"/>
    <p:sldId id="1227" r:id="rId10"/>
    <p:sldId id="1230" r:id="rId11"/>
    <p:sldId id="263" r:id="rId12"/>
    <p:sldId id="1231" r:id="rId13"/>
    <p:sldId id="282" r:id="rId14"/>
    <p:sldId id="283" r:id="rId15"/>
    <p:sldId id="265" r:id="rId16"/>
    <p:sldId id="292" r:id="rId17"/>
    <p:sldId id="293" r:id="rId18"/>
    <p:sldId id="1229" r:id="rId19"/>
    <p:sldId id="1155" r:id="rId20"/>
    <p:sldId id="1197" r:id="rId21"/>
    <p:sldId id="1219" r:id="rId22"/>
    <p:sldId id="1199" r:id="rId23"/>
    <p:sldId id="285" r:id="rId24"/>
    <p:sldId id="270" r:id="rId25"/>
    <p:sldId id="1225" r:id="rId26"/>
    <p:sldId id="1223" r:id="rId27"/>
    <p:sldId id="1222" r:id="rId28"/>
    <p:sldId id="122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0EBC0D2C-826A-A996-BA2A-058150235342}" name="Fiona Hickley" initials="FH" userId="S::fhickley@worldbookday.com::ccf77db6-a03b-4d0e-a971-90afbdcda6f6" providerId="AD"/>
  <p188:author id="{9C9F4F8F-8036-9052-363C-C51D7C854CA3}" name="Kate Sayer" initials="KS" userId="S::ksayer@worldbookday.com::010cfa31-c9c0-4b7a-9c53-ec971d240408" providerId="AD"/>
  <p188:author id="{47136AB1-984A-E904-D460-6DC93A4CA1D9}" name="Sarah Brough" initials="SB" userId="S::sarah.brough@jigsaweducationgroup.com::f3a1a477-e0ef-4467-8c7c-140b2f5fbd5d" providerId="AD"/>
  <p188:author id="{814D27E7-38D2-4631-ACA9-3BBA1EDD5709}" name="Morgan Jones" initials="MJ" userId="S::MJones@worldbookday.com::df0d57bc-f825-4a6d-805c-7dfb1cf53cd3" providerId="AD"/>
  <p188:author id="{2E3AF6F4-5608-FFD0-D7B0-9B17D259E1C4}" name="Amy Jones" initials="AJ" userId="S::amy.jones@jigsaweducationgroup.com::1df8febc-ca22-4e07-b446-14504f962de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4E8FF"/>
    <a:srgbClr val="FFF2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31D65-5342-48B3-9A1D-5CB46E9C312B}" v="7" dt="2025-12-08T10:04:51.882"/>
    <p1510:client id="{8CB8E8AE-BE58-457F-A530-BB6C22605911}" v="11" dt="2025-12-08T10:12:03.992"/>
    <p1510:client id="{D6812991-A1EA-4BA4-845F-AC956842E7CB}" v="5" dt="2025-12-08T09:45:51.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s>
</file>

<file path=ppt/comments/modernComment_4AF_17F3E54F.xml><?xml version="1.0" encoding="utf-8"?>
<p188:cmLst xmlns:a="http://schemas.openxmlformats.org/drawingml/2006/main" xmlns:r="http://schemas.openxmlformats.org/officeDocument/2006/relationships" xmlns:p188="http://schemas.microsoft.com/office/powerpoint/2018/8/main">
  <p188:cm id="{C567203E-684D-4139-8110-372E1203620D}" authorId="{47136AB1-984A-E904-D460-6DC93A4CA1D9}" status="resolved" created="2025-10-31T14:58:50.858">
    <pc:sldMkLst xmlns:pc="http://schemas.microsoft.com/office/powerpoint/2013/main/command">
      <pc:docMk/>
      <pc:sldMk cId="401859919" sldId="1199"/>
    </pc:sldMkLst>
    <p188:replyLst>
      <p188:reply id="{93C9CD9E-543E-462B-9F87-A89E272DC180}" authorId="{2E3AF6F4-5608-FFD0-D7B0-9B17D259E1C4}" created="2025-11-03T10:08:20.897">
        <p188:txBody>
          <a:bodyPr/>
          <a:lstStyle/>
          <a:p>
            <a:r>
              <a:rPr lang="en-US"/>
              <a:t>Amended</a:t>
            </a:r>
          </a:p>
        </p188:txBody>
      </p188:reply>
    </p188:replyLst>
    <p188:txBody>
      <a:bodyPr/>
      <a:lstStyle/>
      <a:p>
        <a:r>
          <a:rPr lang="en-GB"/>
          <a:t>D o you think this will need to be:
Choose something that you love reading</a:t>
        </a:r>
      </a:p>
    </p188:txBody>
    <p188:extLst>
      <p:ext xmlns:p="http://schemas.openxmlformats.org/presentationml/2006/main" uri="{57CB4572-C831-44C2-8A1C-0ADB6CCDFE69}">
        <p223:reactions xmlns:p223="http://schemas.microsoft.com/office/powerpoint/2022/03/main">
          <p223:rxn type="👍">
            <p223:instance time="2025-11-03T10:08:15.396" authorId="{2E3AF6F4-5608-FFD0-D7B0-9B17D259E1C4}"/>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2B7E84-5B0F-4EDE-B8B2-8C5732226B6F}" type="datetimeFigureOut">
              <a:rPr lang="en-GB" smtClean="0"/>
              <a:t>08/12/2025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E89FF-59E0-46B7-8F03-D49BAE771048}" type="slidenum">
              <a:rPr lang="en-GB" smtClean="0"/>
              <a:t>‹#›</a:t>
            </a:fld>
            <a:endParaRPr lang="en-GB"/>
          </a:p>
        </p:txBody>
      </p:sp>
    </p:spTree>
    <p:extLst>
      <p:ext uri="{BB962C8B-B14F-4D97-AF65-F5344CB8AC3E}">
        <p14:creationId xmlns:p14="http://schemas.microsoft.com/office/powerpoint/2010/main" val="102291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2FE89FF-59E0-46B7-8F03-D49BAE771048}" type="slidenum">
              <a:rPr lang="en-GB" smtClean="0"/>
              <a:t>3</a:t>
            </a:fld>
            <a:endParaRPr lang="en-GB"/>
          </a:p>
        </p:txBody>
      </p:sp>
    </p:spTree>
    <p:extLst>
      <p:ext uri="{BB962C8B-B14F-4D97-AF65-F5344CB8AC3E}">
        <p14:creationId xmlns:p14="http://schemas.microsoft.com/office/powerpoint/2010/main" val="199792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Watch this</a:t>
            </a:r>
            <a:r>
              <a:rPr lang="en-GB" baseline="0"/>
              <a:t> video. The National Year of Reading is challenging us to try reading alongside some of the other things we love.</a:t>
            </a:r>
            <a:endParaRPr lang="en-GB"/>
          </a:p>
        </p:txBody>
      </p:sp>
      <p:sp>
        <p:nvSpPr>
          <p:cNvPr id="4" name="Slide Number Placeholder 3"/>
          <p:cNvSpPr>
            <a:spLocks noGrp="1"/>
          </p:cNvSpPr>
          <p:nvPr>
            <p:ph type="sldNum" sz="quarter" idx="5"/>
          </p:nvPr>
        </p:nvSpPr>
        <p:spPr/>
        <p:txBody>
          <a:bodyPr/>
          <a:lstStyle/>
          <a:p>
            <a:fld id="{B2FE89FF-59E0-46B7-8F03-D49BAE771048}" type="slidenum">
              <a:rPr lang="en-GB" smtClean="0"/>
              <a:t>14</a:t>
            </a:fld>
            <a:endParaRPr lang="en-GB"/>
          </a:p>
        </p:txBody>
      </p:sp>
    </p:spTree>
    <p:extLst>
      <p:ext uri="{BB962C8B-B14F-4D97-AF65-F5344CB8AC3E}">
        <p14:creationId xmlns:p14="http://schemas.microsoft.com/office/powerpoint/2010/main" val="250473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a:t>Thinking about your dream day, how could you add some reading of your choice in? If you want to pursue this planning angle then we have a resource which encourages children to build their own reading routines https://www.worldbookday.com/resources/my-reading-routine-a-pawprint-family-resource-2/</a:t>
            </a:r>
            <a:endParaRPr lang="en-US"/>
          </a:p>
          <a:p>
            <a:pPr>
              <a:buSzPts val="1400"/>
            </a:pPr>
            <a:endParaRPr lang="en-US">
              <a:latin typeface="Calibri"/>
              <a:ea typeface="Calibri"/>
              <a:cs typeface="Calibri"/>
            </a:endParaRPr>
          </a:p>
        </p:txBody>
      </p:sp>
      <p:sp>
        <p:nvSpPr>
          <p:cNvPr id="368" name="Google Shape;368;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If you’d prefer to go down</a:t>
            </a:r>
            <a:r>
              <a:rPr lang="en-GB" baseline="0"/>
              <a:t> the Wellbeing angle this is a set of slides that introduces the wellbeing book swap to children that Jigsaw Education have designed in partnership with World Book Day.</a:t>
            </a:r>
            <a:endParaRPr lang="en-GB"/>
          </a:p>
        </p:txBody>
      </p:sp>
      <p:sp>
        <p:nvSpPr>
          <p:cNvPr id="4" name="Slide Number Placeholder 3"/>
          <p:cNvSpPr>
            <a:spLocks noGrp="1"/>
          </p:cNvSpPr>
          <p:nvPr>
            <p:ph type="sldNum" sz="quarter" idx="5"/>
          </p:nvPr>
        </p:nvSpPr>
        <p:spPr/>
        <p:txBody>
          <a:bodyPr/>
          <a:lstStyle/>
          <a:p>
            <a:fld id="{F2794507-9852-4510-AA5F-A19912708D28}" type="slidenum">
              <a:rPr lang="en-US" smtClean="0"/>
              <a:t>16</a:t>
            </a:fld>
            <a:endParaRPr lang="en-US"/>
          </a:p>
        </p:txBody>
      </p:sp>
    </p:spTree>
    <p:extLst>
      <p:ext uri="{BB962C8B-B14F-4D97-AF65-F5344CB8AC3E}">
        <p14:creationId xmlns:p14="http://schemas.microsoft.com/office/powerpoint/2010/main" val="103506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Join in with our Jigsaw Book Swap to support reading for fun.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b="1"/>
              <a:t>Teacher notes: This year, Jigsaw is inviting schools to come together with children, adults and families to share </a:t>
            </a:r>
            <a:r>
              <a:rPr lang="en-US" b="1" err="1"/>
              <a:t>favourite</a:t>
            </a:r>
            <a:r>
              <a:rPr lang="en-US" b="1"/>
              <a:t> books.  </a:t>
            </a:r>
            <a:r>
              <a:rPr lang="en-US" b="1">
                <a:solidFill>
                  <a:srgbClr val="000000"/>
                </a:solidFill>
              </a:rPr>
              <a:t>C</a:t>
            </a:r>
            <a:r>
              <a:rPr lang="en-US" b="1">
                <a:solidFill>
                  <a:srgbClr val="333333"/>
                </a:solidFill>
              </a:rPr>
              <a:t>hoose a book that you’ve enjoyed, bring it along, and swap your book idea for a different one that someone else has enjoyed.</a:t>
            </a:r>
            <a:endParaRPr lang="en-US" b="1">
              <a:solidFill>
                <a:srgbClr val="333333"/>
              </a:solidFill>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0"/>
              <a:t>Today we’re celebrating World Book Day in a special way - with our Jigsaw Book Swap!</a:t>
            </a:r>
          </a:p>
          <a:p>
            <a:endParaRPr lang="en-US"/>
          </a:p>
          <a:p>
            <a:r>
              <a:rPr lang="en-US"/>
              <a:t>When we think about how to take care of ourselves, we often talk about our wellbeing. Wellbeing means feeling good inside and out. Swapping books is one way of looking after our wellbeing, because books can help us feel calm, happy and inspired.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Everyone in our school - children and adults - can join in. All you need to do is choose a book that you’ve enjoyed, bring it along, and swap it for a different one.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you find a book you really love, it can help you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Relax and feel calm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Learn new things about yourself and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Inspire new interests or passions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Can you think of a book that might help you…. to feel calm? Or learn something new?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By swapping books or our ideas, we will have the opportunity to discover new things to read. This may include books or other types of reading we may not have considered choosing  for ourselves before. Because we are all different and have different interests, there will be lots to choose from.</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t>Teacher notes: </a:t>
            </a:r>
            <a:r>
              <a:rPr lang="en-US" i="0"/>
              <a:t>Jigsaw Education Group provides comprehensive whole-school PSHE </a:t>
            </a:r>
            <a:r>
              <a:rPr lang="en-US" i="0" err="1"/>
              <a:t>programmes</a:t>
            </a:r>
            <a:r>
              <a:rPr lang="en-US" i="0"/>
              <a:t> to support children’s social, emotional and mental health. Jigsaw has </a:t>
            </a:r>
            <a:r>
              <a:rPr lang="en-US" i="0" err="1"/>
              <a:t>programmes</a:t>
            </a:r>
            <a:r>
              <a:rPr lang="en-US" i="0"/>
              <a:t> for both primary (3-11) and secondary schools (11-16). For more information visit: </a:t>
            </a:r>
            <a:r>
              <a:rPr lang="en-GB" sz="1200" b="0" kern="1200">
                <a:solidFill>
                  <a:schemeClr val="tx1"/>
                </a:solidFill>
                <a:effectLst/>
                <a:latin typeface="+mn-lt"/>
                <a:ea typeface="+mn-ea"/>
                <a:cs typeface="+mn-cs"/>
              </a:rPr>
              <a:t>https://jigsaweducationgroup.com/ </a:t>
            </a:r>
            <a:endParaRPr lang="en-GB" b="0"/>
          </a:p>
        </p:txBody>
      </p:sp>
      <p:sp>
        <p:nvSpPr>
          <p:cNvPr id="4" name="Slide Number Placeholder 3"/>
          <p:cNvSpPr>
            <a:spLocks noGrp="1"/>
          </p:cNvSpPr>
          <p:nvPr>
            <p:ph type="sldNum" sz="quarter" idx="5"/>
          </p:nvPr>
        </p:nvSpPr>
        <p:spPr/>
        <p:txBody>
          <a:bodyPr/>
          <a:lstStyle/>
          <a:p>
            <a:fld id="{F2794507-9852-4510-AA5F-A19912708D28}" type="slidenum">
              <a:rPr lang="en-US" smtClean="0"/>
              <a:t>17</a:t>
            </a:fld>
            <a:endParaRPr lang="en-US"/>
          </a:p>
        </p:txBody>
      </p:sp>
    </p:spTree>
    <p:extLst>
      <p:ext uri="{BB962C8B-B14F-4D97-AF65-F5344CB8AC3E}">
        <p14:creationId xmlns:p14="http://schemas.microsoft.com/office/powerpoint/2010/main" val="4232347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3C2A3-F35C-043E-443D-10DEE6A506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27FB88-E06D-F47A-304C-F7987193C3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D1B3E9-1554-54FA-BB86-99EC10F0EF25}"/>
              </a:ext>
            </a:extLst>
          </p:cNvPr>
          <p:cNvSpPr>
            <a:spLocks noGrp="1"/>
          </p:cNvSpPr>
          <p:nvPr>
            <p:ph type="body" idx="1"/>
          </p:nvPr>
        </p:nvSpPr>
        <p:spPr/>
        <p:txBody>
          <a:bodyPr/>
          <a:lstStyle/>
          <a:p>
            <a:r>
              <a:rPr lang="en-US" b="1"/>
              <a:t>Introduce Jigsaw Book Swap</a:t>
            </a:r>
          </a:p>
          <a:p>
            <a:pPr marL="0" indent="0">
              <a:buFont typeface="Arial" panose="020B0604020202020204" pitchFamily="34" charset="0"/>
              <a:buNone/>
            </a:pPr>
            <a:endParaRPr lang="en-US" i="0"/>
          </a:p>
          <a:p>
            <a:pPr marL="0" indent="0">
              <a:buFont typeface="Arial" panose="020B0604020202020204" pitchFamily="34" charset="0"/>
              <a:buNone/>
            </a:pPr>
            <a:r>
              <a:rPr lang="en-US"/>
              <a:t>Swapping books isn’t just about reading, it also helps us look after ourselves. </a:t>
            </a:r>
            <a:endParaRPr lang="en-US" i="0"/>
          </a:p>
          <a:p>
            <a:pPr marL="0" indent="0">
              <a:buFont typeface="Arial" panose="020B0604020202020204" pitchFamily="34" charset="0"/>
              <a:buNone/>
            </a:pPr>
            <a:endParaRPr lang="en-US"/>
          </a:p>
          <a:p>
            <a:pPr marL="0" indent="0">
              <a:buFont typeface="Arial" panose="020B0604020202020204" pitchFamily="34" charset="0"/>
              <a:buNone/>
            </a:pPr>
            <a:r>
              <a:rPr lang="en-US"/>
              <a:t>Ask children, how might reading a new book help to look after our wellbeing? </a:t>
            </a:r>
          </a:p>
          <a:p>
            <a:pPr marL="0" indent="0">
              <a:buFont typeface="Arial" panose="020B0604020202020204" pitchFamily="34" charset="0"/>
              <a:buNone/>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Draw out the different ways can support wellbeing, linking to each of the five ways to wellbeing, inspired by the NHS:</a:t>
            </a:r>
            <a:br>
              <a:rPr lang="en-US"/>
            </a:br>
            <a:endParaRPr lang="en-US"/>
          </a:p>
          <a:p>
            <a:pPr marL="171450" indent="-171450">
              <a:buFont typeface="Arial" panose="020B0604020202020204" pitchFamily="34" charset="0"/>
              <a:buChar char="•"/>
            </a:pPr>
            <a:r>
              <a:rPr lang="en-US" i="0"/>
              <a:t>Connect - w</a:t>
            </a:r>
            <a:r>
              <a:rPr lang="en-US"/>
              <a:t>hen we share a story, we connect and practice building positive relationships.</a:t>
            </a:r>
            <a:endParaRPr lang="en-US" i="0"/>
          </a:p>
          <a:p>
            <a:pPr marL="171450" indent="-171450">
              <a:buFont typeface="Arial" panose="020B0604020202020204" pitchFamily="34" charset="0"/>
              <a:buChar char="•"/>
            </a:pPr>
            <a:r>
              <a:rPr lang="en-US" i="0"/>
              <a:t>Be Active - w</a:t>
            </a:r>
            <a:r>
              <a:rPr lang="en-US"/>
              <a:t>hen a book gets us moving we’re being active, which means looking after our physical health</a:t>
            </a:r>
            <a:endParaRPr lang="en-US" i="0"/>
          </a:p>
          <a:p>
            <a:pPr marL="171450" indent="-171450">
              <a:buFont typeface="Arial" panose="020B0604020202020204" pitchFamily="34" charset="0"/>
              <a:buChar char="•"/>
            </a:pPr>
            <a:r>
              <a:rPr lang="en-US" i="0"/>
              <a:t>Keep Learning - w</a:t>
            </a:r>
            <a:r>
              <a:rPr lang="en-US"/>
              <a:t>hen we learn something new, we’re developing resilience and curiosity</a:t>
            </a:r>
            <a:endParaRPr lang="en-US" i="0"/>
          </a:p>
          <a:p>
            <a:pPr marL="171450" indent="-171450">
              <a:buFont typeface="Arial" panose="020B0604020202020204" pitchFamily="34" charset="0"/>
              <a:buChar char="•"/>
            </a:pPr>
            <a:r>
              <a:rPr lang="en-US" i="0"/>
              <a:t>Give to others - w</a:t>
            </a:r>
            <a:r>
              <a:rPr lang="en-US"/>
              <a:t>hen we look out for and care for others, we show kindness and respect</a:t>
            </a:r>
            <a:endParaRPr lang="en-US" i="0"/>
          </a:p>
          <a:p>
            <a:pPr marL="171450" indent="-171450">
              <a:buFont typeface="Arial" panose="020B0604020202020204" pitchFamily="34" charset="0"/>
              <a:buChar char="•"/>
            </a:pPr>
            <a:r>
              <a:rPr lang="en-US" i="0"/>
              <a:t>Take Notice - w</a:t>
            </a:r>
            <a:r>
              <a:rPr lang="en-US"/>
              <a:t>hen we notice little details, we’re taking notice. Just like when we use mindfulness in our PSHE lessons.</a:t>
            </a:r>
          </a:p>
          <a:p>
            <a:pPr marL="0" indent="0">
              <a:buFont typeface="Arial" panose="020B0604020202020204" pitchFamily="34" charset="0"/>
              <a:buNone/>
            </a:pPr>
            <a:endParaRPr lang="en-US"/>
          </a:p>
          <a:p>
            <a:pPr marL="0" indent="0">
              <a:buFont typeface="Arial" panose="020B0604020202020204" pitchFamily="34" charset="0"/>
              <a:buNone/>
            </a:pPr>
            <a:r>
              <a:rPr lang="en-US"/>
              <a:t>To find more about the Five Ways to Wellbeing, visit: https://www.nhs.uk/mental-health/self-help/guides-tools-and-activities/five-steps-to-mental-wellbeing/ </a:t>
            </a:r>
            <a:br>
              <a:rPr lang="en-US"/>
            </a:br>
            <a:endParaRPr lang="en-US"/>
          </a:p>
        </p:txBody>
      </p:sp>
      <p:sp>
        <p:nvSpPr>
          <p:cNvPr id="4" name="Slide Number Placeholder 3">
            <a:extLst>
              <a:ext uri="{FF2B5EF4-FFF2-40B4-BE49-F238E27FC236}">
                <a16:creationId xmlns:a16="http://schemas.microsoft.com/office/drawing/2014/main" id="{38C56703-CAA0-139C-F8C9-4160DD8E0CCB}"/>
              </a:ext>
            </a:extLst>
          </p:cNvPr>
          <p:cNvSpPr>
            <a:spLocks noGrp="1"/>
          </p:cNvSpPr>
          <p:nvPr>
            <p:ph type="sldNum" sz="quarter" idx="5"/>
          </p:nvPr>
        </p:nvSpPr>
        <p:spPr/>
        <p:txBody>
          <a:bodyPr/>
          <a:lstStyle/>
          <a:p>
            <a:fld id="{F2794507-9852-4510-AA5F-A19912708D28}" type="slidenum">
              <a:rPr lang="en-US" smtClean="0"/>
              <a:t>18</a:t>
            </a:fld>
            <a:endParaRPr lang="en-US"/>
          </a:p>
        </p:txBody>
      </p:sp>
    </p:spTree>
    <p:extLst>
      <p:ext uri="{BB962C8B-B14F-4D97-AF65-F5344CB8AC3E}">
        <p14:creationId xmlns:p14="http://schemas.microsoft.com/office/powerpoint/2010/main" val="841656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8E42E-3DB6-11EA-6D90-838DEF5B4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3418E7-62BC-1A52-8D8B-17439F367E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4E647D-1AC8-3DD3-9A76-58BA2DBF1C65}"/>
              </a:ext>
            </a:extLst>
          </p:cNvPr>
          <p:cNvSpPr>
            <a:spLocks noGrp="1"/>
          </p:cNvSpPr>
          <p:nvPr>
            <p:ph type="body" idx="1"/>
          </p:nvPr>
        </p:nvSpPr>
        <p:spPr/>
        <p:txBody>
          <a:bodyPr/>
          <a:lstStyle/>
          <a:p>
            <a:r>
              <a:rPr lang="en-US" b="1"/>
              <a:t>How to Join In…</a:t>
            </a:r>
          </a:p>
          <a:p>
            <a:endParaRPr lang="en-US" b="1"/>
          </a:p>
          <a:p>
            <a:r>
              <a:rPr lang="en-US"/>
              <a:t>Do you have a </a:t>
            </a:r>
            <a:r>
              <a:rPr lang="en-US" err="1"/>
              <a:t>favourite</a:t>
            </a:r>
            <a:r>
              <a:rPr lang="en-US"/>
              <a:t> story? What is it about? Invite children to share thoughts with a partner. </a:t>
            </a:r>
          </a:p>
          <a:p>
            <a:endParaRPr lang="en-US"/>
          </a:p>
          <a:p>
            <a:r>
              <a:rPr lang="en-US"/>
              <a:t>Share a few ideas to show the range of books and different genres and highlight how these link to the NHS 5 ways for wellbeing themes – connect, be active, take notice, keep learning and give to others.</a:t>
            </a:r>
          </a:p>
          <a:p>
            <a:endParaRPr lang="en-US"/>
          </a:p>
          <a:p>
            <a:r>
              <a:rPr lang="en-US"/>
              <a:t>Choose a book that you love reading – this might be a book from home, or one at school in your library or classroom. </a:t>
            </a:r>
            <a:br>
              <a:rPr lang="en-US"/>
            </a:br>
            <a:br>
              <a:rPr lang="en-US"/>
            </a:br>
            <a:r>
              <a:rPr lang="en-US"/>
              <a:t>At school, you’ll swap it for a different book that someone else has enjoyed. </a:t>
            </a:r>
          </a:p>
          <a:p>
            <a:endParaRPr lang="en-US"/>
          </a:p>
          <a:p>
            <a:r>
              <a:rPr lang="en-US"/>
              <a:t>You can also share your thoughts on a special Book Swap card to help others discover why your story is worth reading. </a:t>
            </a:r>
          </a:p>
          <a:p>
            <a:endParaRPr lang="en-US"/>
          </a:p>
          <a:p>
            <a:r>
              <a:rPr lang="en-US"/>
              <a:t>Together we’ll build a whole-school collection of exciting new books to enjoy.</a:t>
            </a:r>
          </a:p>
          <a:p>
            <a:endParaRPr lang="en-US" b="1"/>
          </a:p>
          <a:p>
            <a:r>
              <a:rPr lang="en-US" b="1"/>
              <a:t>Teacher note: </a:t>
            </a:r>
          </a:p>
          <a:p>
            <a:r>
              <a:rPr lang="en-US"/>
              <a:t>Taking part is completely free. Jigsaw has taken the hard work out, making the event simple</a:t>
            </a:r>
          </a:p>
          <a:p>
            <a:r>
              <a:rPr lang="en-US"/>
              <a:t>Visit… (put details here e.g. World Book Day Jigsaw Education Group page / or JEG website)</a:t>
            </a:r>
          </a:p>
          <a:p>
            <a:endParaRPr lang="en-US"/>
          </a:p>
          <a:p>
            <a:r>
              <a:rPr lang="en-US"/>
              <a:t>Children could bring a book from home or choose one from your school library. They’ll swap it for something different, and there will be special Book Swap cards to fill in for a fun way to recommend stories to each other.</a:t>
            </a:r>
          </a:p>
          <a:p>
            <a:endParaRPr lang="en-US"/>
          </a:p>
          <a:p>
            <a:endParaRPr lang="en-US" b="1"/>
          </a:p>
        </p:txBody>
      </p:sp>
      <p:sp>
        <p:nvSpPr>
          <p:cNvPr id="4" name="Slide Number Placeholder 3">
            <a:extLst>
              <a:ext uri="{FF2B5EF4-FFF2-40B4-BE49-F238E27FC236}">
                <a16:creationId xmlns:a16="http://schemas.microsoft.com/office/drawing/2014/main" id="{BB267CA3-3B83-60C3-596D-9C0EC03FD52F}"/>
              </a:ext>
            </a:extLst>
          </p:cNvPr>
          <p:cNvSpPr>
            <a:spLocks noGrp="1"/>
          </p:cNvSpPr>
          <p:nvPr>
            <p:ph type="sldNum" sz="quarter" idx="5"/>
          </p:nvPr>
        </p:nvSpPr>
        <p:spPr/>
        <p:txBody>
          <a:bodyPr/>
          <a:lstStyle/>
          <a:p>
            <a:fld id="{F2794507-9852-4510-AA5F-A19912708D28}" type="slidenum">
              <a:rPr lang="en-US" smtClean="0"/>
              <a:t>19</a:t>
            </a:fld>
            <a:endParaRPr lang="en-US"/>
          </a:p>
        </p:txBody>
      </p:sp>
    </p:spTree>
    <p:extLst>
      <p:ext uri="{BB962C8B-B14F-4D97-AF65-F5344CB8AC3E}">
        <p14:creationId xmlns:p14="http://schemas.microsoft.com/office/powerpoint/2010/main" val="3152856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do you want to read more of this year? https://www.youtube.com/watch?v=sJAeMmiea1E&amp;list=PL_hqLJPmFPSSwFc1rLZaaOU2z6tc6bmCa </a:t>
            </a:r>
          </a:p>
        </p:txBody>
      </p:sp>
      <p:sp>
        <p:nvSpPr>
          <p:cNvPr id="4" name="Slide Number Placeholder 3"/>
          <p:cNvSpPr>
            <a:spLocks noGrp="1"/>
          </p:cNvSpPr>
          <p:nvPr>
            <p:ph type="sldNum" sz="quarter" idx="5"/>
          </p:nvPr>
        </p:nvSpPr>
        <p:spPr/>
        <p:txBody>
          <a:bodyPr/>
          <a:lstStyle/>
          <a:p>
            <a:fld id="{B2FE89FF-59E0-46B7-8F03-D49BAE771048}" type="slidenum">
              <a:rPr lang="en-GB" smtClean="0"/>
              <a:t>20</a:t>
            </a:fld>
            <a:endParaRPr lang="en-GB"/>
          </a:p>
        </p:txBody>
      </p:sp>
    </p:spTree>
    <p:extLst>
      <p:ext uri="{BB962C8B-B14F-4D97-AF65-F5344CB8AC3E}">
        <p14:creationId xmlns:p14="http://schemas.microsoft.com/office/powerpoint/2010/main" val="680730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5FBA0-2A58-6A05-7752-1513221738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F7200F-67FC-4877-61F5-1D2F0FDE1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E382B8-21C3-0E28-78EF-D8613F009603}"/>
              </a:ext>
            </a:extLst>
          </p:cNvPr>
          <p:cNvSpPr>
            <a:spLocks noGrp="1"/>
          </p:cNvSpPr>
          <p:nvPr>
            <p:ph type="body" idx="1"/>
          </p:nvPr>
        </p:nvSpPr>
        <p:spPr/>
        <p:txBody>
          <a:bodyPr/>
          <a:lstStyle/>
          <a:p>
            <a:r>
              <a:rPr lang="en-GB"/>
              <a:t>This work builds on last year’s Overcoming Barriers to Reading for Pleasure series –still available which World Book Day and The Open University Delivered in partnership.</a:t>
            </a:r>
          </a:p>
          <a:p>
            <a:endParaRPr lang="en-GB"/>
          </a:p>
          <a:p>
            <a:r>
              <a:rPr lang="en-GB"/>
              <a:t>These conversations with practitioners share both strategic and tactical ways to engage with World Book Day and support delivery of a day that fits into a wider Reading for Pleasure framework</a:t>
            </a:r>
          </a:p>
          <a:p>
            <a:pPr marL="342900" indent="-342900">
              <a:buFont typeface="+mj-lt"/>
              <a:buAutoNum type="arabicPeriod"/>
            </a:pPr>
            <a:br>
              <a:rPr lang="en-GB"/>
            </a:br>
            <a:r>
              <a:rPr lang="en-GB"/>
              <a:t>Planning World Book Day – where do you start? Will you dress up? What do you want the impact to be?</a:t>
            </a:r>
            <a:br>
              <a:rPr lang="en-GB"/>
            </a:br>
            <a:endParaRPr lang="en-GB"/>
          </a:p>
          <a:p>
            <a:pPr marL="342900" indent="-342900">
              <a:buFont typeface="+mj-lt"/>
              <a:buAutoNum type="arabicPeriod"/>
            </a:pPr>
            <a:r>
              <a:rPr lang="en-GB"/>
              <a:t>Engaging your school and wider community – including</a:t>
            </a:r>
            <a:r>
              <a:rPr lang="en-GB" baseline="0"/>
              <a:t> all staff, involving parents, author visits and community organisations</a:t>
            </a:r>
            <a:br>
              <a:rPr lang="en-GB"/>
            </a:br>
            <a:endParaRPr lang="en-GB"/>
          </a:p>
          <a:p>
            <a:pPr marL="342900" indent="-342900">
              <a:buFont typeface="+mj-lt"/>
              <a:buAutoNum type="arabicPeriod"/>
            </a:pPr>
            <a:r>
              <a:rPr lang="en-GB"/>
              <a:t>Delivery – practitioners</a:t>
            </a:r>
            <a:r>
              <a:rPr lang="en-GB" baseline="0"/>
              <a:t> discuss the implementation of ideas and how they went.</a:t>
            </a:r>
            <a:endParaRPr lang="en-GB"/>
          </a:p>
          <a:p>
            <a:endParaRPr lang="en-GB"/>
          </a:p>
        </p:txBody>
      </p:sp>
      <p:sp>
        <p:nvSpPr>
          <p:cNvPr id="4" name="Slide Number Placeholder 3">
            <a:extLst>
              <a:ext uri="{FF2B5EF4-FFF2-40B4-BE49-F238E27FC236}">
                <a16:creationId xmlns:a16="http://schemas.microsoft.com/office/drawing/2014/main" id="{1380851E-C665-93FC-3F47-063A11B55FD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Arial"/>
                <a:ea typeface="Arial"/>
                <a:cs typeface="Arial"/>
                <a:sym typeface="Arial"/>
              </a:rPr>
              <a:t>23</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1042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88184-3CFA-84A6-6731-490910C01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33A6F-FFA0-8C50-F84E-F8EE6D15C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382B34-9ED7-13EA-24FA-5CFFDFD5C52C}"/>
              </a:ext>
            </a:extLst>
          </p:cNvPr>
          <p:cNvSpPr>
            <a:spLocks noGrp="1"/>
          </p:cNvSpPr>
          <p:nvPr>
            <p:ph type="body" idx="1"/>
          </p:nvPr>
        </p:nvSpPr>
        <p:spPr/>
        <p:txBody>
          <a:bodyPr/>
          <a:lstStyle/>
          <a:p>
            <a:r>
              <a:rPr lang="en-GB"/>
              <a:t>This work builds on last year’s Overcoming Barriers to Reading for Pleasure series –still available which World Book Day and The Open University Delivered in partnership.</a:t>
            </a:r>
          </a:p>
          <a:p>
            <a:endParaRPr lang="en-GB"/>
          </a:p>
          <a:p>
            <a:r>
              <a:rPr lang="en-GB"/>
              <a:t>These conversations with practitioners share both strategic and tactical ways to engage with World Book Day and support delivery of a day that fits into a wider Reading for Pleasure framework</a:t>
            </a:r>
          </a:p>
          <a:p>
            <a:pPr marL="342900" indent="-342900">
              <a:buFont typeface="+mj-lt"/>
              <a:buAutoNum type="arabicPeriod"/>
            </a:pPr>
            <a:br>
              <a:rPr lang="en-GB"/>
            </a:br>
            <a:r>
              <a:rPr lang="en-GB"/>
              <a:t>Planning World Book Day – where do you start? Will you dress up? What do you want the impact to be?</a:t>
            </a:r>
            <a:br>
              <a:rPr lang="en-GB"/>
            </a:br>
            <a:endParaRPr lang="en-GB"/>
          </a:p>
          <a:p>
            <a:pPr marL="342900" indent="-342900">
              <a:buFont typeface="+mj-lt"/>
              <a:buAutoNum type="arabicPeriod"/>
            </a:pPr>
            <a:r>
              <a:rPr lang="en-GB"/>
              <a:t>Engaging your school and wider community – including</a:t>
            </a:r>
            <a:r>
              <a:rPr lang="en-GB" baseline="0"/>
              <a:t> all staff, involving parents, author visits and community organisations</a:t>
            </a:r>
            <a:br>
              <a:rPr lang="en-GB"/>
            </a:br>
            <a:endParaRPr lang="en-GB"/>
          </a:p>
          <a:p>
            <a:pPr marL="342900" indent="-342900">
              <a:buFont typeface="+mj-lt"/>
              <a:buAutoNum type="arabicPeriod"/>
            </a:pPr>
            <a:r>
              <a:rPr lang="en-GB"/>
              <a:t>Delivery – practitioners</a:t>
            </a:r>
            <a:r>
              <a:rPr lang="en-GB" baseline="0"/>
              <a:t> discuss the implementation of ideas and how they went.</a:t>
            </a:r>
            <a:endParaRPr lang="en-GB"/>
          </a:p>
          <a:p>
            <a:endParaRPr lang="en-GB"/>
          </a:p>
        </p:txBody>
      </p:sp>
      <p:sp>
        <p:nvSpPr>
          <p:cNvPr id="4" name="Slide Number Placeholder 3">
            <a:extLst>
              <a:ext uri="{FF2B5EF4-FFF2-40B4-BE49-F238E27FC236}">
                <a16:creationId xmlns:a16="http://schemas.microsoft.com/office/drawing/2014/main" id="{E14CA087-3B24-A7E1-8C55-AF8EA04C546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Arial"/>
                <a:ea typeface="Arial"/>
                <a:cs typeface="Arial"/>
                <a:sym typeface="Arial"/>
              </a:rPr>
              <a:t>24</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88421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10945-6F72-0960-9320-09BBCE348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648CB8-1246-B757-680F-0AF616BD27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B5EDA5-A78F-AA84-4591-BE3516BA6F1A}"/>
              </a:ext>
            </a:extLst>
          </p:cNvPr>
          <p:cNvSpPr>
            <a:spLocks noGrp="1"/>
          </p:cNvSpPr>
          <p:nvPr>
            <p:ph type="body" idx="1"/>
          </p:nvPr>
        </p:nvSpPr>
        <p:spPr/>
        <p:txBody>
          <a:bodyPr/>
          <a:lstStyle/>
          <a:p>
            <a:r>
              <a:rPr lang="en-GB"/>
              <a:t>This work builds on last year’s Overcoming Barriers to Reading for Pleasure series –still available which World Book Day and The Open University Delivered in partnership.</a:t>
            </a:r>
          </a:p>
          <a:p>
            <a:endParaRPr lang="en-GB"/>
          </a:p>
          <a:p>
            <a:r>
              <a:rPr lang="en-GB"/>
              <a:t>These conversations with practitioners share both strategic and tactical ways to engage with World Book Day and support delivery of a day that fits into a wider Reading for Pleasure framework</a:t>
            </a:r>
          </a:p>
          <a:p>
            <a:pPr marL="342900" indent="-342900">
              <a:buFont typeface="+mj-lt"/>
              <a:buAutoNum type="arabicPeriod"/>
            </a:pPr>
            <a:br>
              <a:rPr lang="en-GB"/>
            </a:br>
            <a:r>
              <a:rPr lang="en-GB"/>
              <a:t>Planning World Book Day – where do you start? Will you dress up? What do you want the impact to be?</a:t>
            </a:r>
            <a:br>
              <a:rPr lang="en-GB"/>
            </a:br>
            <a:endParaRPr lang="en-GB"/>
          </a:p>
          <a:p>
            <a:pPr marL="342900" indent="-342900">
              <a:buFont typeface="+mj-lt"/>
              <a:buAutoNum type="arabicPeriod"/>
            </a:pPr>
            <a:r>
              <a:rPr lang="en-GB"/>
              <a:t>Engaging your school and wider community – including</a:t>
            </a:r>
            <a:r>
              <a:rPr lang="en-GB" baseline="0"/>
              <a:t> all staff, involving parents, author visits and community organisations</a:t>
            </a:r>
            <a:br>
              <a:rPr lang="en-GB"/>
            </a:br>
            <a:endParaRPr lang="en-GB"/>
          </a:p>
          <a:p>
            <a:pPr marL="342900" indent="-342900">
              <a:buFont typeface="+mj-lt"/>
              <a:buAutoNum type="arabicPeriod"/>
            </a:pPr>
            <a:r>
              <a:rPr lang="en-GB"/>
              <a:t>Delivery – practitioners</a:t>
            </a:r>
            <a:r>
              <a:rPr lang="en-GB" baseline="0"/>
              <a:t> discuss the implementation of ideas and how they went.</a:t>
            </a:r>
            <a:endParaRPr lang="en-GB"/>
          </a:p>
          <a:p>
            <a:endParaRPr lang="en-GB"/>
          </a:p>
        </p:txBody>
      </p:sp>
      <p:sp>
        <p:nvSpPr>
          <p:cNvPr id="4" name="Slide Number Placeholder 3">
            <a:extLst>
              <a:ext uri="{FF2B5EF4-FFF2-40B4-BE49-F238E27FC236}">
                <a16:creationId xmlns:a16="http://schemas.microsoft.com/office/drawing/2014/main" id="{EB4B4F3F-91E9-AEE3-C41C-1FF9CE0E7AC7}"/>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smtClean="0">
                <a:solidFill>
                  <a:schemeClr val="dk1"/>
                </a:solidFill>
                <a:latin typeface="Arial"/>
                <a:ea typeface="Arial"/>
                <a:cs typeface="Arial"/>
                <a:sym typeface="Arial"/>
              </a:rPr>
              <a:t>25</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288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To celebrate World Book Day, a £1 book voucher will be given to every child in the country, including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You can take your voucher to a bookshop or supermarket and exchange it for a brand-new book that has been written especially for World Book Day.</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In our assembly today, we will be thinking about reading  that we might choose to do</a:t>
            </a:r>
            <a:r>
              <a:rPr lang="en-US" sz="1200" baseline="0">
                <a:latin typeface="Arial" panose="020B0604020202020204" pitchFamily="34" charset="0"/>
                <a:cs typeface="Arial" panose="020B0604020202020204" pitchFamily="34" charset="0"/>
              </a:rPr>
              <a:t> for </a:t>
            </a:r>
            <a:r>
              <a:rPr lang="en-US" sz="1200" b="1">
                <a:latin typeface="Arial" panose="020B0604020202020204" pitchFamily="34" charset="0"/>
                <a:cs typeface="Arial" panose="020B0604020202020204" pitchFamily="34" charset="0"/>
              </a:rPr>
              <a:t>fun at home</a:t>
            </a:r>
            <a:r>
              <a:rPr lang="en-US" sz="1200">
                <a:latin typeface="Arial" panose="020B0604020202020204" pitchFamily="34" charset="0"/>
                <a:cs typeface="Arial" panose="020B0604020202020204" pitchFamily="34" charset="0"/>
              </a:rPr>
              <a:t>.</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At the end of the assembly, we’ll have a sneaky peak at this year’s World Book Day books so you can think about which one you might like to buy with your £1 book voucher!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Arial" panose="020B060402020202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2FE89FF-59E0-46B7-8F03-D49BAE771048}" type="slidenum">
              <a:rPr lang="en-GB" smtClean="0"/>
              <a:t>4</a:t>
            </a:fld>
            <a:endParaRPr lang="en-GB"/>
          </a:p>
        </p:txBody>
      </p:sp>
    </p:spTree>
    <p:extLst>
      <p:ext uri="{BB962C8B-B14F-4D97-AF65-F5344CB8AC3E}">
        <p14:creationId xmlns:p14="http://schemas.microsoft.com/office/powerpoint/2010/main" val="355536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Happy World Book Day! Today we’re thinking about choosing to read</a:t>
            </a:r>
            <a:r>
              <a:rPr lang="en-GB" sz="1200" baseline="0"/>
              <a:t> for </a:t>
            </a:r>
            <a:r>
              <a:rPr lang="en-GB" sz="1200" i="1"/>
              <a:t>fun</a:t>
            </a:r>
            <a:r>
              <a:rPr lang="en-GB" sz="1200"/>
              <a:t>. But first — let’s think about fun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Arial" panose="020B0604020202020204" pitchFamily="34" charset="0"/>
                <a:ea typeface="Calibri" panose="020F0502020204030204" pitchFamily="34" charset="0"/>
                <a:cs typeface="Arial" panose="020B0604020202020204" pitchFamily="34" charset="0"/>
              </a:rPr>
              <a:t>You might want to prompt the children with questions like: Is fun always easy? Do</a:t>
            </a:r>
            <a:r>
              <a:rPr lang="en-GB" sz="1200" baseline="0">
                <a:latin typeface="Arial" panose="020B0604020202020204" pitchFamily="34" charset="0"/>
                <a:ea typeface="Calibri" panose="020F0502020204030204" pitchFamily="34" charset="0"/>
                <a:cs typeface="Arial" panose="020B0604020202020204" pitchFamily="34" charset="0"/>
              </a:rPr>
              <a:t> you have to be laughing and joking when you’re enjoying something? For older children this could be a longer PSHE or </a:t>
            </a:r>
            <a:r>
              <a:rPr lang="en-GB" sz="1200" baseline="0" err="1">
                <a:latin typeface="Arial" panose="020B0604020202020204" pitchFamily="34" charset="0"/>
                <a:ea typeface="Calibri" panose="020F0502020204030204" pitchFamily="34" charset="0"/>
                <a:cs typeface="Arial" panose="020B0604020202020204" pitchFamily="34" charset="0"/>
              </a:rPr>
              <a:t>Philosopical</a:t>
            </a:r>
            <a:r>
              <a:rPr lang="en-GB" sz="1200" baseline="0">
                <a:latin typeface="Arial" panose="020B0604020202020204" pitchFamily="34" charset="0"/>
                <a:ea typeface="Calibri" panose="020F0502020204030204" pitchFamily="34" charset="0"/>
                <a:cs typeface="Arial" panose="020B0604020202020204" pitchFamily="34" charset="0"/>
              </a:rPr>
              <a:t> Enquiry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a:latin typeface="Arial" panose="020B0604020202020204" pitchFamily="34" charset="0"/>
                <a:ea typeface="Calibri" panose="020F0502020204030204" pitchFamily="34" charset="0"/>
                <a:cs typeface="Arial" panose="020B0604020202020204" pitchFamily="34" charset="0"/>
              </a:rPr>
              <a:t>For younger children you might want to support with some images of things that are extreme fun like theme parks or parties or your World Book Day celebrations mixed in with some obviously work images and some quieter fun parks, home imagery (don’t include reading)</a:t>
            </a:r>
            <a:endParaRPr lang="en-GB" sz="1200">
              <a:latin typeface="Arial" panose="020B0604020202020204" pitchFamily="34" charset="0"/>
              <a:ea typeface="Calibri" panose="020F0502020204030204" pitchFamily="34"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B2FE89FF-59E0-46B7-8F03-D49BAE771048}" type="slidenum">
              <a:rPr lang="en-GB" smtClean="0"/>
              <a:t>5</a:t>
            </a:fld>
            <a:endParaRPr lang="en-GB"/>
          </a:p>
        </p:txBody>
      </p:sp>
    </p:spTree>
    <p:extLst>
      <p:ext uri="{BB962C8B-B14F-4D97-AF65-F5344CB8AC3E}">
        <p14:creationId xmlns:p14="http://schemas.microsoft.com/office/powerpoint/2010/main" val="94874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of the things we find fun are our </a:t>
            </a:r>
            <a:r>
              <a:rPr lang="en-GB" i="1"/>
              <a:t>hobbies</a:t>
            </a:r>
            <a:r>
              <a:rPr lang="en-GB"/>
              <a:t> – things we choose to do regularly, that make us feel good or interested. You might want to prompt with some feelings associated with fun: </a:t>
            </a:r>
            <a:r>
              <a:rPr lang="en-GB" sz="1200">
                <a:solidFill>
                  <a:schemeClr val="tx1"/>
                </a:solidFill>
                <a:latin typeface="Arial"/>
                <a:cs typeface="Arial"/>
              </a:rPr>
              <a:t>laughter, relaxation, pride</a:t>
            </a:r>
            <a:br>
              <a:rPr lang="en-GB" sz="1200">
                <a:solidFill>
                  <a:schemeClr val="tx1"/>
                </a:solidFill>
                <a:latin typeface="Arial"/>
                <a:cs typeface="Arial"/>
              </a:rPr>
            </a:br>
            <a:endParaRPr lang="en-US">
              <a:solidFill>
                <a:srgbClr val="444444"/>
              </a:solidFill>
            </a:endParaRPr>
          </a:p>
          <a:p>
            <a:endParaRPr lang="en-GB">
              <a:solidFill>
                <a:srgbClr val="444444"/>
              </a:solidFill>
            </a:endParaRPr>
          </a:p>
          <a:p>
            <a:r>
              <a:rPr lang="en-GB"/>
              <a:t>Could reading be a hobby too? Let’s see…</a:t>
            </a:r>
            <a:endParaRPr lang="en-US">
              <a:solidFill>
                <a:srgbClr val="444444"/>
              </a:solidFill>
            </a:endParaRPr>
          </a:p>
          <a:p>
            <a:endParaRPr lang="en-GB">
              <a:solidFill>
                <a:srgbClr val="444444"/>
              </a:solidFill>
            </a:endParaRP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2FE89FF-59E0-46B7-8F03-D49BAE771048}" type="slidenum">
              <a:rPr lang="en-GB" smtClean="0"/>
              <a:t>6</a:t>
            </a:fld>
            <a:endParaRPr lang="en-GB"/>
          </a:p>
        </p:txBody>
      </p:sp>
    </p:spTree>
    <p:extLst>
      <p:ext uri="{BB962C8B-B14F-4D97-AF65-F5344CB8AC3E}">
        <p14:creationId xmlns:p14="http://schemas.microsoft.com/office/powerpoint/2010/main" val="1319690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3a001da6fb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3a001da6fb0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r>
              <a:rPr lang="en-GB"/>
              <a:t>World Book Day have asked some children what hobbies are and they told us these things – take a vote – do you agree or disagree with these statements?</a:t>
            </a:r>
            <a:endParaRPr lang="en-US"/>
          </a:p>
          <a:p>
            <a:pPr marL="0" lvl="0" indent="0" algn="l">
              <a:spcBef>
                <a:spcPts val="0"/>
              </a:spcBef>
              <a:spcAft>
                <a:spcPts val="0"/>
              </a:spcAft>
              <a:buNone/>
            </a:pPr>
            <a:endParaRPr/>
          </a:p>
        </p:txBody>
      </p:sp>
      <p:sp>
        <p:nvSpPr>
          <p:cNvPr id="479" name="Google Shape;479;g3a001da6fb0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Arial" panose="020B0604020202020204" pitchFamily="34" charset="0"/>
                <a:cs typeface="Arial" panose="020B0604020202020204" pitchFamily="34" charset="0"/>
              </a:rPr>
              <a:t>This year is the national year of reading and based on what children have said adults have designed this poster to suggest some ideas that connect reading to things you’re already</a:t>
            </a:r>
            <a:r>
              <a:rPr lang="en-GB" sz="1200" baseline="0">
                <a:latin typeface="Arial" panose="020B0604020202020204" pitchFamily="34" charset="0"/>
                <a:cs typeface="Arial" panose="020B0604020202020204" pitchFamily="34" charset="0"/>
              </a:rPr>
              <a:t> interested in. Does this poster remind you of anything you like doing? Does it remind you of anything you like reading? Can you suggest any other icons or pictures that should be on this poster to suggest that reading could be a good hobby?</a:t>
            </a:r>
            <a:endParaRPr lang="en-GB"/>
          </a:p>
        </p:txBody>
      </p:sp>
      <p:sp>
        <p:nvSpPr>
          <p:cNvPr id="4" name="Slide Number Placeholder 3"/>
          <p:cNvSpPr>
            <a:spLocks noGrp="1"/>
          </p:cNvSpPr>
          <p:nvPr>
            <p:ph type="sldNum" sz="quarter" idx="5"/>
          </p:nvPr>
        </p:nvSpPr>
        <p:spPr/>
        <p:txBody>
          <a:bodyPr/>
          <a:lstStyle/>
          <a:p>
            <a:fld id="{B2FE89FF-59E0-46B7-8F03-D49BAE771048}" type="slidenum">
              <a:rPr lang="en-GB" smtClean="0"/>
              <a:t>8</a:t>
            </a:fld>
            <a:endParaRPr lang="en-GB"/>
          </a:p>
        </p:txBody>
      </p:sp>
    </p:spTree>
    <p:extLst>
      <p:ext uri="{BB962C8B-B14F-4D97-AF65-F5344CB8AC3E}">
        <p14:creationId xmlns:p14="http://schemas.microsoft.com/office/powerpoint/2010/main" val="161372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r>
              <a:rPr lang="en-GB" sz="1400">
                <a:solidFill>
                  <a:schemeClr val="dk1"/>
                </a:solidFill>
                <a:latin typeface="Arial"/>
                <a:ea typeface="Arial Black"/>
                <a:cs typeface="Arial"/>
                <a:sym typeface="Arial Black"/>
              </a:rPr>
              <a:t>E.g.</a:t>
            </a:r>
            <a:endParaRPr lang="en-GB" sz="1600" b="1">
              <a:solidFill>
                <a:schemeClr val="dk1"/>
              </a:solidFill>
              <a:latin typeface="Arial Black"/>
              <a:ea typeface="Arial Black"/>
              <a:cs typeface="Arial"/>
            </a:endParaRPr>
          </a:p>
          <a:p>
            <a:endParaRPr lang="en-GB" sz="1600" b="1" i="0" u="none" strike="noStrike" cap="none">
              <a:solidFill>
                <a:schemeClr val="dk1"/>
              </a:solidFill>
              <a:latin typeface="Arial Black"/>
              <a:ea typeface="Arial Black"/>
              <a:cs typeface="Arial Black"/>
            </a:endParaRPr>
          </a:p>
          <a:p>
            <a:r>
              <a:rPr lang="en-GB" sz="1200" b="1">
                <a:latin typeface="Arial"/>
                <a:ea typeface="Arial Black"/>
                <a:cs typeface="Arial"/>
              </a:rPr>
              <a:t>It’s FUN when… “I pick my own book,” “it’s funny,” “someone reads to me.”</a:t>
            </a:r>
            <a:br>
              <a:rPr lang="en-GB" sz="1200" b="1">
                <a:latin typeface="Arial"/>
                <a:ea typeface="Arial Black"/>
                <a:cs typeface="Arial"/>
              </a:rPr>
            </a:br>
            <a:r>
              <a:rPr lang="en-GB" sz="1200" b="1">
                <a:latin typeface="Arial"/>
                <a:ea typeface="Arial Black"/>
                <a:cs typeface="Arial"/>
              </a:rPr>
              <a:t>It’s HARD when… “the words are hard,” “it’s too long,” “I’m tired.”</a:t>
            </a: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344" name="Google Shape;344;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World Book Day have asked their 2026 authors to answer questions about their own reading:</a:t>
            </a:r>
            <a:br>
              <a:rPr lang="en-GB"/>
            </a:br>
            <a:r>
              <a:rPr lang="en-GB"/>
              <a:t>What is your top tip for enjoying reading? https://www.youtube.com/watch?v=wDuknRsqNsY&amp;list=PL_hqLJPmFPSTACm7-X-4HP1io5QcLp54Z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Add a reflection after the chosen video </a:t>
            </a:r>
            <a:r>
              <a:rPr lang="en-GB" sz="1200">
                <a:effectLst/>
                <a:latin typeface="Arial" panose="020B0604020202020204" pitchFamily="34" charset="0"/>
                <a:ea typeface="Calibri" panose="020F0502020204030204" pitchFamily="34" charset="0"/>
                <a:cs typeface="Arial" panose="020B0604020202020204" pitchFamily="34" charset="0"/>
              </a:rPr>
              <a:t>Did they </a:t>
            </a:r>
            <a:r>
              <a:rPr lang="en-GB" sz="1200" err="1">
                <a:effectLst/>
                <a:latin typeface="Arial" panose="020B0604020202020204" pitchFamily="34" charset="0"/>
                <a:ea typeface="Calibri" panose="020F0502020204030204" pitchFamily="34" charset="0"/>
                <a:cs typeface="Arial" panose="020B0604020202020204" pitchFamily="34" charset="0"/>
              </a:rPr>
              <a:t>they</a:t>
            </a:r>
            <a:r>
              <a:rPr lang="en-GB" sz="1200">
                <a:effectLst/>
                <a:latin typeface="Arial" panose="020B0604020202020204" pitchFamily="34" charset="0"/>
                <a:ea typeface="Calibri" panose="020F0502020204030204" pitchFamily="34" charset="0"/>
                <a:cs typeface="Arial" panose="020B0604020202020204" pitchFamily="34" charset="0"/>
              </a:rPr>
              <a:t> share any useful ideas, stories or tips?</a:t>
            </a:r>
          </a:p>
        </p:txBody>
      </p:sp>
      <p:sp>
        <p:nvSpPr>
          <p:cNvPr id="4" name="Slide Number Placeholder 3"/>
          <p:cNvSpPr>
            <a:spLocks noGrp="1"/>
          </p:cNvSpPr>
          <p:nvPr>
            <p:ph type="sldNum" sz="quarter" idx="5"/>
          </p:nvPr>
        </p:nvSpPr>
        <p:spPr/>
        <p:txBody>
          <a:bodyPr/>
          <a:lstStyle/>
          <a:p>
            <a:fld id="{B2FE89FF-59E0-46B7-8F03-D49BAE771048}" type="slidenum">
              <a:rPr lang="en-GB" smtClean="0"/>
              <a:t>12</a:t>
            </a:fld>
            <a:endParaRPr lang="en-GB"/>
          </a:p>
        </p:txBody>
      </p:sp>
    </p:spTree>
    <p:extLst>
      <p:ext uri="{BB962C8B-B14F-4D97-AF65-F5344CB8AC3E}">
        <p14:creationId xmlns:p14="http://schemas.microsoft.com/office/powerpoint/2010/main" val="1640656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question is designed to get children thinking about the things they enjoy doing before connecting those to reading.</a:t>
            </a:r>
          </a:p>
        </p:txBody>
      </p:sp>
      <p:sp>
        <p:nvSpPr>
          <p:cNvPr id="4" name="Slide Number Placeholder 3"/>
          <p:cNvSpPr>
            <a:spLocks noGrp="1"/>
          </p:cNvSpPr>
          <p:nvPr>
            <p:ph type="sldNum" sz="quarter" idx="5"/>
          </p:nvPr>
        </p:nvSpPr>
        <p:spPr/>
        <p:txBody>
          <a:bodyPr/>
          <a:lstStyle/>
          <a:p>
            <a:fld id="{B2FE89FF-59E0-46B7-8F03-D49BAE771048}" type="slidenum">
              <a:rPr lang="en-GB" smtClean="0"/>
              <a:t>13</a:t>
            </a:fld>
            <a:endParaRPr lang="en-GB"/>
          </a:p>
        </p:txBody>
      </p:sp>
    </p:spTree>
    <p:extLst>
      <p:ext uri="{BB962C8B-B14F-4D97-AF65-F5344CB8AC3E}">
        <p14:creationId xmlns:p14="http://schemas.microsoft.com/office/powerpoint/2010/main" val="3340808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611FE-D5EB-6D83-D1F3-C2DA5BA08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918587-C4D2-C09A-F0D8-C79DC25E21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B95E297-8278-70B5-4D73-0A55F5CED25B}"/>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5" name="Footer Placeholder 4">
            <a:extLst>
              <a:ext uri="{FF2B5EF4-FFF2-40B4-BE49-F238E27FC236}">
                <a16:creationId xmlns:a16="http://schemas.microsoft.com/office/drawing/2014/main" id="{C0803FC8-410B-034B-2BF3-BB905BC75E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B5983F-038F-CB09-8D5F-54162CF0B7FD}"/>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1235485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1205B-4528-3DF6-0824-5ABEDBCE1A5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31B96B-E0EF-501B-5222-30556C9EDA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74E1CF-1A7F-0B66-DFB0-8813E497A6FC}"/>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5" name="Footer Placeholder 4">
            <a:extLst>
              <a:ext uri="{FF2B5EF4-FFF2-40B4-BE49-F238E27FC236}">
                <a16:creationId xmlns:a16="http://schemas.microsoft.com/office/drawing/2014/main" id="{589808AA-5079-005A-78DF-6B8594CC5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B4F00D-C393-6A94-9E68-7A32950FC1BA}"/>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355713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47F84-6CDB-0890-1714-DBE1A46FFB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7110EF-6A7A-7915-4A28-0460E93022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861D021-6249-D0A4-5288-DDF53CE7BF40}"/>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5" name="Footer Placeholder 4">
            <a:extLst>
              <a:ext uri="{FF2B5EF4-FFF2-40B4-BE49-F238E27FC236}">
                <a16:creationId xmlns:a16="http://schemas.microsoft.com/office/drawing/2014/main" id="{7B7C8704-5747-E451-9133-FA5AFCE9A2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7A2954-0B0E-D42D-C9BF-DE8DCEF11B58}"/>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357925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3204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8_Title Slide">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A3C87F49-1109-494D-8885-6C1DA2A9B3BE}"/>
              </a:ext>
            </a:extLst>
          </p:cNvPr>
          <p:cNvSpPr>
            <a:spLocks noGrp="1"/>
          </p:cNvSpPr>
          <p:nvPr>
            <p:ph type="pic" sz="quarter" idx="10"/>
          </p:nvPr>
        </p:nvSpPr>
        <p:spPr>
          <a:xfrm>
            <a:off x="568328" y="1420547"/>
            <a:ext cx="11055347" cy="4500805"/>
          </a:xfrm>
          <a:custGeom>
            <a:avLst/>
            <a:gdLst>
              <a:gd name="connsiteX0" fmla="*/ 5629503 w 11055347"/>
              <a:gd name="connsiteY0" fmla="*/ 3118843 h 4500805"/>
              <a:gd name="connsiteX1" fmla="*/ 11055347 w 11055347"/>
              <a:gd name="connsiteY1" fmla="*/ 3118843 h 4500805"/>
              <a:gd name="connsiteX2" fmla="*/ 11055347 w 11055347"/>
              <a:gd name="connsiteY2" fmla="*/ 4500805 h 4500805"/>
              <a:gd name="connsiteX3" fmla="*/ 5629503 w 11055347"/>
              <a:gd name="connsiteY3" fmla="*/ 4500805 h 4500805"/>
              <a:gd name="connsiteX4" fmla="*/ 0 w 11055347"/>
              <a:gd name="connsiteY4" fmla="*/ 3118843 h 4500805"/>
              <a:gd name="connsiteX5" fmla="*/ 5425843 w 11055347"/>
              <a:gd name="connsiteY5" fmla="*/ 3118843 h 4500805"/>
              <a:gd name="connsiteX6" fmla="*/ 5425843 w 11055347"/>
              <a:gd name="connsiteY6" fmla="*/ 4500805 h 4500805"/>
              <a:gd name="connsiteX7" fmla="*/ 0 w 11055347"/>
              <a:gd name="connsiteY7" fmla="*/ 4500805 h 4500805"/>
              <a:gd name="connsiteX8" fmla="*/ 5629503 w 11055347"/>
              <a:gd name="connsiteY8" fmla="*/ 1559421 h 4500805"/>
              <a:gd name="connsiteX9" fmla="*/ 11055347 w 11055347"/>
              <a:gd name="connsiteY9" fmla="*/ 1559421 h 4500805"/>
              <a:gd name="connsiteX10" fmla="*/ 11055347 w 11055347"/>
              <a:gd name="connsiteY10" fmla="*/ 2941383 h 4500805"/>
              <a:gd name="connsiteX11" fmla="*/ 5629503 w 11055347"/>
              <a:gd name="connsiteY11" fmla="*/ 2941383 h 4500805"/>
              <a:gd name="connsiteX12" fmla="*/ 0 w 11055347"/>
              <a:gd name="connsiteY12" fmla="*/ 1559421 h 4500805"/>
              <a:gd name="connsiteX13" fmla="*/ 5425843 w 11055347"/>
              <a:gd name="connsiteY13" fmla="*/ 1559421 h 4500805"/>
              <a:gd name="connsiteX14" fmla="*/ 5425843 w 11055347"/>
              <a:gd name="connsiteY14" fmla="*/ 2941383 h 4500805"/>
              <a:gd name="connsiteX15" fmla="*/ 0 w 11055347"/>
              <a:gd name="connsiteY15" fmla="*/ 2941383 h 4500805"/>
              <a:gd name="connsiteX16" fmla="*/ 5629503 w 11055347"/>
              <a:gd name="connsiteY16" fmla="*/ 0 h 4500805"/>
              <a:gd name="connsiteX17" fmla="*/ 11055347 w 11055347"/>
              <a:gd name="connsiteY17" fmla="*/ 0 h 4500805"/>
              <a:gd name="connsiteX18" fmla="*/ 11055347 w 11055347"/>
              <a:gd name="connsiteY18" fmla="*/ 1381962 h 4500805"/>
              <a:gd name="connsiteX19" fmla="*/ 5629503 w 11055347"/>
              <a:gd name="connsiteY19" fmla="*/ 1381962 h 4500805"/>
              <a:gd name="connsiteX20" fmla="*/ 0 w 11055347"/>
              <a:gd name="connsiteY20" fmla="*/ 0 h 4500805"/>
              <a:gd name="connsiteX21" fmla="*/ 5425843 w 11055347"/>
              <a:gd name="connsiteY21" fmla="*/ 0 h 4500805"/>
              <a:gd name="connsiteX22" fmla="*/ 5425843 w 11055347"/>
              <a:gd name="connsiteY22" fmla="*/ 1381962 h 4500805"/>
              <a:gd name="connsiteX23" fmla="*/ 0 w 11055347"/>
              <a:gd name="connsiteY23" fmla="*/ 1381962 h 450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055347" h="4500805">
                <a:moveTo>
                  <a:pt x="5629503" y="3118843"/>
                </a:moveTo>
                <a:lnTo>
                  <a:pt x="11055347" y="3118843"/>
                </a:lnTo>
                <a:lnTo>
                  <a:pt x="11055347" y="4500805"/>
                </a:lnTo>
                <a:lnTo>
                  <a:pt x="5629503" y="4500805"/>
                </a:lnTo>
                <a:close/>
                <a:moveTo>
                  <a:pt x="0" y="3118843"/>
                </a:moveTo>
                <a:lnTo>
                  <a:pt x="5425843" y="3118843"/>
                </a:lnTo>
                <a:lnTo>
                  <a:pt x="5425843" y="4500805"/>
                </a:lnTo>
                <a:lnTo>
                  <a:pt x="0" y="4500805"/>
                </a:lnTo>
                <a:close/>
                <a:moveTo>
                  <a:pt x="5629503" y="1559421"/>
                </a:moveTo>
                <a:lnTo>
                  <a:pt x="11055347" y="1559421"/>
                </a:lnTo>
                <a:lnTo>
                  <a:pt x="11055347" y="2941383"/>
                </a:lnTo>
                <a:lnTo>
                  <a:pt x="5629503" y="2941383"/>
                </a:lnTo>
                <a:close/>
                <a:moveTo>
                  <a:pt x="0" y="1559421"/>
                </a:moveTo>
                <a:lnTo>
                  <a:pt x="5425843" y="1559421"/>
                </a:lnTo>
                <a:lnTo>
                  <a:pt x="5425843" y="2941383"/>
                </a:lnTo>
                <a:lnTo>
                  <a:pt x="0" y="2941383"/>
                </a:lnTo>
                <a:close/>
                <a:moveTo>
                  <a:pt x="5629503" y="0"/>
                </a:moveTo>
                <a:lnTo>
                  <a:pt x="11055347" y="0"/>
                </a:lnTo>
                <a:lnTo>
                  <a:pt x="11055347" y="1381962"/>
                </a:lnTo>
                <a:lnTo>
                  <a:pt x="5629503" y="1381962"/>
                </a:lnTo>
                <a:close/>
                <a:moveTo>
                  <a:pt x="0" y="0"/>
                </a:moveTo>
                <a:lnTo>
                  <a:pt x="5425843" y="0"/>
                </a:lnTo>
                <a:lnTo>
                  <a:pt x="5425843" y="1381962"/>
                </a:lnTo>
                <a:lnTo>
                  <a:pt x="0" y="1381962"/>
                </a:lnTo>
                <a:close/>
              </a:path>
            </a:pathLst>
          </a:custGeom>
          <a:solidFill>
            <a:schemeClr val="bg1">
              <a:lumMod val="95000"/>
            </a:schemeClr>
          </a:solidFill>
        </p:spPr>
        <p:txBody>
          <a:bodyPr wrap="square">
            <a:noAutofit/>
          </a:bodyPr>
          <a:lstStyle>
            <a:lvl1pPr>
              <a:defRPr sz="1000"/>
            </a:lvl1pPr>
          </a:lstStyle>
          <a:p>
            <a:r>
              <a:rPr lang="en-US"/>
              <a:t>Click icon to add picture</a:t>
            </a:r>
          </a:p>
        </p:txBody>
      </p:sp>
      <p:sp>
        <p:nvSpPr>
          <p:cNvPr id="2" name="Title Placeholder 1">
            <a:extLst>
              <a:ext uri="{FF2B5EF4-FFF2-40B4-BE49-F238E27FC236}">
                <a16:creationId xmlns:a16="http://schemas.microsoft.com/office/drawing/2014/main" id="{18074D80-D7FF-48B2-9E7F-3F68F4E51156}"/>
              </a:ext>
            </a:extLst>
          </p:cNvPr>
          <p:cNvSpPr>
            <a:spLocks noGrp="1"/>
          </p:cNvSpPr>
          <p:nvPr>
            <p:ph type="title"/>
          </p:nvPr>
        </p:nvSpPr>
        <p:spPr>
          <a:xfrm>
            <a:off x="457200" y="355860"/>
            <a:ext cx="11277600" cy="602086"/>
          </a:xfrm>
          <a:prstGeom prst="rect">
            <a:avLst/>
          </a:prstGeom>
        </p:spPr>
        <p:txBody>
          <a:bodyPr vert="horz" lIns="91440" tIns="45720" rIns="91440" bIns="45720" rtlCol="0" anchor="ctr">
            <a:normAutofit/>
          </a:bodyPr>
          <a:lstStyle>
            <a:lvl1pPr algn="l">
              <a:lnSpc>
                <a:spcPct val="100000"/>
              </a:lnSpc>
              <a:defRPr sz="3500" b="0">
                <a:solidFill>
                  <a:schemeClr val="tx1"/>
                </a:solidFill>
                <a:latin typeface="Open Sans bold" panose="020B0806030504020204" pitchFamily="34" charset="0"/>
                <a:ea typeface="Open Sans bold" panose="020B0806030504020204" pitchFamily="34" charset="0"/>
                <a:cs typeface="Open Sans bold" panose="020B0806030504020204" pitchFamily="34" charset="0"/>
              </a:defRPr>
            </a:lvl1pPr>
          </a:lstStyle>
          <a:p>
            <a:r>
              <a:rPr lang="en-US"/>
              <a:t>Click to edit Master title style</a:t>
            </a:r>
          </a:p>
        </p:txBody>
      </p:sp>
      <p:sp>
        <p:nvSpPr>
          <p:cNvPr id="13" name="Footer Placeholder 4">
            <a:extLst>
              <a:ext uri="{FF2B5EF4-FFF2-40B4-BE49-F238E27FC236}">
                <a16:creationId xmlns:a16="http://schemas.microsoft.com/office/drawing/2014/main" id="{E026706C-E833-4A06-B637-7E86AD724F97}"/>
              </a:ext>
            </a:extLst>
          </p:cNvPr>
          <p:cNvSpPr>
            <a:spLocks noGrp="1"/>
          </p:cNvSpPr>
          <p:nvPr>
            <p:ph type="ftr" sz="quarter" idx="3"/>
          </p:nvPr>
        </p:nvSpPr>
        <p:spPr>
          <a:xfrm>
            <a:off x="457200" y="6147196"/>
            <a:ext cx="3009900" cy="365125"/>
          </a:xfrm>
          <a:prstGeom prst="rect">
            <a:avLst/>
          </a:prstGeom>
        </p:spPr>
        <p:txBody>
          <a:bodyPr vert="horz" lIns="91440" tIns="45720" rIns="91440" bIns="45720" rtlCol="0" anchor="ctr"/>
          <a:lstStyle>
            <a:lvl1pPr algn="l">
              <a:defRPr sz="14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solidFill>
                  <a:schemeClr val="tx1"/>
                </a:solidFill>
                <a:latin typeface="Open Sans bold" panose="020B0806030504020204" pitchFamily="34" charset="0"/>
                <a:ea typeface="Open Sans bold" panose="020B0806030504020204" pitchFamily="34" charset="0"/>
                <a:cs typeface="Open Sans bold" panose="020B0806030504020204" pitchFamily="34" charset="0"/>
              </a:rPr>
              <a:t>Pitch Deck | </a:t>
            </a:r>
            <a:r>
              <a:rPr lang="en-US">
                <a:solidFill>
                  <a:schemeClr val="accent1"/>
                </a:solidFill>
              </a:rPr>
              <a:t>Presentation</a:t>
            </a:r>
          </a:p>
        </p:txBody>
      </p:sp>
      <p:sp>
        <p:nvSpPr>
          <p:cNvPr id="8" name="Oval 7">
            <a:extLst>
              <a:ext uri="{FF2B5EF4-FFF2-40B4-BE49-F238E27FC236}">
                <a16:creationId xmlns:a16="http://schemas.microsoft.com/office/drawing/2014/main" id="{5674DAE8-530B-41F6-818D-1B3846DCA4EB}"/>
              </a:ext>
            </a:extLst>
          </p:cNvPr>
          <p:cNvSpPr/>
          <p:nvPr userDrawn="1"/>
        </p:nvSpPr>
        <p:spPr>
          <a:xfrm>
            <a:off x="11323495" y="6125368"/>
            <a:ext cx="411305" cy="40878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Slide Number Placeholder 5">
            <a:extLst>
              <a:ext uri="{FF2B5EF4-FFF2-40B4-BE49-F238E27FC236}">
                <a16:creationId xmlns:a16="http://schemas.microsoft.com/office/drawing/2014/main" id="{03C49F2E-2C94-4AA8-A832-005038B09360}"/>
              </a:ext>
            </a:extLst>
          </p:cNvPr>
          <p:cNvSpPr>
            <a:spLocks noGrp="1"/>
          </p:cNvSpPr>
          <p:nvPr>
            <p:ph type="sldNum" sz="quarter" idx="4"/>
          </p:nvPr>
        </p:nvSpPr>
        <p:spPr>
          <a:xfrm>
            <a:off x="11282926" y="6227339"/>
            <a:ext cx="492443" cy="204839"/>
          </a:xfrm>
          <a:prstGeom prst="rect">
            <a:avLst/>
          </a:prstGeom>
        </p:spPr>
        <p:txBody>
          <a:bodyPr vert="horz" lIns="91440" tIns="45720" rIns="91440" bIns="45720" rtlCol="0" anchor="ctr"/>
          <a:lstStyle>
            <a:lvl1pPr algn="ctr">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8B2BE56-A1DF-44BF-AF31-08C6097C884E}" type="slidenum">
              <a:rPr lang="en-US" smtClean="0"/>
              <a:pPr/>
              <a:t>‹#›</a:t>
            </a:fld>
            <a:endParaRPr lang="en-US"/>
          </a:p>
        </p:txBody>
      </p:sp>
    </p:spTree>
    <p:extLst>
      <p:ext uri="{BB962C8B-B14F-4D97-AF65-F5344CB8AC3E}">
        <p14:creationId xmlns:p14="http://schemas.microsoft.com/office/powerpoint/2010/main" val="2983854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7E3E8-F8E9-0FA6-4D0C-87B784D218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7A8D65-1DB2-26B2-4FF1-0FB2B5CA8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1A2DEA-5642-E1F0-B12E-4C5B80BCC816}"/>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5" name="Footer Placeholder 4">
            <a:extLst>
              <a:ext uri="{FF2B5EF4-FFF2-40B4-BE49-F238E27FC236}">
                <a16:creationId xmlns:a16="http://schemas.microsoft.com/office/drawing/2014/main" id="{0DFFA66A-2E73-2A98-6E8E-E05497FDCC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471E55-5CF5-110C-6448-FF861A01ED8B}"/>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255052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05C5-7296-7F8B-70C5-8D554658D9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08A532D-D43B-A753-8804-9EC9A5C773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7664E-9622-1118-D4F7-3874EB1BDB23}"/>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5" name="Footer Placeholder 4">
            <a:extLst>
              <a:ext uri="{FF2B5EF4-FFF2-40B4-BE49-F238E27FC236}">
                <a16:creationId xmlns:a16="http://schemas.microsoft.com/office/drawing/2014/main" id="{B2BBB639-7CD4-9D72-B2E7-1B9A9BDFEE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5281B6-4697-C5AD-4E3F-92F230C530F9}"/>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3360866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477A5-5387-FF3E-D2F2-F470F3FA87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2527D-1538-F547-BB0A-ADD7CF9F8F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D6C3E5-FEEA-1403-3B12-BD77796A2F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FAA3D5-0E8C-F379-D0D2-A1124BDA56FC}"/>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6" name="Footer Placeholder 5">
            <a:extLst>
              <a:ext uri="{FF2B5EF4-FFF2-40B4-BE49-F238E27FC236}">
                <a16:creationId xmlns:a16="http://schemas.microsoft.com/office/drawing/2014/main" id="{3A1D1816-87E1-6F00-2C56-E40EEF6523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064E6CE-9564-E88C-A4A4-0D41DA5BB234}"/>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135317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777E7-71B3-330A-4CF4-93D4C76069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531654-B496-EFCE-1A9D-FD3D079772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A89F3-41B5-FBEA-D4A3-EB6A424E4E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D2E0726-0E22-B843-A9D4-DA426069E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2D8AC9-FD51-B3C6-E6C2-40BF995E44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E9F71F-2C32-37CA-13F0-F74D90B31C8A}"/>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8" name="Footer Placeholder 7">
            <a:extLst>
              <a:ext uri="{FF2B5EF4-FFF2-40B4-BE49-F238E27FC236}">
                <a16:creationId xmlns:a16="http://schemas.microsoft.com/office/drawing/2014/main" id="{626DCC49-2755-68AA-DF76-40348501983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F2E2CFE-A19F-2750-5C00-720681368C77}"/>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1486830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1653-59B2-FE40-4D1C-64159CC3F2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70EA64-A820-8948-009C-DB539A86500E}"/>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4" name="Footer Placeholder 3">
            <a:extLst>
              <a:ext uri="{FF2B5EF4-FFF2-40B4-BE49-F238E27FC236}">
                <a16:creationId xmlns:a16="http://schemas.microsoft.com/office/drawing/2014/main" id="{5A028C61-1B1C-1DF0-2727-3D7104E963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0EDF8C-0E43-2708-E0AD-0E048E23AA52}"/>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85403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EB6866-9806-51FA-35F2-E3D9BFEEE5DB}"/>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3" name="Footer Placeholder 2">
            <a:extLst>
              <a:ext uri="{FF2B5EF4-FFF2-40B4-BE49-F238E27FC236}">
                <a16:creationId xmlns:a16="http://schemas.microsoft.com/office/drawing/2014/main" id="{E0290F40-C103-C361-C590-24118C84A1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FBCAC33-0EA5-39AC-7D55-C217FE2D7F17}"/>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353508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0784C-EF30-139C-FB0A-34FF2761F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D39A05-32A4-DAA1-85B0-5BDB706DA8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DE320C7-E478-8AFF-03E2-FF63409BFA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25264-7264-137D-2A79-D88D0E89F41C}"/>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6" name="Footer Placeholder 5">
            <a:extLst>
              <a:ext uri="{FF2B5EF4-FFF2-40B4-BE49-F238E27FC236}">
                <a16:creationId xmlns:a16="http://schemas.microsoft.com/office/drawing/2014/main" id="{E0AF7FE7-80D2-1DB5-C959-B0C78118BB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1952B3-EA43-05C0-F638-23097AD2A047}"/>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2099037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F3B92-FC47-B83E-4368-95986FE6A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4E99202-32BB-417F-2572-A8C3E25A1C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0209DE4-C349-E13C-8780-73F614B224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435D1C-D5DC-2CF4-7117-57C7C42D8E37}"/>
              </a:ext>
            </a:extLst>
          </p:cNvPr>
          <p:cNvSpPr>
            <a:spLocks noGrp="1"/>
          </p:cNvSpPr>
          <p:nvPr>
            <p:ph type="dt" sz="half" idx="10"/>
          </p:nvPr>
        </p:nvSpPr>
        <p:spPr/>
        <p:txBody>
          <a:bodyPr/>
          <a:lstStyle/>
          <a:p>
            <a:fld id="{E5E5E417-5904-44D2-9F60-E432AA255929}" type="datetimeFigureOut">
              <a:rPr lang="en-GB" smtClean="0"/>
              <a:t>08/12/2025</a:t>
            </a:fld>
            <a:endParaRPr lang="en-GB"/>
          </a:p>
        </p:txBody>
      </p:sp>
      <p:sp>
        <p:nvSpPr>
          <p:cNvPr id="6" name="Footer Placeholder 5">
            <a:extLst>
              <a:ext uri="{FF2B5EF4-FFF2-40B4-BE49-F238E27FC236}">
                <a16:creationId xmlns:a16="http://schemas.microsoft.com/office/drawing/2014/main" id="{1CCAE70E-6E98-2752-730B-6C87454FE5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E5C2C9-2E8C-4029-F7CD-DA0B5503DA42}"/>
              </a:ext>
            </a:extLst>
          </p:cNvPr>
          <p:cNvSpPr>
            <a:spLocks noGrp="1"/>
          </p:cNvSpPr>
          <p:nvPr>
            <p:ph type="sldNum" sz="quarter" idx="12"/>
          </p:nvPr>
        </p:nvSpPr>
        <p:spPr/>
        <p:txBody>
          <a:bodyPr/>
          <a:lstStyle/>
          <a:p>
            <a:fld id="{5D0DFA60-52C4-4816-A833-3FADB2C29195}" type="slidenum">
              <a:rPr lang="en-GB" smtClean="0"/>
              <a:t>‹#›</a:t>
            </a:fld>
            <a:endParaRPr lang="en-GB"/>
          </a:p>
        </p:txBody>
      </p:sp>
    </p:spTree>
    <p:extLst>
      <p:ext uri="{BB962C8B-B14F-4D97-AF65-F5344CB8AC3E}">
        <p14:creationId xmlns:p14="http://schemas.microsoft.com/office/powerpoint/2010/main" val="194267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A56E4B-7923-2857-00AF-F9B81D2B72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FA2AC8-A61F-F124-60C5-8533740AE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0B7E7A-BDBF-1C47-812C-2A6E833C5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5E417-5904-44D2-9F60-E432AA255929}" type="datetimeFigureOut">
              <a:rPr lang="en-GB" smtClean="0"/>
              <a:t>08/12/2025</a:t>
            </a:fld>
            <a:endParaRPr lang="en-GB"/>
          </a:p>
        </p:txBody>
      </p:sp>
      <p:sp>
        <p:nvSpPr>
          <p:cNvPr id="5" name="Footer Placeholder 4">
            <a:extLst>
              <a:ext uri="{FF2B5EF4-FFF2-40B4-BE49-F238E27FC236}">
                <a16:creationId xmlns:a16="http://schemas.microsoft.com/office/drawing/2014/main" id="{3FA34ED4-3B83-D243-5013-157624AEBB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B2D2365-75E2-6343-F1CE-23B003024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0DFA60-52C4-4816-A833-3FADB2C29195}" type="slidenum">
              <a:rPr lang="en-GB" smtClean="0"/>
              <a:t>‹#›</a:t>
            </a:fld>
            <a:endParaRPr lang="en-GB"/>
          </a:p>
        </p:txBody>
      </p:sp>
    </p:spTree>
    <p:extLst>
      <p:ext uri="{BB962C8B-B14F-4D97-AF65-F5344CB8AC3E}">
        <p14:creationId xmlns:p14="http://schemas.microsoft.com/office/powerpoint/2010/main" val="1487596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ideo" Target="https://www.youtube.com/embed/XnXDmkemZhY?feature=oembed" TargetMode="Externa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2.xml"/><Relationship Id="rId16" Type="http://schemas.openxmlformats.org/officeDocument/2006/relationships/image" Target="../media/image26.png"/><Relationship Id="rId1" Type="http://schemas.openxmlformats.org/officeDocument/2006/relationships/slideLayout" Target="../slideLayouts/slideLayout1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5.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4.svg"/></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1.png"/><Relationship Id="rId11" Type="http://schemas.openxmlformats.org/officeDocument/2006/relationships/image" Target="../media/image25.png"/><Relationship Id="rId5" Type="http://schemas.openxmlformats.org/officeDocument/2006/relationships/image" Target="../media/image20.png"/><Relationship Id="rId10" Type="http://schemas.openxmlformats.org/officeDocument/2006/relationships/image" Target="../media/image28.png"/><Relationship Id="rId4" Type="http://schemas.openxmlformats.org/officeDocument/2006/relationships/image" Target="../media/image19.png"/><Relationship Id="rId9"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4AF_17F3E54F.xm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00"/>
        </a:solidFill>
        <a:effectLst/>
      </p:bgPr>
    </p:bg>
    <p:spTree>
      <p:nvGrpSpPr>
        <p:cNvPr id="1" name=""/>
        <p:cNvGrpSpPr/>
        <p:nvPr/>
      </p:nvGrpSpPr>
      <p:grpSpPr>
        <a:xfrm>
          <a:off x="0" y="0"/>
          <a:ext cx="0" cy="0"/>
          <a:chOff x="0" y="0"/>
          <a:chExt cx="0" cy="0"/>
        </a:xfrm>
      </p:grpSpPr>
      <p:pic>
        <p:nvPicPr>
          <p:cNvPr id="5" name="Picture 4" descr="A purple rectangle with black eyes&#10;&#10;AI-generated content may be incorrect.">
            <a:extLst>
              <a:ext uri="{FF2B5EF4-FFF2-40B4-BE49-F238E27FC236}">
                <a16:creationId xmlns:a16="http://schemas.microsoft.com/office/drawing/2014/main" id="{381B7D06-0158-A8AB-5969-D795CEB05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95" y="546419"/>
            <a:ext cx="3319491" cy="1545408"/>
          </a:xfrm>
          <a:prstGeom prst="rect">
            <a:avLst/>
          </a:prstGeom>
        </p:spPr>
      </p:pic>
      <p:sp>
        <p:nvSpPr>
          <p:cNvPr id="6" name="TextBox 5">
            <a:extLst>
              <a:ext uri="{FF2B5EF4-FFF2-40B4-BE49-F238E27FC236}">
                <a16:creationId xmlns:a16="http://schemas.microsoft.com/office/drawing/2014/main" id="{46E43DCA-FFAC-03BB-9AB7-B4153313AF28}"/>
              </a:ext>
            </a:extLst>
          </p:cNvPr>
          <p:cNvSpPr txBox="1"/>
          <p:nvPr/>
        </p:nvSpPr>
        <p:spPr>
          <a:xfrm>
            <a:off x="330784" y="2337440"/>
            <a:ext cx="7478168" cy="3416320"/>
          </a:xfrm>
          <a:prstGeom prst="rect">
            <a:avLst/>
          </a:prstGeom>
          <a:noFill/>
        </p:spPr>
        <p:txBody>
          <a:bodyPr wrap="square" lIns="91440" tIns="45720" rIns="91440" bIns="45720" rtlCol="0" anchor="t">
            <a:spAutoFit/>
          </a:bodyPr>
          <a:lstStyle/>
          <a:p>
            <a:r>
              <a:rPr lang="en-GB" sz="5400" b="1">
                <a:latin typeface="+mj-lt"/>
                <a:ea typeface="+mn-lt"/>
                <a:cs typeface="+mn-lt"/>
              </a:rPr>
              <a:t>World Book Day 2026 </a:t>
            </a:r>
            <a:br>
              <a:rPr lang="en-GB" sz="5400" b="1">
                <a:latin typeface="+mj-lt"/>
                <a:ea typeface="+mn-lt"/>
                <a:cs typeface="+mn-lt"/>
              </a:rPr>
            </a:br>
            <a:r>
              <a:rPr lang="en-GB" sz="5400" b="1">
                <a:latin typeface="+mj-lt"/>
                <a:ea typeface="+mn-lt"/>
                <a:cs typeface="+mn-lt"/>
              </a:rPr>
              <a:t>5-11’s School Assembly</a:t>
            </a:r>
            <a:br>
              <a:rPr lang="en-GB" sz="5400" b="1">
                <a:latin typeface="Lota Grotesque Black" panose="00000A00000000000000" pitchFamily="50" charset="0"/>
              </a:rPr>
            </a:br>
            <a:endParaRPr lang="en-GB" sz="5400" b="1">
              <a:latin typeface="Lota Grotesque Black" panose="00000A00000000000000" pitchFamily="50" charset="0"/>
            </a:endParaRPr>
          </a:p>
        </p:txBody>
      </p:sp>
      <p:pic>
        <p:nvPicPr>
          <p:cNvPr id="8" name="Picture 7" descr="A purple rectangles with eyes&#10;&#10;AI-generated content may be incorrect.">
            <a:extLst>
              <a:ext uri="{FF2B5EF4-FFF2-40B4-BE49-F238E27FC236}">
                <a16:creationId xmlns:a16="http://schemas.microsoft.com/office/drawing/2014/main" id="{1680BCA5-D531-383A-9EB8-15D136AE92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1499" y="724023"/>
            <a:ext cx="5217758" cy="4011876"/>
          </a:xfrm>
          <a:prstGeom prst="rect">
            <a:avLst/>
          </a:prstGeom>
        </p:spPr>
      </p:pic>
      <p:sp>
        <p:nvSpPr>
          <p:cNvPr id="3" name="TextBox 2">
            <a:extLst>
              <a:ext uri="{FF2B5EF4-FFF2-40B4-BE49-F238E27FC236}">
                <a16:creationId xmlns:a16="http://schemas.microsoft.com/office/drawing/2014/main" id="{192B65A9-7CA6-A735-63D0-71AADC1F73E2}"/>
              </a:ext>
            </a:extLst>
          </p:cNvPr>
          <p:cNvSpPr txBox="1"/>
          <p:nvPr/>
        </p:nvSpPr>
        <p:spPr>
          <a:xfrm>
            <a:off x="330784" y="4735899"/>
            <a:ext cx="11263605" cy="766172"/>
          </a:xfrm>
          <a:prstGeom prst="rect">
            <a:avLst/>
          </a:prstGeom>
          <a:noFill/>
        </p:spPr>
        <p:txBody>
          <a:bodyPr wrap="square">
            <a:spAutoFit/>
          </a:bodyPr>
          <a:lstStyle/>
          <a:p>
            <a:pPr>
              <a:lnSpc>
                <a:spcPct val="107000"/>
              </a:lnSpc>
              <a:spcAft>
                <a:spcPts val="800"/>
              </a:spcAft>
            </a:pPr>
            <a:r>
              <a:rPr lang="en-GB" sz="1800" b="1"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Subject/Theme: Reading for Pleasure</a:t>
            </a:r>
          </a:p>
        </p:txBody>
      </p:sp>
      <p:pic>
        <p:nvPicPr>
          <p:cNvPr id="2" name="Picture 1" descr="A white oval object with black background&#10;&#10;AI-generated content may be incorrect.">
            <a:extLst>
              <a:ext uri="{FF2B5EF4-FFF2-40B4-BE49-F238E27FC236}">
                <a16:creationId xmlns:a16="http://schemas.microsoft.com/office/drawing/2014/main" id="{E14C49C4-6CFE-B9A5-14FF-5701CF21345A}"/>
              </a:ext>
            </a:extLst>
          </p:cNvPr>
          <p:cNvPicPr>
            <a:picLocks noChangeAspect="1"/>
          </p:cNvPicPr>
          <p:nvPr/>
        </p:nvPicPr>
        <p:blipFill>
          <a:blip r:embed="rId4"/>
          <a:stretch>
            <a:fillRect/>
          </a:stretch>
        </p:blipFill>
        <p:spPr>
          <a:xfrm>
            <a:off x="5411492" y="4185331"/>
            <a:ext cx="3228814" cy="2593384"/>
          </a:xfrm>
          <a:prstGeom prst="rect">
            <a:avLst/>
          </a:prstGeom>
        </p:spPr>
      </p:pic>
      <p:sp>
        <p:nvSpPr>
          <p:cNvPr id="4" name="TextBox 3">
            <a:extLst>
              <a:ext uri="{FF2B5EF4-FFF2-40B4-BE49-F238E27FC236}">
                <a16:creationId xmlns:a16="http://schemas.microsoft.com/office/drawing/2014/main" id="{55E7828C-F212-E916-7B34-1204C6A02ED3}"/>
              </a:ext>
            </a:extLst>
          </p:cNvPr>
          <p:cNvSpPr txBox="1"/>
          <p:nvPr/>
        </p:nvSpPr>
        <p:spPr>
          <a:xfrm>
            <a:off x="5734373" y="4894378"/>
            <a:ext cx="258305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b="1" baseline="0">
                <a:latin typeface="Arial"/>
                <a:ea typeface="Segoe UI"/>
                <a:cs typeface="Segoe UI"/>
              </a:rPr>
              <a:t>Look at the notes for script, links and further </a:t>
            </a:r>
            <a:r>
              <a:rPr lang="en-GB" b="1">
                <a:latin typeface="Arial"/>
                <a:ea typeface="Segoe UI"/>
                <a:cs typeface="Segoe UI"/>
              </a:rPr>
              <a:t>reading</a:t>
            </a:r>
            <a:endParaRPr lang="en-GB" b="1">
              <a:cs typeface="Arial" panose="020B0604020202020204"/>
            </a:endParaRPr>
          </a:p>
        </p:txBody>
      </p:sp>
      <p:pic>
        <p:nvPicPr>
          <p:cNvPr id="9" name="Graphic 8">
            <a:extLst>
              <a:ext uri="{FF2B5EF4-FFF2-40B4-BE49-F238E27FC236}">
                <a16:creationId xmlns:a16="http://schemas.microsoft.com/office/drawing/2014/main" id="{F602B414-4918-B532-84F8-26351B63D8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66533" y="5944656"/>
            <a:ext cx="1600212" cy="742684"/>
          </a:xfrm>
          <a:prstGeom prst="rect">
            <a:avLst/>
          </a:prstGeom>
        </p:spPr>
      </p:pic>
      <p:pic>
        <p:nvPicPr>
          <p:cNvPr id="11" name="image1.jpg">
            <a:extLst>
              <a:ext uri="{FF2B5EF4-FFF2-40B4-BE49-F238E27FC236}">
                <a16:creationId xmlns:a16="http://schemas.microsoft.com/office/drawing/2014/main" id="{BC27B7A4-0065-DC8B-C225-4C2067CC3D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66537" y="5944656"/>
            <a:ext cx="879000" cy="742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57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9B824-CBF0-B2CB-8A6C-CD4A626F5DB1}"/>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43C891B2-2A34-9B74-451A-BFC692BB945B}"/>
              </a:ext>
            </a:extLst>
          </p:cNvPr>
          <p:cNvSpPr txBox="1"/>
          <p:nvPr/>
        </p:nvSpPr>
        <p:spPr>
          <a:xfrm>
            <a:off x="662795" y="1459775"/>
            <a:ext cx="11523306" cy="1200329"/>
          </a:xfrm>
          <a:prstGeom prst="rect">
            <a:avLst/>
          </a:prstGeom>
          <a:noFill/>
        </p:spPr>
        <p:txBody>
          <a:bodyPr wrap="square" lIns="91440" tIns="45720" rIns="91440" bIns="45720" anchor="t">
            <a:spAutoFit/>
          </a:bodyPr>
          <a:lstStyle/>
          <a:p>
            <a:br>
              <a:rPr lang="en-GB" sz="2400">
                <a:latin typeface="Avenir Book"/>
                <a:cs typeface="Times New Roman" panose="02020603050405020304" pitchFamily="18" charset="0"/>
              </a:rPr>
            </a:br>
            <a:r>
              <a:rPr lang="en-GB" sz="2400">
                <a:latin typeface="Arial"/>
                <a:cs typeface="Arial"/>
              </a:rPr>
              <a:t>Match-up these barriers to “fun” reading:</a:t>
            </a:r>
          </a:p>
          <a:p>
            <a:endParaRPr lang="en-GB" sz="2400">
              <a:solidFill>
                <a:srgbClr val="000000"/>
              </a:solidFill>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58015CD9-593C-B193-4CCD-DA8D95D8F007}"/>
              </a:ext>
            </a:extLst>
          </p:cNvPr>
          <p:cNvGraphicFramePr>
            <a:graphicFrameLocks noGrp="1"/>
          </p:cNvGraphicFramePr>
          <p:nvPr>
            <p:extLst>
              <p:ext uri="{D42A27DB-BD31-4B8C-83A1-F6EECF244321}">
                <p14:modId xmlns:p14="http://schemas.microsoft.com/office/powerpoint/2010/main" val="2225924767"/>
              </p:ext>
            </p:extLst>
          </p:nvPr>
        </p:nvGraphicFramePr>
        <p:xfrm>
          <a:off x="656896" y="2680137"/>
          <a:ext cx="10638424" cy="3180790"/>
        </p:xfrm>
        <a:graphic>
          <a:graphicData uri="http://schemas.openxmlformats.org/drawingml/2006/table">
            <a:tbl>
              <a:tblPr firstRow="1" bandRow="1">
                <a:tableStyleId>{5940675A-B579-460E-94D1-54222C63F5DA}</a:tableStyleId>
              </a:tblPr>
              <a:tblGrid>
                <a:gridCol w="5319212">
                  <a:extLst>
                    <a:ext uri="{9D8B030D-6E8A-4147-A177-3AD203B41FA5}">
                      <a16:colId xmlns:a16="http://schemas.microsoft.com/office/drawing/2014/main" val="2941424951"/>
                    </a:ext>
                  </a:extLst>
                </a:gridCol>
                <a:gridCol w="5319212">
                  <a:extLst>
                    <a:ext uri="{9D8B030D-6E8A-4147-A177-3AD203B41FA5}">
                      <a16:colId xmlns:a16="http://schemas.microsoft.com/office/drawing/2014/main" val="2790280750"/>
                    </a:ext>
                  </a:extLst>
                </a:gridCol>
              </a:tblGrid>
              <a:tr h="636158">
                <a:tc>
                  <a:txBody>
                    <a:bodyPr/>
                    <a:lstStyle/>
                    <a:p>
                      <a:r>
                        <a:rPr lang="en-US" sz="2400"/>
                        <a:t>Barrier</a:t>
                      </a:r>
                    </a:p>
                  </a:txBody>
                  <a:tcPr>
                    <a:solidFill>
                      <a:srgbClr val="94E8FF"/>
                    </a:solidFill>
                  </a:tcPr>
                </a:tc>
                <a:tc>
                  <a:txBody>
                    <a:bodyPr/>
                    <a:lstStyle/>
                    <a:p>
                      <a:r>
                        <a:rPr lang="en-US" sz="2400"/>
                        <a:t>Solution</a:t>
                      </a:r>
                    </a:p>
                  </a:txBody>
                  <a:tcPr>
                    <a:solidFill>
                      <a:srgbClr val="94E8FF"/>
                    </a:solidFill>
                  </a:tcPr>
                </a:tc>
                <a:extLst>
                  <a:ext uri="{0D108BD9-81ED-4DB2-BD59-A6C34878D82A}">
                    <a16:rowId xmlns:a16="http://schemas.microsoft.com/office/drawing/2014/main" val="1307014133"/>
                  </a:ext>
                </a:extLst>
              </a:tr>
              <a:tr h="636158">
                <a:tc>
                  <a:txBody>
                    <a:bodyPr/>
                    <a:lstStyle/>
                    <a:p>
                      <a:r>
                        <a:rPr lang="en-US" sz="2400"/>
                        <a:t>I can’t find a book I like</a:t>
                      </a:r>
                    </a:p>
                  </a:txBody>
                  <a:tcPr/>
                </a:tc>
                <a:tc>
                  <a:txBody>
                    <a:bodyPr/>
                    <a:lstStyle/>
                    <a:p>
                      <a:r>
                        <a:rPr lang="en-US" sz="2400"/>
                        <a:t>Ask a friend or teacher for ideas</a:t>
                      </a:r>
                    </a:p>
                  </a:txBody>
                  <a:tcPr/>
                </a:tc>
                <a:extLst>
                  <a:ext uri="{0D108BD9-81ED-4DB2-BD59-A6C34878D82A}">
                    <a16:rowId xmlns:a16="http://schemas.microsoft.com/office/drawing/2014/main" val="1374020093"/>
                  </a:ext>
                </a:extLst>
              </a:tr>
              <a:tr h="636158">
                <a:tc>
                  <a:txBody>
                    <a:bodyPr/>
                    <a:lstStyle/>
                    <a:p>
                      <a:r>
                        <a:rPr lang="en-US" sz="2400"/>
                        <a:t>The words are tricky</a:t>
                      </a:r>
                    </a:p>
                  </a:txBody>
                  <a:tcPr/>
                </a:tc>
                <a:tc>
                  <a:txBody>
                    <a:bodyPr/>
                    <a:lstStyle/>
                    <a:p>
                      <a:r>
                        <a:rPr lang="en-US" sz="2400"/>
                        <a:t>Read with someone, or try audio</a:t>
                      </a:r>
                    </a:p>
                  </a:txBody>
                  <a:tcPr/>
                </a:tc>
                <a:extLst>
                  <a:ext uri="{0D108BD9-81ED-4DB2-BD59-A6C34878D82A}">
                    <a16:rowId xmlns:a16="http://schemas.microsoft.com/office/drawing/2014/main" val="3805201642"/>
                  </a:ext>
                </a:extLst>
              </a:tr>
              <a:tr h="636158">
                <a:tc>
                  <a:txBody>
                    <a:bodyPr/>
                    <a:lstStyle/>
                    <a:p>
                      <a:r>
                        <a:rPr lang="en-US" sz="2400"/>
                        <a:t>I get bored</a:t>
                      </a:r>
                    </a:p>
                  </a:txBody>
                  <a:tcPr/>
                </a:tc>
                <a:tc>
                  <a:txBody>
                    <a:bodyPr/>
                    <a:lstStyle/>
                    <a:p>
                      <a:r>
                        <a:rPr lang="en-US" sz="2400"/>
                        <a:t>Try a different topic or shorter story</a:t>
                      </a:r>
                    </a:p>
                  </a:txBody>
                  <a:tcPr/>
                </a:tc>
                <a:extLst>
                  <a:ext uri="{0D108BD9-81ED-4DB2-BD59-A6C34878D82A}">
                    <a16:rowId xmlns:a16="http://schemas.microsoft.com/office/drawing/2014/main" val="1247860039"/>
                  </a:ext>
                </a:extLst>
              </a:tr>
              <a:tr h="636158">
                <a:tc>
                  <a:txBody>
                    <a:bodyPr/>
                    <a:lstStyle/>
                    <a:p>
                      <a:r>
                        <a:rPr lang="en-US" sz="2400"/>
                        <a:t>I forget to make time to read</a:t>
                      </a:r>
                    </a:p>
                  </a:txBody>
                  <a:tcPr/>
                </a:tc>
                <a:tc>
                  <a:txBody>
                    <a:bodyPr/>
                    <a:lstStyle/>
                    <a:p>
                      <a:r>
                        <a:rPr lang="en-US" sz="2400"/>
                        <a:t>Make a “reading time” each day</a:t>
                      </a:r>
                    </a:p>
                  </a:txBody>
                  <a:tcPr/>
                </a:tc>
                <a:extLst>
                  <a:ext uri="{0D108BD9-81ED-4DB2-BD59-A6C34878D82A}">
                    <a16:rowId xmlns:a16="http://schemas.microsoft.com/office/drawing/2014/main" val="4259377140"/>
                  </a:ext>
                </a:extLst>
              </a:tr>
            </a:tbl>
          </a:graphicData>
        </a:graphic>
      </p:graphicFrame>
      <p:sp>
        <p:nvSpPr>
          <p:cNvPr id="3" name="Title 2">
            <a:extLst>
              <a:ext uri="{FF2B5EF4-FFF2-40B4-BE49-F238E27FC236}">
                <a16:creationId xmlns:a16="http://schemas.microsoft.com/office/drawing/2014/main" id="{055C7366-0FFF-35E4-08EE-BDDF27930A12}"/>
              </a:ext>
            </a:extLst>
          </p:cNvPr>
          <p:cNvSpPr>
            <a:spLocks noGrp="1"/>
          </p:cNvSpPr>
          <p:nvPr>
            <p:ph type="title"/>
          </p:nvPr>
        </p:nvSpPr>
        <p:spPr>
          <a:xfrm>
            <a:off x="522890" y="732987"/>
            <a:ext cx="10515600" cy="1325563"/>
          </a:xfrm>
        </p:spPr>
        <p:txBody>
          <a:bodyPr>
            <a:normAutofit/>
          </a:bodyPr>
          <a:lstStyle/>
          <a:p>
            <a:pPr rtl="0" eaLnBrk="1" latinLnBrk="0" hangingPunct="1"/>
            <a:r>
              <a:rPr lang="en-GB" b="1" kern="1200">
                <a:solidFill>
                  <a:srgbClr val="000000"/>
                </a:solidFill>
                <a:effectLst/>
                <a:latin typeface="Arial"/>
                <a:ea typeface="Calibri"/>
                <a:cs typeface="Arial"/>
              </a:rPr>
              <a:t>What stops reading being fun?</a:t>
            </a:r>
            <a:endParaRPr lang="en-GB" b="1">
              <a:solidFill>
                <a:srgbClr val="000000"/>
              </a:solidFill>
              <a:effectLst/>
              <a:latin typeface="Arial"/>
              <a:ea typeface="Calibri"/>
              <a:cs typeface="Arial"/>
            </a:endParaRPr>
          </a:p>
          <a:p>
            <a:endParaRPr lang="en-GB">
              <a:solidFill>
                <a:srgbClr val="000000"/>
              </a:solidFill>
              <a:latin typeface="Arial"/>
              <a:cs typeface="Arial"/>
            </a:endParaRPr>
          </a:p>
        </p:txBody>
      </p:sp>
      <p:sp>
        <p:nvSpPr>
          <p:cNvPr id="4" name="Rectangle 3">
            <a:extLst>
              <a:ext uri="{FF2B5EF4-FFF2-40B4-BE49-F238E27FC236}">
                <a16:creationId xmlns:a16="http://schemas.microsoft.com/office/drawing/2014/main" id="{A1598904-B59D-A1CC-9C8B-5B73A27C4496}"/>
              </a:ext>
            </a:extLst>
          </p:cNvPr>
          <p:cNvSpPr/>
          <p:nvPr/>
        </p:nvSpPr>
        <p:spPr>
          <a:xfrm>
            <a:off x="0" y="1"/>
            <a:ext cx="12192000" cy="530352"/>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2343089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4863E-C2C1-8F97-7A7E-CC6786FC56FA}"/>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97FFE983-CF40-F4E8-85CD-E7B3A51960B5}"/>
              </a:ext>
            </a:extLst>
          </p:cNvPr>
          <p:cNvSpPr txBox="1"/>
          <p:nvPr/>
        </p:nvSpPr>
        <p:spPr>
          <a:xfrm>
            <a:off x="334347" y="579534"/>
            <a:ext cx="11523306" cy="3676519"/>
          </a:xfrm>
          <a:prstGeom prst="rect">
            <a:avLst/>
          </a:prstGeom>
          <a:noFill/>
        </p:spPr>
        <p:txBody>
          <a:bodyPr wrap="square">
            <a:spAutoFit/>
          </a:bodyPr>
          <a:lstStyle/>
          <a:p>
            <a:pPr>
              <a:lnSpc>
                <a:spcPct val="107000"/>
              </a:lnSpc>
              <a:spcAft>
                <a:spcPts val="800"/>
              </a:spcAft>
            </a:pPr>
            <a:endParaRPr lang="en-GB" sz="3200">
              <a:effectLst/>
              <a:latin typeface="Arial" panose="020B0604020202020204" pitchFamily="34" charset="0"/>
              <a:ea typeface="Calibri" panose="020F0502020204030204" pitchFamily="34" charset="0"/>
              <a:cs typeface="Arial" panose="020B0604020202020204" pitchFamily="34" charset="0"/>
            </a:endParaRPr>
          </a:p>
          <a:p>
            <a:br>
              <a:rPr lang="en-GB" sz="2400">
                <a:latin typeface="Avenir Book"/>
                <a:cs typeface="Times New Roman" panose="02020603050405020304" pitchFamily="18" charset="0"/>
              </a:rPr>
            </a:br>
            <a:r>
              <a:rPr lang="en-GB" sz="2400" b="1"/>
              <a:t>Put your thumb up if you agree!</a:t>
            </a:r>
            <a:br>
              <a:rPr lang="en-GB" sz="2400"/>
            </a:br>
            <a:br>
              <a:rPr lang="en-GB" sz="2400"/>
            </a:br>
            <a:r>
              <a:rPr lang="en-GB" sz="2400"/>
              <a:t>1. You can read </a:t>
            </a:r>
            <a:r>
              <a:rPr lang="en-GB" sz="2400" i="1"/>
              <a:t>anywhere</a:t>
            </a:r>
            <a:r>
              <a:rPr lang="en-GB" sz="2400"/>
              <a:t>.</a:t>
            </a:r>
            <a:br>
              <a:rPr lang="en-GB" sz="2400"/>
            </a:br>
            <a:r>
              <a:rPr lang="en-GB" sz="2400"/>
              <a:t>2. Only novels count as ‘real reading’.</a:t>
            </a:r>
            <a:br>
              <a:rPr lang="en-GB" sz="2400"/>
            </a:br>
            <a:r>
              <a:rPr lang="en-GB" sz="2400"/>
              <a:t>3. Comics, magazines, and recipes are reading too!</a:t>
            </a:r>
            <a:br>
              <a:rPr lang="en-GB" sz="2400"/>
            </a:br>
            <a:r>
              <a:rPr lang="en-GB" sz="2400"/>
              <a:t>4. Reading can be about your hobbies.</a:t>
            </a:r>
          </a:p>
          <a:p>
            <a:r>
              <a:rPr lang="en-GB" sz="2400"/>
              <a:t>5. Reading can </a:t>
            </a:r>
            <a:r>
              <a:rPr lang="en-GB" sz="2400" i="1"/>
              <a:t>be </a:t>
            </a:r>
            <a:r>
              <a:rPr lang="en-GB" sz="2400"/>
              <a:t>a hobby!</a:t>
            </a:r>
          </a:p>
        </p:txBody>
      </p:sp>
      <p:sp>
        <p:nvSpPr>
          <p:cNvPr id="2" name="TextBox 1">
            <a:extLst>
              <a:ext uri="{FF2B5EF4-FFF2-40B4-BE49-F238E27FC236}">
                <a16:creationId xmlns:a16="http://schemas.microsoft.com/office/drawing/2014/main" id="{BA3B9E69-96E1-C381-66A2-B95031974A34}"/>
              </a:ext>
            </a:extLst>
          </p:cNvPr>
          <p:cNvSpPr txBox="1"/>
          <p:nvPr/>
        </p:nvSpPr>
        <p:spPr>
          <a:xfrm rot="-480000">
            <a:off x="4228320" y="4750717"/>
            <a:ext cx="6808304" cy="1200329"/>
          </a:xfrm>
          <a:prstGeom prst="rect">
            <a:avLst/>
          </a:prstGeom>
          <a:noFill/>
          <a:ln w="57150">
            <a:solidFill>
              <a:schemeClr val="tx1">
                <a:lumMod val="95000"/>
                <a:lumOff val="5000"/>
              </a:schemeClr>
            </a:solidFill>
          </a:ln>
        </p:spPr>
        <p:txBody>
          <a:bodyPr wrap="square" rtlCol="0">
            <a:spAutoFit/>
          </a:bodyPr>
          <a:lstStyle/>
          <a:p>
            <a:r>
              <a:rPr lang="en-GB" sz="2400">
                <a:solidFill>
                  <a:srgbClr val="000000"/>
                </a:solidFill>
              </a:rPr>
              <a:t>Remember: reading looks different for everyone! There is no right or wrong way to read. It’s how you feel.</a:t>
            </a:r>
          </a:p>
        </p:txBody>
      </p:sp>
      <p:sp>
        <p:nvSpPr>
          <p:cNvPr id="3" name="Title 2">
            <a:extLst>
              <a:ext uri="{FF2B5EF4-FFF2-40B4-BE49-F238E27FC236}">
                <a16:creationId xmlns:a16="http://schemas.microsoft.com/office/drawing/2014/main" id="{CEE13B2E-6BE9-50DA-5AA2-5238F01C09D4}"/>
              </a:ext>
            </a:extLst>
          </p:cNvPr>
          <p:cNvSpPr>
            <a:spLocks noGrp="1"/>
          </p:cNvSpPr>
          <p:nvPr>
            <p:ph type="title"/>
          </p:nvPr>
        </p:nvSpPr>
        <p:spPr>
          <a:xfrm>
            <a:off x="325821" y="575332"/>
            <a:ext cx="10515600" cy="1325563"/>
          </a:xfrm>
        </p:spPr>
        <p:txBody>
          <a:bodyPr/>
          <a:lstStyle/>
          <a:p>
            <a:pPr rtl="0" eaLnBrk="1" latinLnBrk="0" hangingPunct="1"/>
            <a:r>
              <a:rPr lang="en-GB" b="1" kern="1200">
                <a:effectLst/>
                <a:latin typeface="Arial"/>
                <a:ea typeface="Calibri"/>
                <a:cs typeface="Arial"/>
              </a:rPr>
              <a:t>Quick-fire Quiz!</a:t>
            </a:r>
            <a:endParaRPr lang="en-GB" b="1">
              <a:effectLst/>
              <a:latin typeface="Arial"/>
              <a:ea typeface="Calibri"/>
              <a:cs typeface="Arial"/>
            </a:endParaRPr>
          </a:p>
          <a:p>
            <a:endParaRPr lang="en-GB"/>
          </a:p>
        </p:txBody>
      </p:sp>
      <p:sp>
        <p:nvSpPr>
          <p:cNvPr id="4" name="Rectangle 3">
            <a:extLst>
              <a:ext uri="{FF2B5EF4-FFF2-40B4-BE49-F238E27FC236}">
                <a16:creationId xmlns:a16="http://schemas.microsoft.com/office/drawing/2014/main" id="{31804C6E-3FBE-74FE-601F-921DFF47578C}"/>
              </a:ext>
            </a:extLst>
          </p:cNvPr>
          <p:cNvSpPr/>
          <p:nvPr/>
        </p:nvSpPr>
        <p:spPr>
          <a:xfrm>
            <a:off x="0" y="1"/>
            <a:ext cx="12192000" cy="530352"/>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226523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ACE5D9-5EA2-970B-9093-E7AA51CEED97}"/>
              </a:ext>
            </a:extLst>
          </p:cNvPr>
          <p:cNvSpPr txBox="1"/>
          <p:nvPr/>
        </p:nvSpPr>
        <p:spPr>
          <a:xfrm>
            <a:off x="543168" y="2170759"/>
            <a:ext cx="11523306" cy="4381777"/>
          </a:xfrm>
          <a:prstGeom prst="rect">
            <a:avLst/>
          </a:prstGeom>
          <a:noFill/>
        </p:spPr>
        <p:txBody>
          <a:bodyPr wrap="square" lIns="91440" tIns="45720" rIns="91440" bIns="45720" anchor="t">
            <a:spAutoFit/>
          </a:bodyPr>
          <a:lstStyle/>
          <a:p>
            <a:pPr>
              <a:lnSpc>
                <a:spcPct val="107000"/>
              </a:lnSpc>
              <a:spcAft>
                <a:spcPts val="800"/>
              </a:spcAft>
            </a:pPr>
            <a:r>
              <a:rPr lang="en-GB" sz="2400">
                <a:solidFill>
                  <a:srgbClr val="000000"/>
                </a:solidFill>
                <a:effectLst/>
                <a:latin typeface="Arial"/>
                <a:ea typeface="Calibri"/>
                <a:cs typeface="Arial"/>
              </a:rPr>
              <a:t>Let’s find out!</a:t>
            </a:r>
            <a:endParaRPr lang="en-GB" sz="2400">
              <a:effectLst/>
              <a:latin typeface="Arial"/>
              <a:ea typeface="Calibri"/>
              <a:cs typeface="Arial"/>
            </a:endParaRPr>
          </a:p>
          <a:p>
            <a:pPr>
              <a:lnSpc>
                <a:spcPct val="107000"/>
              </a:lnSpc>
              <a:spcAft>
                <a:spcPts val="800"/>
              </a:spcAft>
            </a:pPr>
            <a:endParaRPr lang="en-GB" sz="2000" b="1">
              <a:solidFill>
                <a:srgbClr val="FFC000"/>
              </a:solidFill>
              <a:effectLst/>
              <a:latin typeface="Avenir Book"/>
              <a:ea typeface="Calibri" panose="020F0502020204030204" pitchFamily="34" charset="0"/>
              <a:cs typeface="Times New Roman" panose="02020603050405020304" pitchFamily="18" charset="0"/>
            </a:endParaRPr>
          </a:p>
          <a:p>
            <a:pPr>
              <a:lnSpc>
                <a:spcPct val="107000"/>
              </a:lnSpc>
              <a:spcAft>
                <a:spcPts val="800"/>
              </a:spcAft>
            </a:pPr>
            <a:endParaRPr lang="en-GB" sz="2000" b="1">
              <a:solidFill>
                <a:srgbClr val="FFC000"/>
              </a:solidFill>
              <a:latin typeface="Avenir Book"/>
              <a:ea typeface="Calibri" panose="020F0502020204030204" pitchFamily="34" charset="0"/>
              <a:cs typeface="Times New Roman" panose="02020603050405020304" pitchFamily="18" charset="0"/>
            </a:endParaRPr>
          </a:p>
          <a:p>
            <a:pPr>
              <a:lnSpc>
                <a:spcPct val="107000"/>
              </a:lnSpc>
              <a:spcAft>
                <a:spcPts val="800"/>
              </a:spcAft>
            </a:pPr>
            <a:endParaRPr lang="en-GB" sz="2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a:solidFill>
                  <a:srgbClr val="FF0000"/>
                </a:solidFill>
                <a:effectLst/>
                <a:latin typeface="Arial"/>
                <a:ea typeface="Calibri"/>
                <a:cs typeface="Arial"/>
              </a:rPr>
              <a:t>Insert video clip or video link: How do authors have fun when reading?</a:t>
            </a:r>
            <a:endParaRPr lang="en-GB">
              <a:effectLst/>
              <a:latin typeface="Arial"/>
              <a:ea typeface="Calibri"/>
              <a:cs typeface="Arial"/>
            </a:endParaRPr>
          </a:p>
          <a:p>
            <a:pPr>
              <a:lnSpc>
                <a:spcPct val="107000"/>
              </a:lnSpc>
              <a:spcAft>
                <a:spcPts val="800"/>
              </a:spcAft>
            </a:pPr>
            <a:endParaRPr lang="en-GB" sz="2000">
              <a:effectLst/>
              <a:latin typeface="Avenir Book"/>
              <a:ea typeface="Calibri" panose="020F0502020204030204" pitchFamily="34" charset="0"/>
              <a:cs typeface="Times New Roman" panose="02020603050405020304" pitchFamily="18" charset="0"/>
            </a:endParaRPr>
          </a:p>
          <a:p>
            <a:pPr>
              <a:lnSpc>
                <a:spcPct val="107000"/>
              </a:lnSpc>
              <a:spcAft>
                <a:spcPts val="800"/>
              </a:spcAft>
            </a:pPr>
            <a:endParaRPr lang="en-GB" sz="2000">
              <a:effectLst/>
              <a:latin typeface="Avenir Book"/>
              <a:ea typeface="Calibri" panose="020F0502020204030204" pitchFamily="34" charset="0"/>
              <a:cs typeface="Times New Roman" panose="02020603050405020304" pitchFamily="18" charset="0"/>
            </a:endParaRPr>
          </a:p>
          <a:p>
            <a:pPr>
              <a:lnSpc>
                <a:spcPct val="107000"/>
              </a:lnSpc>
              <a:spcAft>
                <a:spcPts val="800"/>
              </a:spcAft>
            </a:pPr>
            <a:endParaRPr lang="en-GB" sz="2000">
              <a:latin typeface="Avenir Book"/>
              <a:ea typeface="Calibri" panose="020F0502020204030204" pitchFamily="34" charset="0"/>
              <a:cs typeface="Times New Roman" panose="02020603050405020304" pitchFamily="18" charset="0"/>
            </a:endParaRPr>
          </a:p>
          <a:p>
            <a:pPr>
              <a:lnSpc>
                <a:spcPct val="107000"/>
              </a:lnSpc>
              <a:spcAft>
                <a:spcPts val="800"/>
              </a:spcAft>
            </a:pPr>
            <a:endParaRPr lang="en-GB" sz="2000">
              <a:effectLst/>
              <a:latin typeface="Avenir Book"/>
              <a:ea typeface="Calibri" panose="020F0502020204030204" pitchFamily="34" charset="0"/>
              <a:cs typeface="Times New Roman" panose="02020603050405020304" pitchFamily="18" charset="0"/>
            </a:endParaRPr>
          </a:p>
          <a:p>
            <a:r>
              <a:rPr lang="en-GB" sz="2400">
                <a:effectLst/>
                <a:latin typeface="Arial"/>
                <a:ea typeface="Calibri"/>
                <a:cs typeface="Arial"/>
              </a:rPr>
              <a:t>Did they share any useful ideas, stories or tips?</a:t>
            </a:r>
          </a:p>
        </p:txBody>
      </p:sp>
      <p:sp>
        <p:nvSpPr>
          <p:cNvPr id="2" name="Title 1">
            <a:extLst>
              <a:ext uri="{FF2B5EF4-FFF2-40B4-BE49-F238E27FC236}">
                <a16:creationId xmlns:a16="http://schemas.microsoft.com/office/drawing/2014/main" id="{3596EC5C-C376-4FC8-1F52-4447A86306F9}"/>
              </a:ext>
            </a:extLst>
          </p:cNvPr>
          <p:cNvSpPr>
            <a:spLocks noGrp="1"/>
          </p:cNvSpPr>
          <p:nvPr>
            <p:ph type="title"/>
          </p:nvPr>
        </p:nvSpPr>
        <p:spPr>
          <a:xfrm>
            <a:off x="319823" y="838890"/>
            <a:ext cx="10515600" cy="1325563"/>
          </a:xfrm>
        </p:spPr>
        <p:txBody>
          <a:bodyPr>
            <a:normAutofit fontScale="90000"/>
          </a:bodyPr>
          <a:lstStyle/>
          <a:p>
            <a:pPr rtl="0" eaLnBrk="1" latinLnBrk="0" hangingPunct="1"/>
            <a:r>
              <a:rPr lang="en-GB" b="1" kern="1200">
                <a:solidFill>
                  <a:srgbClr val="000000"/>
                </a:solidFill>
                <a:effectLst/>
                <a:latin typeface="Arial"/>
                <a:ea typeface="Calibri"/>
                <a:cs typeface="Arial"/>
              </a:rPr>
              <a:t>What about our </a:t>
            </a:r>
            <a:r>
              <a:rPr lang="en-GB" b="1">
                <a:solidFill>
                  <a:srgbClr val="000000"/>
                </a:solidFill>
                <a:latin typeface="Arial"/>
                <a:ea typeface="Calibri"/>
                <a:cs typeface="Arial"/>
              </a:rPr>
              <a:t>World</a:t>
            </a:r>
            <a:r>
              <a:rPr lang="en-GB" b="1" kern="1200">
                <a:solidFill>
                  <a:srgbClr val="000000"/>
                </a:solidFill>
                <a:effectLst/>
                <a:latin typeface="Arial"/>
                <a:ea typeface="Calibri"/>
                <a:cs typeface="Arial"/>
              </a:rPr>
              <a:t> </a:t>
            </a:r>
            <a:r>
              <a:rPr lang="en-GB" b="1">
                <a:solidFill>
                  <a:srgbClr val="000000"/>
                </a:solidFill>
                <a:latin typeface="Arial"/>
                <a:ea typeface="Calibri"/>
                <a:cs typeface="Arial"/>
              </a:rPr>
              <a:t>Book</a:t>
            </a:r>
            <a:r>
              <a:rPr lang="en-GB" b="1" kern="1200">
                <a:solidFill>
                  <a:srgbClr val="000000"/>
                </a:solidFill>
                <a:effectLst/>
                <a:latin typeface="Arial"/>
                <a:ea typeface="Calibri"/>
                <a:cs typeface="Arial"/>
              </a:rPr>
              <a:t> </a:t>
            </a:r>
            <a:r>
              <a:rPr lang="en-GB" b="1">
                <a:solidFill>
                  <a:srgbClr val="000000"/>
                </a:solidFill>
                <a:latin typeface="Arial"/>
                <a:ea typeface="Calibri"/>
                <a:cs typeface="Arial"/>
              </a:rPr>
              <a:t>Day</a:t>
            </a:r>
            <a:r>
              <a:rPr lang="en-GB" b="1" kern="1200">
                <a:solidFill>
                  <a:srgbClr val="000000"/>
                </a:solidFill>
                <a:effectLst/>
                <a:latin typeface="Arial"/>
                <a:ea typeface="Calibri"/>
                <a:cs typeface="Arial"/>
              </a:rPr>
              <a:t> authors. How do they have fun when reading? </a:t>
            </a:r>
            <a:endParaRPr lang="en-GB" b="1">
              <a:effectLst/>
              <a:latin typeface="Arial"/>
              <a:ea typeface="Calibri"/>
              <a:cs typeface="Arial"/>
            </a:endParaRPr>
          </a:p>
          <a:p>
            <a:endParaRPr lang="en-GB"/>
          </a:p>
        </p:txBody>
      </p:sp>
      <p:sp>
        <p:nvSpPr>
          <p:cNvPr id="3" name="Rectangle 2">
            <a:extLst>
              <a:ext uri="{FF2B5EF4-FFF2-40B4-BE49-F238E27FC236}">
                <a16:creationId xmlns:a16="http://schemas.microsoft.com/office/drawing/2014/main" id="{53063E7E-E117-E6A1-DB82-F965525E29E6}"/>
              </a:ext>
            </a:extLst>
          </p:cNvPr>
          <p:cNvSpPr/>
          <p:nvPr/>
        </p:nvSpPr>
        <p:spPr>
          <a:xfrm>
            <a:off x="0" y="1"/>
            <a:ext cx="12192000" cy="530352"/>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1916629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rectangle with black border&#10;&#10;AI-generated content may be incorrect.">
            <a:extLst>
              <a:ext uri="{FF2B5EF4-FFF2-40B4-BE49-F238E27FC236}">
                <a16:creationId xmlns:a16="http://schemas.microsoft.com/office/drawing/2014/main" id="{251DF8C6-87B3-E0F3-CC40-BA63615A3CAD}"/>
              </a:ext>
            </a:extLst>
          </p:cNvPr>
          <p:cNvPicPr>
            <a:picLocks noChangeAspect="1"/>
          </p:cNvPicPr>
          <p:nvPr/>
        </p:nvPicPr>
        <p:blipFill>
          <a:blip r:embed="rId3"/>
          <a:stretch>
            <a:fillRect/>
          </a:stretch>
        </p:blipFill>
        <p:spPr>
          <a:xfrm>
            <a:off x="2194034" y="1848507"/>
            <a:ext cx="7620000" cy="4343400"/>
          </a:xfrm>
          <a:prstGeom prst="rect">
            <a:avLst/>
          </a:prstGeom>
        </p:spPr>
      </p:pic>
      <p:sp>
        <p:nvSpPr>
          <p:cNvPr id="2" name="Title 1">
            <a:extLst>
              <a:ext uri="{FF2B5EF4-FFF2-40B4-BE49-F238E27FC236}">
                <a16:creationId xmlns:a16="http://schemas.microsoft.com/office/drawing/2014/main" id="{982AFABB-D9F1-D015-524B-CB962CC232DC}"/>
              </a:ext>
            </a:extLst>
          </p:cNvPr>
          <p:cNvSpPr>
            <a:spLocks noGrp="1"/>
          </p:cNvSpPr>
          <p:nvPr>
            <p:ph type="title" idx="4294967295"/>
          </p:nvPr>
        </p:nvSpPr>
        <p:spPr>
          <a:xfrm>
            <a:off x="299545" y="522780"/>
            <a:ext cx="10515600" cy="1325563"/>
          </a:xfrm>
        </p:spPr>
        <p:txBody>
          <a:bodyPr/>
          <a:lstStyle/>
          <a:p>
            <a:r>
              <a:rPr lang="en-GB" b="1"/>
              <a:t>Design</a:t>
            </a:r>
            <a:r>
              <a:rPr lang="en-GB" b="1" baseline="0"/>
              <a:t> your dream day</a:t>
            </a:r>
            <a:endParaRPr lang="en-GB" b="1"/>
          </a:p>
        </p:txBody>
      </p:sp>
      <p:sp>
        <p:nvSpPr>
          <p:cNvPr id="4" name="TextBox 3">
            <a:extLst>
              <a:ext uri="{FF2B5EF4-FFF2-40B4-BE49-F238E27FC236}">
                <a16:creationId xmlns:a16="http://schemas.microsoft.com/office/drawing/2014/main" id="{902206F8-B60A-EEB2-F4D0-6C7BCBECE4D6}"/>
              </a:ext>
            </a:extLst>
          </p:cNvPr>
          <p:cNvSpPr txBox="1"/>
          <p:nvPr/>
        </p:nvSpPr>
        <p:spPr>
          <a:xfrm rot="-240000">
            <a:off x="2956560" y="2495808"/>
            <a:ext cx="6096000" cy="2246769"/>
          </a:xfrm>
          <a:prstGeom prst="rect">
            <a:avLst/>
          </a:prstGeom>
          <a:noFill/>
        </p:spPr>
        <p:txBody>
          <a:bodyPr wrap="square" lIns="91440" tIns="45720" rIns="91440" bIns="45720" anchor="t">
            <a:spAutoFit/>
          </a:bodyPr>
          <a:lstStyle/>
          <a:p>
            <a:r>
              <a:rPr lang="en-GB" sz="2800" b="1">
                <a:latin typeface="Arial"/>
                <a:cs typeface="Times New Roman"/>
              </a:rPr>
              <a:t>Think about your most fun day ever, what would it look like?</a:t>
            </a:r>
            <a:br>
              <a:rPr lang="en-GB" sz="2800"/>
            </a:br>
            <a:br>
              <a:rPr lang="en-GB" sz="2800"/>
            </a:br>
            <a:r>
              <a:rPr lang="en-GB" sz="2800"/>
              <a:t>1. Imagine a day full of your favourite things. What are they?</a:t>
            </a:r>
          </a:p>
        </p:txBody>
      </p:sp>
      <p:sp>
        <p:nvSpPr>
          <p:cNvPr id="3" name="Rectangle 2">
            <a:extLst>
              <a:ext uri="{FF2B5EF4-FFF2-40B4-BE49-F238E27FC236}">
                <a16:creationId xmlns:a16="http://schemas.microsoft.com/office/drawing/2014/main" id="{802BC552-DBD4-8C37-6629-51AF07589976}"/>
              </a:ext>
            </a:extLst>
          </p:cNvPr>
          <p:cNvSpPr/>
          <p:nvPr/>
        </p:nvSpPr>
        <p:spPr>
          <a:xfrm>
            <a:off x="0" y="1"/>
            <a:ext cx="12192000" cy="530352"/>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1653894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If you’re into it, read into it: Go All In.">
            <a:hlinkClick r:id="" action="ppaction://media"/>
            <a:extLst>
              <a:ext uri="{FF2B5EF4-FFF2-40B4-BE49-F238E27FC236}">
                <a16:creationId xmlns:a16="http://schemas.microsoft.com/office/drawing/2014/main" id="{41D3579A-E8DC-D783-E096-392AE429DD93}"/>
              </a:ext>
            </a:extLst>
          </p:cNvPr>
          <p:cNvPicPr>
            <a:picLocks noRot="1" noChangeAspect="1"/>
          </p:cNvPicPr>
          <p:nvPr>
            <a:videoFile r:link="rId1"/>
          </p:nvPr>
        </p:nvPicPr>
        <p:blipFill>
          <a:blip r:embed="rId4"/>
          <a:stretch>
            <a:fillRect/>
          </a:stretch>
        </p:blipFill>
        <p:spPr>
          <a:xfrm>
            <a:off x="53975" y="0"/>
            <a:ext cx="12138025" cy="6858000"/>
          </a:xfrm>
          <a:prstGeom prst="rect">
            <a:avLst/>
          </a:prstGeom>
        </p:spPr>
      </p:pic>
    </p:spTree>
    <p:extLst>
      <p:ext uri="{BB962C8B-B14F-4D97-AF65-F5344CB8AC3E}">
        <p14:creationId xmlns:p14="http://schemas.microsoft.com/office/powerpoint/2010/main" val="344619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4"/>
          <p:cNvSpPr txBox="1"/>
          <p:nvPr/>
        </p:nvSpPr>
        <p:spPr>
          <a:xfrm>
            <a:off x="240895" y="3831"/>
            <a:ext cx="7509000" cy="1446509"/>
          </a:xfrm>
          <a:prstGeom prst="rect">
            <a:avLst/>
          </a:prstGeom>
          <a:noFill/>
          <a:ln>
            <a:noFill/>
          </a:ln>
        </p:spPr>
        <p:txBody>
          <a:bodyPr spcFirstLastPara="1" wrap="square" lIns="91425" tIns="45700" rIns="91425" bIns="45700" anchor="t" anchorCtr="0">
            <a:spAutoFit/>
          </a:bodyPr>
          <a:lstStyle/>
          <a:p>
            <a:r>
              <a:rPr lang="en-GB" sz="4400" b="1">
                <a:latin typeface="Arial"/>
                <a:ea typeface="Arial"/>
                <a:cs typeface="Arial"/>
                <a:sym typeface="Arial Black"/>
              </a:rPr>
              <a:t>How could you go all in?</a:t>
            </a:r>
            <a:endParaRPr lang="en-GB" sz="4400" b="1">
              <a:latin typeface="Arial"/>
              <a:ea typeface="Arial"/>
              <a:cs typeface="Arial"/>
            </a:endParaRPr>
          </a:p>
          <a:p>
            <a:pPr marL="0" marR="0" lvl="0" indent="0" algn="l">
              <a:lnSpc>
                <a:spcPct val="100000"/>
              </a:lnSpc>
              <a:spcBef>
                <a:spcPts val="0"/>
              </a:spcBef>
              <a:spcAft>
                <a:spcPts val="0"/>
              </a:spcAft>
              <a:buSzPts val="1800"/>
              <a:buFont typeface="Arial"/>
              <a:buNone/>
            </a:pPr>
            <a:endParaRPr lang="en-GB" sz="4400" b="0" i="0" u="none" strike="noStrike" cap="none">
              <a:solidFill>
                <a:schemeClr val="dk1"/>
              </a:solidFill>
              <a:latin typeface="Arial Black"/>
              <a:ea typeface="Arial"/>
              <a:cs typeface="Arial"/>
            </a:endParaRPr>
          </a:p>
        </p:txBody>
      </p:sp>
      <p:sp>
        <p:nvSpPr>
          <p:cNvPr id="371" name="Google Shape;371;p14"/>
          <p:cNvSpPr/>
          <p:nvPr/>
        </p:nvSpPr>
        <p:spPr>
          <a:xfrm>
            <a:off x="-22" y="950114"/>
            <a:ext cx="12192000" cy="6091500"/>
          </a:xfrm>
          <a:prstGeom prst="rect">
            <a:avLst/>
          </a:prstGeom>
          <a:solidFill>
            <a:srgbClr val="94E8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6FF5B6"/>
              </a:solidFill>
              <a:latin typeface="Arial"/>
              <a:ea typeface="Arial"/>
              <a:cs typeface="Arial"/>
              <a:sym typeface="Arial"/>
            </a:endParaRPr>
          </a:p>
        </p:txBody>
      </p:sp>
      <p:sp>
        <p:nvSpPr>
          <p:cNvPr id="379" name="Google Shape;379;p14"/>
          <p:cNvSpPr txBox="1"/>
          <p:nvPr/>
        </p:nvSpPr>
        <p:spPr>
          <a:xfrm>
            <a:off x="540000" y="1627518"/>
            <a:ext cx="3095700" cy="1731203"/>
          </a:xfrm>
          <a:prstGeom prst="rect">
            <a:avLst/>
          </a:prstGeom>
          <a:noFill/>
          <a:ln>
            <a:noFill/>
          </a:ln>
        </p:spPr>
        <p:txBody>
          <a:bodyPr spcFirstLastPara="1" wrap="square" lIns="91425" tIns="45700" rIns="91425" bIns="45700" anchor="t" anchorCtr="0">
            <a:spAutoFit/>
          </a:bodyPr>
          <a:lstStyle/>
          <a:p>
            <a:r>
              <a:rPr lang="en-GB" sz="2400">
                <a:solidFill>
                  <a:schemeClr val="dk1"/>
                </a:solidFill>
                <a:latin typeface="Arial"/>
                <a:ea typeface="Arial"/>
                <a:cs typeface="Arial"/>
                <a:sym typeface="Arial"/>
              </a:rPr>
              <a:t>“I could read the description of my favourite film.”</a:t>
            </a:r>
            <a:endParaRPr lang="en-GB" sz="2400" b="0" i="0" u="none" strike="noStrike" cap="none">
              <a:solidFill>
                <a:schemeClr val="dk1"/>
              </a:solidFill>
              <a:latin typeface="Arial"/>
              <a:ea typeface="Arial"/>
              <a:cs typeface="Arial"/>
            </a:endParaRPr>
          </a:p>
          <a:p>
            <a:pPr marL="0" marR="0" lvl="0" indent="0" algn="l">
              <a:lnSpc>
                <a:spcPct val="114999"/>
              </a:lnSpc>
              <a:spcBef>
                <a:spcPts val="0"/>
              </a:spcBef>
              <a:spcAft>
                <a:spcPts val="0"/>
              </a:spcAft>
              <a:buSzPts val="1100"/>
              <a:buFont typeface="Arial"/>
              <a:buNone/>
            </a:pPr>
            <a:endParaRPr lang="en-GB" sz="1500" b="0" i="0" u="none" strike="noStrike" cap="none">
              <a:solidFill>
                <a:schemeClr val="dk1"/>
              </a:solidFill>
              <a:latin typeface="Arial"/>
              <a:ea typeface="Arial"/>
              <a:cs typeface="Arial"/>
            </a:endParaRPr>
          </a:p>
          <a:p>
            <a:pPr marL="0" marR="0" lvl="0" indent="0" algn="l" rtl="0">
              <a:lnSpc>
                <a:spcPct val="115000"/>
              </a:lnSpc>
              <a:spcBef>
                <a:spcPts val="0"/>
              </a:spcBef>
              <a:spcAft>
                <a:spcPts val="0"/>
              </a:spcAft>
              <a:buClr>
                <a:srgbClr val="000000"/>
              </a:buClr>
              <a:buSzPts val="1500"/>
              <a:buFont typeface="Arial"/>
              <a:buNone/>
            </a:pPr>
            <a:endParaRPr sz="1500" b="1" i="0" u="none" strike="noStrike" cap="none">
              <a:solidFill>
                <a:schemeClr val="dk1"/>
              </a:solidFill>
              <a:latin typeface="Arial"/>
              <a:ea typeface="Arial"/>
              <a:cs typeface="Arial"/>
              <a:sym typeface="Arial"/>
            </a:endParaRPr>
          </a:p>
        </p:txBody>
      </p:sp>
      <p:sp>
        <p:nvSpPr>
          <p:cNvPr id="380" name="Google Shape;380;p14"/>
          <p:cNvSpPr txBox="1"/>
          <p:nvPr/>
        </p:nvSpPr>
        <p:spPr>
          <a:xfrm>
            <a:off x="4375870" y="1682491"/>
            <a:ext cx="3310200" cy="1061789"/>
          </a:xfrm>
          <a:prstGeom prst="rect">
            <a:avLst/>
          </a:prstGeom>
          <a:noFill/>
          <a:ln>
            <a:noFill/>
          </a:ln>
        </p:spPr>
        <p:txBody>
          <a:bodyPr spcFirstLastPara="1" wrap="square" lIns="91425" tIns="45700" rIns="91425" bIns="45700" anchor="t" anchorCtr="0">
            <a:spAutoFit/>
          </a:bodyPr>
          <a:lstStyle/>
          <a:p>
            <a:r>
              <a:rPr lang="en-GB" sz="2400">
                <a:solidFill>
                  <a:schemeClr val="dk1"/>
                </a:solidFill>
                <a:latin typeface="Arial"/>
                <a:ea typeface="Arial"/>
                <a:cs typeface="Arial"/>
                <a:sym typeface="Arial"/>
              </a:rPr>
              <a:t>“I could read a recipe for my favourite meal.”</a:t>
            </a:r>
            <a:endParaRPr lang="en-GB" sz="2400">
              <a:solidFill>
                <a:schemeClr val="dk1"/>
              </a:solidFill>
              <a:latin typeface="Arial"/>
              <a:ea typeface="Arial"/>
              <a:cs typeface="Arial"/>
            </a:endParaRPr>
          </a:p>
          <a:p>
            <a:pPr marL="0" marR="0" lvl="0" indent="0" algn="l">
              <a:lnSpc>
                <a:spcPct val="100000"/>
              </a:lnSpc>
              <a:spcBef>
                <a:spcPts val="0"/>
              </a:spcBef>
              <a:spcAft>
                <a:spcPts val="0"/>
              </a:spcAft>
              <a:buSzPts val="1100"/>
              <a:buFont typeface="Arial"/>
              <a:buNone/>
            </a:pPr>
            <a:endParaRPr lang="en-GB" sz="1500" b="0" i="0" u="none" strike="noStrike" cap="none">
              <a:solidFill>
                <a:schemeClr val="dk1"/>
              </a:solidFill>
              <a:latin typeface="Arial"/>
              <a:ea typeface="Arial"/>
              <a:cs typeface="Arial"/>
            </a:endParaRPr>
          </a:p>
        </p:txBody>
      </p:sp>
      <p:sp>
        <p:nvSpPr>
          <p:cNvPr id="381" name="Google Shape;381;p14"/>
          <p:cNvSpPr txBox="1"/>
          <p:nvPr/>
        </p:nvSpPr>
        <p:spPr>
          <a:xfrm>
            <a:off x="8294631" y="1831796"/>
            <a:ext cx="3433519" cy="1327246"/>
          </a:xfrm>
          <a:prstGeom prst="rect">
            <a:avLst/>
          </a:prstGeom>
          <a:noFill/>
          <a:ln>
            <a:noFill/>
          </a:ln>
        </p:spPr>
        <p:txBody>
          <a:bodyPr spcFirstLastPara="1" wrap="square" lIns="91425" tIns="45700" rIns="91425" bIns="45700" anchor="t" anchorCtr="0">
            <a:spAutoFit/>
          </a:bodyPr>
          <a:lstStyle/>
          <a:p>
            <a:r>
              <a:rPr lang="en-GB" sz="2400">
                <a:solidFill>
                  <a:schemeClr val="dk1"/>
                </a:solidFill>
                <a:latin typeface="Arial"/>
                <a:ea typeface="Arial"/>
                <a:cs typeface="Arial"/>
                <a:sym typeface="Arial"/>
              </a:rPr>
              <a:t>“I could read to relax just before I go </a:t>
            </a:r>
            <a:r>
              <a:rPr lang="en-GB" sz="2400" b="0" i="0" u="none" strike="noStrike" cap="none">
                <a:solidFill>
                  <a:schemeClr val="dk1"/>
                </a:solidFill>
                <a:latin typeface="Arial"/>
                <a:ea typeface="Arial"/>
                <a:cs typeface="Arial"/>
                <a:sym typeface="Arial"/>
              </a:rPr>
              <a:t>to </a:t>
            </a:r>
            <a:r>
              <a:rPr lang="en-GB" sz="2400">
                <a:solidFill>
                  <a:schemeClr val="dk1"/>
                </a:solidFill>
                <a:latin typeface="Arial"/>
                <a:ea typeface="Arial"/>
                <a:cs typeface="Arial"/>
                <a:sym typeface="Arial"/>
              </a:rPr>
              <a:t>bed.”</a:t>
            </a:r>
            <a:endParaRPr lang="en-GB" sz="2400" b="0" i="0" u="none" strike="noStrike" cap="none">
              <a:solidFill>
                <a:schemeClr val="dk1"/>
              </a:solidFill>
              <a:latin typeface="Arial"/>
              <a:ea typeface="Arial"/>
              <a:cs typeface="Arial"/>
            </a:endParaRPr>
          </a:p>
          <a:p>
            <a:pPr marL="0" marR="0" lvl="0" indent="0" algn="l">
              <a:lnSpc>
                <a:spcPct val="114999"/>
              </a:lnSpc>
              <a:spcBef>
                <a:spcPts val="0"/>
              </a:spcBef>
              <a:spcAft>
                <a:spcPts val="0"/>
              </a:spcAft>
              <a:buSzPts val="1100"/>
              <a:buFont typeface="Arial"/>
              <a:buNone/>
            </a:pPr>
            <a:endParaRPr lang="en-GB" sz="1500" b="0" i="0" u="none" strike="noStrike" cap="none">
              <a:solidFill>
                <a:schemeClr val="dk1"/>
              </a:solidFill>
              <a:latin typeface="Arial"/>
              <a:ea typeface="Arial"/>
              <a:cs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dk1"/>
              </a:solidFill>
              <a:latin typeface="Arial"/>
              <a:ea typeface="Arial"/>
              <a:cs typeface="Arial"/>
              <a:sym typeface="Arial"/>
            </a:endParaRPr>
          </a:p>
        </p:txBody>
      </p:sp>
      <p:sp>
        <p:nvSpPr>
          <p:cNvPr id="387" name="Google Shape;387;p14"/>
          <p:cNvSpPr txBox="1"/>
          <p:nvPr/>
        </p:nvSpPr>
        <p:spPr>
          <a:xfrm>
            <a:off x="451855" y="4582049"/>
            <a:ext cx="3275700" cy="1661953"/>
          </a:xfrm>
          <a:prstGeom prst="rect">
            <a:avLst/>
          </a:prstGeom>
          <a:noFill/>
          <a:ln>
            <a:noFill/>
          </a:ln>
        </p:spPr>
        <p:txBody>
          <a:bodyPr spcFirstLastPara="1" wrap="square" lIns="91425" tIns="45700" rIns="91425" bIns="45700" anchor="t" anchorCtr="0">
            <a:spAutoFit/>
          </a:bodyPr>
          <a:lstStyle/>
          <a:p>
            <a:r>
              <a:rPr lang="en-GB" sz="2400">
                <a:solidFill>
                  <a:schemeClr val="dk1"/>
                </a:solidFill>
                <a:latin typeface="Arial"/>
                <a:ea typeface="Arial"/>
                <a:cs typeface="Arial"/>
                <a:sym typeface="Arial"/>
              </a:rPr>
              <a:t>“I could read on the bus </a:t>
            </a:r>
            <a:r>
              <a:rPr lang="en-GB" sz="2400" b="0" i="0" u="none" strike="noStrike" cap="none">
                <a:solidFill>
                  <a:schemeClr val="dk1"/>
                </a:solidFill>
                <a:latin typeface="Arial"/>
                <a:ea typeface="Arial"/>
                <a:cs typeface="Arial"/>
                <a:sym typeface="Arial"/>
              </a:rPr>
              <a:t>as </a:t>
            </a:r>
            <a:r>
              <a:rPr lang="en-GB" sz="2400">
                <a:solidFill>
                  <a:schemeClr val="dk1"/>
                </a:solidFill>
                <a:latin typeface="Arial"/>
                <a:ea typeface="Arial"/>
                <a:cs typeface="Arial"/>
                <a:sym typeface="Arial"/>
              </a:rPr>
              <a:t>I travel to my favourite place.”</a:t>
            </a:r>
          </a:p>
          <a:p>
            <a:pPr marL="0" marR="0" lvl="0" indent="0" algn="l">
              <a:lnSpc>
                <a:spcPct val="100000"/>
              </a:lnSpc>
              <a:spcBef>
                <a:spcPts val="0"/>
              </a:spcBef>
              <a:spcAft>
                <a:spcPts val="0"/>
              </a:spcAft>
              <a:buSzPts val="1100"/>
              <a:buFont typeface="Arial"/>
              <a:buNone/>
            </a:pPr>
            <a:endParaRPr lang="en-GB" sz="1500" b="0" i="0" u="none" strike="noStrike" cap="none">
              <a:solidFill>
                <a:schemeClr val="dk1"/>
              </a:solidFill>
              <a:latin typeface="Arial"/>
              <a:ea typeface="Arial"/>
              <a:cs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dk1"/>
              </a:solidFill>
              <a:latin typeface="Arial"/>
              <a:ea typeface="Arial"/>
              <a:cs typeface="Arial"/>
              <a:sym typeface="Arial"/>
            </a:endParaRPr>
          </a:p>
        </p:txBody>
      </p:sp>
      <p:sp>
        <p:nvSpPr>
          <p:cNvPr id="388" name="Google Shape;388;p14"/>
          <p:cNvSpPr txBox="1"/>
          <p:nvPr/>
        </p:nvSpPr>
        <p:spPr>
          <a:xfrm>
            <a:off x="4426489" y="4508604"/>
            <a:ext cx="3250500" cy="1431121"/>
          </a:xfrm>
          <a:prstGeom prst="rect">
            <a:avLst/>
          </a:prstGeom>
          <a:noFill/>
          <a:ln>
            <a:noFill/>
          </a:ln>
        </p:spPr>
        <p:txBody>
          <a:bodyPr spcFirstLastPara="1" wrap="square" lIns="91425" tIns="45700" rIns="91425" bIns="45700" anchor="t" anchorCtr="0">
            <a:spAutoFit/>
          </a:bodyPr>
          <a:lstStyle/>
          <a:p>
            <a:r>
              <a:rPr lang="en-GB" sz="2400">
                <a:solidFill>
                  <a:schemeClr val="dk1"/>
                </a:solidFill>
                <a:latin typeface="Arial"/>
                <a:ea typeface="Arial"/>
                <a:cs typeface="Arial"/>
                <a:sym typeface="Arial"/>
              </a:rPr>
              <a:t>“I could read to find out more about something I’m into.”</a:t>
            </a:r>
            <a:endParaRPr lang="en-GB" sz="2400" b="0" i="0" u="none" strike="noStrike" cap="none">
              <a:solidFill>
                <a:schemeClr val="dk1"/>
              </a:solidFill>
              <a:latin typeface="Arial"/>
              <a:ea typeface="Arial"/>
              <a:cs typeface="Arial"/>
            </a:endParaRPr>
          </a:p>
          <a:p>
            <a:pPr marL="0" marR="0" lvl="0" indent="0" algn="l">
              <a:spcBef>
                <a:spcPts val="0"/>
              </a:spcBef>
              <a:spcAft>
                <a:spcPts val="0"/>
              </a:spcAft>
              <a:buSzPts val="1100"/>
              <a:buFont typeface="Arial"/>
              <a:buNone/>
            </a:pPr>
            <a:endParaRPr lang="en-GB" sz="1500" b="0" i="0" u="none" strike="noStrike" cap="none">
              <a:solidFill>
                <a:schemeClr val="dk1"/>
              </a:solidFill>
              <a:latin typeface="Arial"/>
              <a:ea typeface="Arial"/>
              <a:cs typeface="Arial"/>
            </a:endParaRPr>
          </a:p>
        </p:txBody>
      </p:sp>
      <p:sp>
        <p:nvSpPr>
          <p:cNvPr id="389" name="Google Shape;389;p14"/>
          <p:cNvSpPr txBox="1"/>
          <p:nvPr/>
        </p:nvSpPr>
        <p:spPr>
          <a:xfrm>
            <a:off x="8379986" y="4508604"/>
            <a:ext cx="3636000" cy="1661953"/>
          </a:xfrm>
          <a:prstGeom prst="rect">
            <a:avLst/>
          </a:prstGeom>
          <a:noFill/>
          <a:ln>
            <a:noFill/>
          </a:ln>
        </p:spPr>
        <p:txBody>
          <a:bodyPr spcFirstLastPara="1" wrap="square" lIns="91425" tIns="45700" rIns="91425" bIns="45700" anchor="t" anchorCtr="0">
            <a:spAutoFit/>
          </a:bodyPr>
          <a:lstStyle/>
          <a:p>
            <a:r>
              <a:rPr lang="en-GB" sz="2400">
                <a:solidFill>
                  <a:schemeClr val="dk1"/>
                </a:solidFill>
                <a:latin typeface="Arial"/>
                <a:ea typeface="Arial"/>
                <a:cs typeface="Arial"/>
                <a:sym typeface="Arial"/>
              </a:rPr>
              <a:t>“I could read some tips for playing </a:t>
            </a:r>
            <a:r>
              <a:rPr lang="en-GB" sz="2400" b="0" i="0" u="none" strike="noStrike" cap="none">
                <a:solidFill>
                  <a:schemeClr val="dk1"/>
                </a:solidFill>
                <a:latin typeface="Arial"/>
                <a:ea typeface="Arial"/>
                <a:cs typeface="Arial"/>
                <a:sym typeface="Arial"/>
              </a:rPr>
              <a:t>a </a:t>
            </a:r>
            <a:r>
              <a:rPr lang="en-GB" sz="2400">
                <a:solidFill>
                  <a:schemeClr val="dk1"/>
                </a:solidFill>
                <a:latin typeface="Arial"/>
                <a:ea typeface="Arial"/>
                <a:cs typeface="Arial"/>
                <a:sym typeface="Arial"/>
              </a:rPr>
              <a:t>tough level of my game”</a:t>
            </a:r>
          </a:p>
          <a:p>
            <a:pPr marL="0" marR="0" lvl="0" indent="0" algn="l">
              <a:lnSpc>
                <a:spcPct val="100000"/>
              </a:lnSpc>
              <a:spcBef>
                <a:spcPts val="0"/>
              </a:spcBef>
              <a:spcAft>
                <a:spcPts val="0"/>
              </a:spcAft>
              <a:buSzPts val="1100"/>
              <a:buFont typeface="Arial"/>
              <a:buNone/>
            </a:pPr>
            <a:endParaRPr lang="en-GB" sz="1500" b="0" i="0" u="none" strike="noStrike" cap="none">
              <a:solidFill>
                <a:schemeClr val="dk1"/>
              </a:solidFill>
              <a:latin typeface="Arial"/>
              <a:ea typeface="Arial"/>
              <a:cs typeface="Arial"/>
            </a:endParaRPr>
          </a:p>
          <a:p>
            <a:pPr marL="0" marR="0" lvl="0" indent="0" algn="l" rtl="0">
              <a:lnSpc>
                <a:spcPct val="100000"/>
              </a:lnSpc>
              <a:spcBef>
                <a:spcPts val="0"/>
              </a:spcBef>
              <a:spcAft>
                <a:spcPts val="0"/>
              </a:spcAft>
              <a:buClr>
                <a:srgbClr val="000000"/>
              </a:buClr>
              <a:buSzPts val="1500"/>
              <a:buFont typeface="Arial"/>
              <a:buNone/>
            </a:pPr>
            <a:endParaRPr sz="1500" b="1" i="0" u="none" strike="noStrike" cap="none">
              <a:solidFill>
                <a:schemeClr val="dk1"/>
              </a:solidFill>
              <a:latin typeface="Arial"/>
              <a:ea typeface="Arial"/>
              <a:cs typeface="Arial"/>
              <a:sym typeface="Arial"/>
            </a:endParaRPr>
          </a:p>
        </p:txBody>
      </p:sp>
      <p:cxnSp>
        <p:nvCxnSpPr>
          <p:cNvPr id="392" name="Google Shape;392;p14"/>
          <p:cNvCxnSpPr/>
          <p:nvPr/>
        </p:nvCxnSpPr>
        <p:spPr>
          <a:xfrm>
            <a:off x="381000" y="3683000"/>
            <a:ext cx="11353800" cy="0"/>
          </a:xfrm>
          <a:prstGeom prst="straightConnector1">
            <a:avLst/>
          </a:prstGeom>
          <a:noFill/>
          <a:ln w="19050" cap="flat" cmpd="sng">
            <a:solidFill>
              <a:schemeClr val="dk2"/>
            </a:solidFill>
            <a:prstDash val="lgDash"/>
            <a:round/>
            <a:headEnd type="none" w="sm" len="sm"/>
            <a:tailEnd type="none" w="sm" len="sm"/>
          </a:ln>
        </p:spPr>
      </p:cxnSp>
      <p:cxnSp>
        <p:nvCxnSpPr>
          <p:cNvPr id="393" name="Google Shape;393;p14"/>
          <p:cNvCxnSpPr/>
          <p:nvPr/>
        </p:nvCxnSpPr>
        <p:spPr>
          <a:xfrm>
            <a:off x="3886200" y="1041400"/>
            <a:ext cx="0" cy="5600700"/>
          </a:xfrm>
          <a:prstGeom prst="straightConnector1">
            <a:avLst/>
          </a:prstGeom>
          <a:noFill/>
          <a:ln w="19050" cap="flat" cmpd="sng">
            <a:solidFill>
              <a:schemeClr val="dk2"/>
            </a:solidFill>
            <a:prstDash val="lgDash"/>
            <a:round/>
            <a:headEnd type="none" w="sm" len="sm"/>
            <a:tailEnd type="none" w="sm" len="sm"/>
          </a:ln>
        </p:spPr>
      </p:cxnSp>
      <p:cxnSp>
        <p:nvCxnSpPr>
          <p:cNvPr id="394" name="Google Shape;394;p14"/>
          <p:cNvCxnSpPr/>
          <p:nvPr/>
        </p:nvCxnSpPr>
        <p:spPr>
          <a:xfrm>
            <a:off x="8016825" y="1041400"/>
            <a:ext cx="0" cy="5600700"/>
          </a:xfrm>
          <a:prstGeom prst="straightConnector1">
            <a:avLst/>
          </a:prstGeom>
          <a:noFill/>
          <a:ln w="19050" cap="flat" cmpd="sng">
            <a:solidFill>
              <a:schemeClr val="dk2"/>
            </a:solidFill>
            <a:prstDash val="lgDash"/>
            <a:round/>
            <a:headEnd type="none" w="sm" len="sm"/>
            <a:tailEnd type="none" w="sm" len="sm"/>
          </a:ln>
        </p:spPr>
      </p:cxnSp>
    </p:spTree>
    <p:extLst>
      <p:ext uri="{BB962C8B-B14F-4D97-AF65-F5344CB8AC3E}">
        <p14:creationId xmlns:p14="http://schemas.microsoft.com/office/powerpoint/2010/main" val="3680077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7651AC-DD6F-225E-9554-8A64C1B9D111}"/>
              </a:ext>
            </a:extLst>
          </p:cNvPr>
          <p:cNvSpPr>
            <a:spLocks noGrp="1" noRot="1" noMove="1" noResize="1" noEditPoints="1" noAdjustHandles="1" noChangeArrowheads="1" noChangeShapeType="1"/>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F75E91"/>
              </a:solidFill>
            </a:endParaRPr>
          </a:p>
        </p:txBody>
      </p:sp>
      <p:sp>
        <p:nvSpPr>
          <p:cNvPr id="5" name="TextBox 4">
            <a:extLst>
              <a:ext uri="{FF2B5EF4-FFF2-40B4-BE49-F238E27FC236}">
                <a16:creationId xmlns:a16="http://schemas.microsoft.com/office/drawing/2014/main" id="{5BA8A01B-844A-E537-DFF7-F8ABC85DA835}"/>
              </a:ext>
            </a:extLst>
          </p:cNvPr>
          <p:cNvSpPr txBox="1"/>
          <p:nvPr/>
        </p:nvSpPr>
        <p:spPr>
          <a:xfrm>
            <a:off x="1320102" y="3077026"/>
            <a:ext cx="10619140" cy="990015"/>
          </a:xfrm>
          <a:prstGeom prst="rect">
            <a:avLst/>
          </a:prstGeom>
          <a:noFill/>
        </p:spPr>
        <p:txBody>
          <a:bodyPr wrap="square" lIns="91440" tIns="45720" rIns="91440" bIns="45720" rtlCol="0" anchor="ctr">
            <a:spAutoFit/>
          </a:bodyPr>
          <a:lstStyle/>
          <a:p>
            <a:pPr>
              <a:lnSpc>
                <a:spcPts val="7000"/>
              </a:lnSpc>
            </a:pPr>
            <a:r>
              <a:rPr lang="en-GB" sz="6000">
                <a:latin typeface="Arial"/>
                <a:ea typeface="Open Sans ExtraBold"/>
                <a:cs typeface="Arial"/>
              </a:rPr>
              <a:t>World Book Day 2026</a:t>
            </a:r>
            <a:endParaRPr lang="en-US" sz="6000">
              <a:latin typeface="Arial"/>
              <a:ea typeface="Open Sans ExtraBold" panose="020B0906030804020204" pitchFamily="34" charset="0"/>
              <a:cs typeface="Arial"/>
            </a:endParaRPr>
          </a:p>
        </p:txBody>
      </p:sp>
      <p:pic>
        <p:nvPicPr>
          <p:cNvPr id="16" name="Picture 15" descr="A blue square with black background&#10;&#10;AI-generated content may be incorrect.">
            <a:extLst>
              <a:ext uri="{FF2B5EF4-FFF2-40B4-BE49-F238E27FC236}">
                <a16:creationId xmlns:a16="http://schemas.microsoft.com/office/drawing/2014/main" id="{C070FD11-B049-A3B3-685C-57AC2D8BD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114040" y="4525196"/>
            <a:ext cx="404775" cy="404775"/>
          </a:xfrm>
          <a:prstGeom prst="rect">
            <a:avLst/>
          </a:prstGeom>
        </p:spPr>
      </p:pic>
      <p:pic>
        <p:nvPicPr>
          <p:cNvPr id="22" name="Picture 21" descr="A red and black half circle&#10;&#10;AI-generated content may be incorrect.">
            <a:extLst>
              <a:ext uri="{FF2B5EF4-FFF2-40B4-BE49-F238E27FC236}">
                <a16:creationId xmlns:a16="http://schemas.microsoft.com/office/drawing/2014/main" id="{3C5622B8-79A5-586C-55F4-E3EFB0412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79338" y="5058173"/>
            <a:ext cx="404775" cy="404775"/>
          </a:xfrm>
          <a:prstGeom prst="rect">
            <a:avLst/>
          </a:prstGeom>
        </p:spPr>
      </p:pic>
      <p:pic>
        <p:nvPicPr>
          <p:cNvPr id="37" name="Picture 36" descr="A pink and black half circle&#10;&#10;AI-generated content may be incorrect.">
            <a:extLst>
              <a:ext uri="{FF2B5EF4-FFF2-40B4-BE49-F238E27FC236}">
                <a16:creationId xmlns:a16="http://schemas.microsoft.com/office/drawing/2014/main" id="{3DC6B3D6-4225-821B-6A52-18BF9A024B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185135" y="2494376"/>
            <a:ext cx="404775" cy="404775"/>
          </a:xfrm>
          <a:prstGeom prst="rect">
            <a:avLst/>
          </a:prstGeom>
        </p:spPr>
      </p:pic>
      <p:pic>
        <p:nvPicPr>
          <p:cNvPr id="38" name="Picture 37" descr="A purple and black half circle&#10;&#10;AI-generated content may be incorrect.">
            <a:extLst>
              <a:ext uri="{FF2B5EF4-FFF2-40B4-BE49-F238E27FC236}">
                <a16:creationId xmlns:a16="http://schemas.microsoft.com/office/drawing/2014/main" id="{4001D9F0-5447-3AA0-3F13-48D6467653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7229201" y="1974297"/>
            <a:ext cx="404775" cy="404775"/>
          </a:xfrm>
          <a:prstGeom prst="rect">
            <a:avLst/>
          </a:prstGeom>
        </p:spPr>
      </p:pic>
      <p:pic>
        <p:nvPicPr>
          <p:cNvPr id="39" name="Picture 38" descr="A purple square with black background&#10;&#10;AI-generated content may be incorrect.">
            <a:extLst>
              <a:ext uri="{FF2B5EF4-FFF2-40B4-BE49-F238E27FC236}">
                <a16:creationId xmlns:a16="http://schemas.microsoft.com/office/drawing/2014/main" id="{33AC4ECC-4485-42C0-C338-84B49997C9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985405" y="2291988"/>
            <a:ext cx="404775" cy="404775"/>
          </a:xfrm>
          <a:prstGeom prst="rect">
            <a:avLst/>
          </a:prstGeom>
        </p:spPr>
      </p:pic>
      <p:pic>
        <p:nvPicPr>
          <p:cNvPr id="40" name="Picture 39" descr="A pink square with black background&#10;&#10;AI-generated content may be incorrect.">
            <a:extLst>
              <a:ext uri="{FF2B5EF4-FFF2-40B4-BE49-F238E27FC236}">
                <a16:creationId xmlns:a16="http://schemas.microsoft.com/office/drawing/2014/main" id="{614EA137-D94C-F96B-79D4-DD3700C8734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694405" y="1317533"/>
            <a:ext cx="404775" cy="404775"/>
          </a:xfrm>
          <a:prstGeom prst="rect">
            <a:avLst/>
          </a:prstGeom>
        </p:spPr>
      </p:pic>
      <p:pic>
        <p:nvPicPr>
          <p:cNvPr id="41" name="Picture 40" descr="A red square with black background&#10;&#10;AI-generated content may be incorrect.">
            <a:extLst>
              <a:ext uri="{FF2B5EF4-FFF2-40B4-BE49-F238E27FC236}">
                <a16:creationId xmlns:a16="http://schemas.microsoft.com/office/drawing/2014/main" id="{996B641F-493F-BD7D-3129-F0DA1A6575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617666" y="4329792"/>
            <a:ext cx="404775" cy="404775"/>
          </a:xfrm>
          <a:prstGeom prst="rect">
            <a:avLst/>
          </a:prstGeom>
        </p:spPr>
      </p:pic>
      <p:pic>
        <p:nvPicPr>
          <p:cNvPr id="42" name="Picture 41" descr="A blue and black half circle&#10;&#10;AI-generated content may be incorrect.">
            <a:extLst>
              <a:ext uri="{FF2B5EF4-FFF2-40B4-BE49-F238E27FC236}">
                <a16:creationId xmlns:a16="http://schemas.microsoft.com/office/drawing/2014/main" id="{A5935928-0D19-7618-6CDD-9B96D3E468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0747074" y="3119853"/>
            <a:ext cx="404775" cy="404775"/>
          </a:xfrm>
          <a:prstGeom prst="rect">
            <a:avLst/>
          </a:prstGeom>
        </p:spPr>
      </p:pic>
      <p:pic>
        <p:nvPicPr>
          <p:cNvPr id="43" name="Picture 42" descr="A blue and black half circle&#10;&#10;AI-generated content may be incorrect.">
            <a:extLst>
              <a:ext uri="{FF2B5EF4-FFF2-40B4-BE49-F238E27FC236}">
                <a16:creationId xmlns:a16="http://schemas.microsoft.com/office/drawing/2014/main" id="{4243F2D1-DDBA-A331-F250-1B1B4F5AF3F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1480834" y="1883026"/>
            <a:ext cx="404775" cy="404775"/>
          </a:xfrm>
          <a:prstGeom prst="rect">
            <a:avLst/>
          </a:prstGeom>
        </p:spPr>
      </p:pic>
      <p:pic>
        <p:nvPicPr>
          <p:cNvPr id="44" name="Picture 43" descr="A purple half circle with black background&#10;&#10;AI-generated content may be incorrect.">
            <a:extLst>
              <a:ext uri="{FF2B5EF4-FFF2-40B4-BE49-F238E27FC236}">
                <a16:creationId xmlns:a16="http://schemas.microsoft.com/office/drawing/2014/main" id="{29F233B0-C526-B3CF-226B-2CC9F387B46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1145322" y="5965172"/>
            <a:ext cx="404775" cy="404775"/>
          </a:xfrm>
          <a:prstGeom prst="rect">
            <a:avLst/>
          </a:prstGeom>
        </p:spPr>
      </p:pic>
      <p:pic>
        <p:nvPicPr>
          <p:cNvPr id="7" name="Graphic 6">
            <a:extLst>
              <a:ext uri="{FF2B5EF4-FFF2-40B4-BE49-F238E27FC236}">
                <a16:creationId xmlns:a16="http://schemas.microsoft.com/office/drawing/2014/main" id="{E603F144-0D56-BC9A-D38C-A6739405544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18109" y="5097"/>
            <a:ext cx="3674755" cy="1713173"/>
          </a:xfrm>
          <a:prstGeom prst="rect">
            <a:avLst/>
          </a:prstGeom>
        </p:spPr>
      </p:pic>
      <p:pic>
        <p:nvPicPr>
          <p:cNvPr id="8" name="Picture 7" descr="A group of colorful books&#10;&#10;AI-generated content may be incorrect.">
            <a:extLst>
              <a:ext uri="{FF2B5EF4-FFF2-40B4-BE49-F238E27FC236}">
                <a16:creationId xmlns:a16="http://schemas.microsoft.com/office/drawing/2014/main" id="{281C18BC-528B-E9C7-8453-DDD76A5191F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84113" y="3803549"/>
            <a:ext cx="7503726" cy="3940480"/>
          </a:xfrm>
          <a:prstGeom prst="rect">
            <a:avLst/>
          </a:prstGeom>
        </p:spPr>
      </p:pic>
      <p:pic>
        <p:nvPicPr>
          <p:cNvPr id="4" name="Picture 3" descr="A yellow sign with black text and a purple rectangle with eyes&#10;&#10;AI-generated content may be incorrect.">
            <a:extLst>
              <a:ext uri="{FF2B5EF4-FFF2-40B4-BE49-F238E27FC236}">
                <a16:creationId xmlns:a16="http://schemas.microsoft.com/office/drawing/2014/main" id="{9F5F7916-497D-8980-1026-26E2F342751B}"/>
              </a:ext>
            </a:extLst>
          </p:cNvPr>
          <p:cNvPicPr>
            <a:picLocks noChangeAspect="1"/>
          </p:cNvPicPr>
          <p:nvPr/>
        </p:nvPicPr>
        <p:blipFill>
          <a:blip r:embed="rId16"/>
          <a:stretch>
            <a:fillRect/>
          </a:stretch>
        </p:blipFill>
        <p:spPr>
          <a:xfrm>
            <a:off x="244562" y="275967"/>
            <a:ext cx="2044013" cy="1435443"/>
          </a:xfrm>
          <a:prstGeom prst="rect">
            <a:avLst/>
          </a:prstGeom>
        </p:spPr>
      </p:pic>
    </p:spTree>
    <p:extLst>
      <p:ext uri="{BB962C8B-B14F-4D97-AF65-F5344CB8AC3E}">
        <p14:creationId xmlns:p14="http://schemas.microsoft.com/office/powerpoint/2010/main" val="393002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2B2ED-0D0B-06CF-4069-082F602B2CB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B352F6F-A10F-5BEF-9233-80299F53924B}"/>
              </a:ext>
            </a:extLst>
          </p:cNvPr>
          <p:cNvSpPr>
            <a:spLocks noGrp="1" noRot="1" noMove="1" noResize="1" noEditPoints="1" noAdjustHandles="1" noChangeArrowheads="1" noChangeShapeType="1"/>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1">
            <a:extLst>
              <a:ext uri="{FF2B5EF4-FFF2-40B4-BE49-F238E27FC236}">
                <a16:creationId xmlns:a16="http://schemas.microsoft.com/office/drawing/2014/main" id="{336B71BE-93DB-CC36-670D-7063973B905E}"/>
              </a:ext>
            </a:extLst>
          </p:cNvPr>
          <p:cNvSpPr>
            <a:spLocks noGrp="1"/>
          </p:cNvSpPr>
          <p:nvPr>
            <p:ph type="title"/>
          </p:nvPr>
        </p:nvSpPr>
        <p:spPr>
          <a:xfrm>
            <a:off x="2290744" y="1317487"/>
            <a:ext cx="11263223" cy="1752274"/>
          </a:xfrm>
        </p:spPr>
        <p:txBody>
          <a:bodyPr>
            <a:noAutofit/>
          </a:bodyPr>
          <a:lstStyle/>
          <a:p>
            <a:pPr algn="ctr"/>
            <a:r>
              <a:rPr lang="en-GB" sz="4800" b="1">
                <a:solidFill>
                  <a:srgbClr val="000C30"/>
                </a:solidFill>
                <a:latin typeface="Arial"/>
                <a:ea typeface="Open Sans bold"/>
                <a:cs typeface="Open Sans bold"/>
              </a:rPr>
              <a:t>Join our Jigsaw Book Swap!</a:t>
            </a:r>
          </a:p>
        </p:txBody>
      </p:sp>
      <p:sp>
        <p:nvSpPr>
          <p:cNvPr id="4" name="Slide Number Placeholder 13">
            <a:extLst>
              <a:ext uri="{FF2B5EF4-FFF2-40B4-BE49-F238E27FC236}">
                <a16:creationId xmlns:a16="http://schemas.microsoft.com/office/drawing/2014/main" id="{58743332-1188-AE2E-AD8F-1C1D531EADA2}"/>
              </a:ext>
            </a:extLst>
          </p:cNvPr>
          <p:cNvSpPr>
            <a:spLocks noGrp="1"/>
          </p:cNvSpPr>
          <p:nvPr>
            <p:ph type="sldNum" sz="quarter" idx="4"/>
          </p:nvPr>
        </p:nvSpPr>
        <p:spPr>
          <a:xfrm>
            <a:off x="11282926" y="6227339"/>
            <a:ext cx="492443" cy="204839"/>
          </a:xfrm>
        </p:spPr>
        <p:txBody>
          <a:bodyPr/>
          <a:lstStyle/>
          <a:p>
            <a:fld id="{58B2BE56-A1DF-44BF-AF31-08C6097C884E}" type="slidenum">
              <a:rPr lang="en-US" smtClean="0"/>
              <a:pPr/>
              <a:t>17</a:t>
            </a:fld>
            <a:endParaRPr lang="en-US" sz="1200"/>
          </a:p>
        </p:txBody>
      </p:sp>
      <p:pic>
        <p:nvPicPr>
          <p:cNvPr id="29" name="Picture 28" descr="A purple square with black background&#10;&#10;AI-generated content may be incorrect.">
            <a:extLst>
              <a:ext uri="{FF2B5EF4-FFF2-40B4-BE49-F238E27FC236}">
                <a16:creationId xmlns:a16="http://schemas.microsoft.com/office/drawing/2014/main" id="{1BDEC49F-C9D9-8AE2-D697-296DA9000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088357" y="212254"/>
            <a:ext cx="404775" cy="404775"/>
          </a:xfrm>
          <a:prstGeom prst="rect">
            <a:avLst/>
          </a:prstGeom>
        </p:spPr>
      </p:pic>
      <p:pic>
        <p:nvPicPr>
          <p:cNvPr id="30" name="Picture 29" descr="A pink square with black background&#10;&#10;AI-generated content may be incorrect.">
            <a:extLst>
              <a:ext uri="{FF2B5EF4-FFF2-40B4-BE49-F238E27FC236}">
                <a16:creationId xmlns:a16="http://schemas.microsoft.com/office/drawing/2014/main" id="{A50DDA6B-01E7-F21D-C1C5-BDE9701E8B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1344312" y="1238333"/>
            <a:ext cx="404775" cy="404775"/>
          </a:xfrm>
          <a:prstGeom prst="rect">
            <a:avLst/>
          </a:prstGeom>
        </p:spPr>
      </p:pic>
      <p:pic>
        <p:nvPicPr>
          <p:cNvPr id="31" name="Picture 30" descr="A red square with black background&#10;&#10;AI-generated content may be incorrect.">
            <a:extLst>
              <a:ext uri="{FF2B5EF4-FFF2-40B4-BE49-F238E27FC236}">
                <a16:creationId xmlns:a16="http://schemas.microsoft.com/office/drawing/2014/main" id="{B4BC75B5-72CB-DFEF-706F-532C6C5140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76954" y="1971710"/>
            <a:ext cx="404775" cy="404775"/>
          </a:xfrm>
          <a:prstGeom prst="rect">
            <a:avLst/>
          </a:prstGeom>
        </p:spPr>
      </p:pic>
      <p:pic>
        <p:nvPicPr>
          <p:cNvPr id="32" name="Picture 31" descr="A blue and black half circle&#10;&#10;AI-generated content may be incorrect.">
            <a:extLst>
              <a:ext uri="{FF2B5EF4-FFF2-40B4-BE49-F238E27FC236}">
                <a16:creationId xmlns:a16="http://schemas.microsoft.com/office/drawing/2014/main" id="{1229D473-D667-7012-4F3A-35BB7D7936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1518125" y="3024225"/>
            <a:ext cx="404775" cy="404775"/>
          </a:xfrm>
          <a:prstGeom prst="rect">
            <a:avLst/>
          </a:prstGeom>
        </p:spPr>
      </p:pic>
      <p:pic>
        <p:nvPicPr>
          <p:cNvPr id="33" name="Picture 32" descr="A blue and black half circle&#10;&#10;AI-generated content may be incorrect.">
            <a:extLst>
              <a:ext uri="{FF2B5EF4-FFF2-40B4-BE49-F238E27FC236}">
                <a16:creationId xmlns:a16="http://schemas.microsoft.com/office/drawing/2014/main" id="{287E23DC-5850-1A3F-0EB5-FE15307E81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8916813" y="220212"/>
            <a:ext cx="404775" cy="404775"/>
          </a:xfrm>
          <a:prstGeom prst="rect">
            <a:avLst/>
          </a:prstGeom>
        </p:spPr>
      </p:pic>
      <p:pic>
        <p:nvPicPr>
          <p:cNvPr id="34" name="Picture 33" descr="A purple half circle with black background&#10;&#10;AI-generated content may be incorrect.">
            <a:extLst>
              <a:ext uri="{FF2B5EF4-FFF2-40B4-BE49-F238E27FC236}">
                <a16:creationId xmlns:a16="http://schemas.microsoft.com/office/drawing/2014/main" id="{7D754820-4D4F-5A05-04EA-6D355DD86A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5390493" y="210383"/>
            <a:ext cx="404775" cy="404775"/>
          </a:xfrm>
          <a:prstGeom prst="rect">
            <a:avLst/>
          </a:prstGeom>
        </p:spPr>
      </p:pic>
      <p:sp>
        <p:nvSpPr>
          <p:cNvPr id="3" name="TextBox 2">
            <a:extLst>
              <a:ext uri="{FF2B5EF4-FFF2-40B4-BE49-F238E27FC236}">
                <a16:creationId xmlns:a16="http://schemas.microsoft.com/office/drawing/2014/main" id="{B7EDCD34-4D39-E79A-FFF6-91CEE14A56CD}"/>
              </a:ext>
            </a:extLst>
          </p:cNvPr>
          <p:cNvSpPr txBox="1"/>
          <p:nvPr/>
        </p:nvSpPr>
        <p:spPr>
          <a:xfrm>
            <a:off x="4523400" y="6458311"/>
            <a:ext cx="2947248" cy="307777"/>
          </a:xfrm>
          <a:prstGeom prst="rect">
            <a:avLst/>
          </a:prstGeom>
          <a:noFill/>
        </p:spPr>
        <p:txBody>
          <a:bodyPr wrap="square" rtlCol="0">
            <a:spAutoFit/>
          </a:bodyPr>
          <a:lstStyle/>
          <a:p>
            <a:pPr algn="ctr"/>
            <a:r>
              <a:rPr lang="en-GB" sz="1400">
                <a:solidFill>
                  <a:srgbClr val="000C30"/>
                </a:solidFill>
                <a:latin typeface="Outfit" pitchFamily="2" charset="0"/>
              </a:rPr>
              <a:t>© Jigsaw Education Group</a:t>
            </a:r>
          </a:p>
        </p:txBody>
      </p:sp>
      <p:pic>
        <p:nvPicPr>
          <p:cNvPr id="13" name="Picture 12" descr="Cartoon character reading a book&#10;&#10;AI-generated content may be incorrect.">
            <a:extLst>
              <a:ext uri="{FF2B5EF4-FFF2-40B4-BE49-F238E27FC236}">
                <a16:creationId xmlns:a16="http://schemas.microsoft.com/office/drawing/2014/main" id="{92D98885-99C5-06E0-56BB-483FEC6633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213" y="422599"/>
            <a:ext cx="3987728" cy="3987728"/>
          </a:xfrm>
          <a:prstGeom prst="rect">
            <a:avLst/>
          </a:prstGeom>
        </p:spPr>
      </p:pic>
      <p:pic>
        <p:nvPicPr>
          <p:cNvPr id="15" name="Picture 14" descr="A cartoon character holding a book&#10;&#10;AI-generated content may be incorrect.">
            <a:extLst>
              <a:ext uri="{FF2B5EF4-FFF2-40B4-BE49-F238E27FC236}">
                <a16:creationId xmlns:a16="http://schemas.microsoft.com/office/drawing/2014/main" id="{6D0A211C-9D75-F1B7-083D-CCFC7EA887C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44047" y="2893152"/>
            <a:ext cx="5149233" cy="3235680"/>
          </a:xfrm>
          <a:prstGeom prst="rect">
            <a:avLst/>
          </a:prstGeom>
        </p:spPr>
      </p:pic>
      <p:pic>
        <p:nvPicPr>
          <p:cNvPr id="16" name="Picture 15" descr="A group of colorful books&#10;&#10;AI-generated content may be incorrect.">
            <a:extLst>
              <a:ext uri="{FF2B5EF4-FFF2-40B4-BE49-F238E27FC236}">
                <a16:creationId xmlns:a16="http://schemas.microsoft.com/office/drawing/2014/main" id="{93399944-EFD5-7BCF-831B-F1A6F296E86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117" y="3332161"/>
            <a:ext cx="7503726" cy="3940480"/>
          </a:xfrm>
          <a:prstGeom prst="rect">
            <a:avLst/>
          </a:prstGeom>
        </p:spPr>
      </p:pic>
    </p:spTree>
    <p:extLst>
      <p:ext uri="{BB962C8B-B14F-4D97-AF65-F5344CB8AC3E}">
        <p14:creationId xmlns:p14="http://schemas.microsoft.com/office/powerpoint/2010/main" val="3743159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58178-9753-D9AF-2FEE-E049AAABCD1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893338A-9072-13EC-41BC-B6790D9021AA}"/>
              </a:ext>
            </a:extLst>
          </p:cNvPr>
          <p:cNvSpPr>
            <a:spLocks noGrp="1" noRot="1" noMove="1" noResize="1" noEditPoints="1" noAdjustHandles="1" noChangeArrowheads="1" noChangeShapeType="1"/>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1">
            <a:extLst>
              <a:ext uri="{FF2B5EF4-FFF2-40B4-BE49-F238E27FC236}">
                <a16:creationId xmlns:a16="http://schemas.microsoft.com/office/drawing/2014/main" id="{C8408762-2730-3A13-8013-44836D785732}"/>
              </a:ext>
            </a:extLst>
          </p:cNvPr>
          <p:cNvSpPr>
            <a:spLocks noGrp="1"/>
          </p:cNvSpPr>
          <p:nvPr>
            <p:ph type="title"/>
          </p:nvPr>
        </p:nvSpPr>
        <p:spPr>
          <a:xfrm>
            <a:off x="485864" y="5225715"/>
            <a:ext cx="11263223" cy="1752274"/>
          </a:xfrm>
        </p:spPr>
        <p:txBody>
          <a:bodyPr>
            <a:noAutofit/>
          </a:bodyPr>
          <a:lstStyle/>
          <a:p>
            <a:pPr algn="ctr"/>
            <a:r>
              <a:rPr lang="en-GB" sz="4400" b="1">
                <a:solidFill>
                  <a:srgbClr val="000C30"/>
                </a:solidFill>
                <a:latin typeface="Arial"/>
                <a:ea typeface="Open Sans bold"/>
                <a:cs typeface="Open Sans bold"/>
              </a:rPr>
              <a:t>Books help us! </a:t>
            </a:r>
          </a:p>
        </p:txBody>
      </p:sp>
      <p:sp>
        <p:nvSpPr>
          <p:cNvPr id="4" name="Slide Number Placeholder 13">
            <a:extLst>
              <a:ext uri="{FF2B5EF4-FFF2-40B4-BE49-F238E27FC236}">
                <a16:creationId xmlns:a16="http://schemas.microsoft.com/office/drawing/2014/main" id="{A1243BBF-4BC7-91DF-0344-B883EA340430}"/>
              </a:ext>
            </a:extLst>
          </p:cNvPr>
          <p:cNvSpPr>
            <a:spLocks noGrp="1"/>
          </p:cNvSpPr>
          <p:nvPr>
            <p:ph type="sldNum" sz="quarter" idx="4"/>
          </p:nvPr>
        </p:nvSpPr>
        <p:spPr>
          <a:xfrm>
            <a:off x="11282926" y="6227339"/>
            <a:ext cx="492443" cy="204839"/>
          </a:xfrm>
        </p:spPr>
        <p:txBody>
          <a:bodyPr/>
          <a:lstStyle/>
          <a:p>
            <a:fld id="{58B2BE56-A1DF-44BF-AF31-08C6097C884E}" type="slidenum">
              <a:rPr lang="en-US" smtClean="0"/>
              <a:pPr/>
              <a:t>18</a:t>
            </a:fld>
            <a:endParaRPr lang="en-US" sz="1200"/>
          </a:p>
        </p:txBody>
      </p:sp>
      <p:sp>
        <p:nvSpPr>
          <p:cNvPr id="3" name="TextBox 2">
            <a:extLst>
              <a:ext uri="{FF2B5EF4-FFF2-40B4-BE49-F238E27FC236}">
                <a16:creationId xmlns:a16="http://schemas.microsoft.com/office/drawing/2014/main" id="{9B46F177-8EBC-87DD-6D5D-4913595C1701}"/>
              </a:ext>
            </a:extLst>
          </p:cNvPr>
          <p:cNvSpPr txBox="1"/>
          <p:nvPr/>
        </p:nvSpPr>
        <p:spPr>
          <a:xfrm>
            <a:off x="4523400" y="6458311"/>
            <a:ext cx="2947248" cy="307777"/>
          </a:xfrm>
          <a:prstGeom prst="rect">
            <a:avLst/>
          </a:prstGeom>
          <a:noFill/>
        </p:spPr>
        <p:txBody>
          <a:bodyPr wrap="square" lIns="91440" tIns="45720" rIns="91440" bIns="45720" rtlCol="0" anchor="t">
            <a:spAutoFit/>
          </a:bodyPr>
          <a:lstStyle/>
          <a:p>
            <a:pPr algn="ctr"/>
            <a:r>
              <a:rPr lang="en-GB" sz="1400">
                <a:solidFill>
                  <a:srgbClr val="000C30"/>
                </a:solidFill>
                <a:latin typeface="Arial"/>
                <a:cs typeface="Arial"/>
              </a:rPr>
              <a:t>© Jigsaw Education Group</a:t>
            </a:r>
          </a:p>
        </p:txBody>
      </p:sp>
      <p:pic>
        <p:nvPicPr>
          <p:cNvPr id="17" name="Picture 16" descr="A group of colorful books with icons&#10;&#10;AI-generated content may be incorrect.">
            <a:extLst>
              <a:ext uri="{FF2B5EF4-FFF2-40B4-BE49-F238E27FC236}">
                <a16:creationId xmlns:a16="http://schemas.microsoft.com/office/drawing/2014/main" id="{A161F9AD-1341-2956-70DC-E047990D7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9860" y="303813"/>
            <a:ext cx="4921902" cy="4921902"/>
          </a:xfrm>
          <a:prstGeom prst="rect">
            <a:avLst/>
          </a:prstGeom>
        </p:spPr>
      </p:pic>
      <p:pic>
        <p:nvPicPr>
          <p:cNvPr id="22" name="Picture 21" descr="A cartoon character reading a book&#10;&#10;AI-generated content may be incorrect.">
            <a:extLst>
              <a:ext uri="{FF2B5EF4-FFF2-40B4-BE49-F238E27FC236}">
                <a16:creationId xmlns:a16="http://schemas.microsoft.com/office/drawing/2014/main" id="{560AA4A8-B5F2-6D4B-87C0-70F8533F4C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28" y="3092988"/>
            <a:ext cx="3908659" cy="3908659"/>
          </a:xfrm>
          <a:prstGeom prst="rect">
            <a:avLst/>
          </a:prstGeom>
        </p:spPr>
      </p:pic>
      <p:pic>
        <p:nvPicPr>
          <p:cNvPr id="36" name="Picture 35" descr="A group of people sitting and reading&#10;&#10;AI-generated content may be incorrect.">
            <a:extLst>
              <a:ext uri="{FF2B5EF4-FFF2-40B4-BE49-F238E27FC236}">
                <a16:creationId xmlns:a16="http://schemas.microsoft.com/office/drawing/2014/main" id="{D005B8A9-376E-15BE-6219-026BF2F4F5A5}"/>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768" b="95288" l="24903" r="63874">
                        <a14:foregroundMark x1="34256" y1="56883" x2="41797" y2="59629"/>
                        <a14:foregroundMark x1="41797" y1="59629" x2="49045" y2="67161"/>
                        <a14:foregroundMark x1="49045" y1="67161" x2="53800" y2="78108"/>
                        <a14:foregroundMark x1="53800" y1="78108" x2="50292" y2="87013"/>
                        <a14:foregroundMark x1="50292" y1="87013" x2="26793" y2="90575"/>
                        <a14:foregroundMark x1="26793" y1="90575" x2="24903" y2="89685"/>
                        <a14:foregroundMark x1="27592" y1="85974" x2="63913" y2="89054"/>
                        <a14:foregroundMark x1="63913" y1="89054" x2="60055" y2="83117"/>
                        <a14:foregroundMark x1="60055" y1="83117" x2="44953" y2="88980"/>
                        <a14:foregroundMark x1="44953" y1="88980" x2="40530" y2="66790"/>
                        <a14:foregroundMark x1="40530" y1="66790" x2="34977" y2="54917"/>
                        <a14:foregroundMark x1="34977" y1="54917" x2="36009" y2="55473"/>
                        <a14:foregroundMark x1="43239" y1="77662" x2="38211" y2="74842"/>
                        <a14:foregroundMark x1="38211" y1="74842" x2="35288" y2="63896"/>
                        <a14:foregroundMark x1="35288" y1="63896" x2="28196" y2="77996"/>
                        <a14:foregroundMark x1="28196" y1="77996" x2="31995" y2="80631"/>
                        <a14:foregroundMark x1="31995" y1="80631" x2="33885" y2="79443"/>
                        <a14:foregroundMark x1="62958" y1="86865" x2="61204" y2="94063"/>
                        <a14:foregroundMark x1="61204" y1="94063" x2="61204" y2="94063"/>
                        <a14:foregroundMark x1="61847" y1="86494" x2="63874" y2="90909"/>
                        <a14:foregroundMark x1="30826" y1="78553" x2="32405" y2="62560"/>
                        <a14:foregroundMark x1="32405" y1="62560" x2="32775" y2="62004"/>
                        <a14:foregroundMark x1="37860" y1="54768" x2="33613" y2="58627"/>
                        <a14:foregroundMark x1="38055" y1="68497" x2="37217" y2="67273"/>
                        <a14:foregroundMark x1="30183" y1="69054" x2="30183" y2="69054"/>
                        <a14:foregroundMark x1="30359" y1="71688" x2="30359" y2="70464"/>
                        <a14:foregroundMark x1="34431" y1="83488" x2="32112" y2="83154"/>
                        <a14:foregroundMark x1="38426" y1="91243" x2="37490" y2="91429"/>
                        <a14:foregroundMark x1="29072" y1="91429" x2="28040" y2="91800"/>
                        <a14:foregroundMark x1="35542" y1="80853" x2="31138" y2="82189"/>
                        <a14:foregroundMark x1="31138" y1="82189" x2="31002" y2="82449"/>
                      </a14:backgroundRemoval>
                    </a14:imgEffect>
                  </a14:imgLayer>
                </a14:imgProps>
              </a:ext>
              <a:ext uri="{28A0092B-C50C-407E-A947-70E740481C1C}">
                <a14:useLocalDpi xmlns:a14="http://schemas.microsoft.com/office/drawing/2010/main" val="0"/>
              </a:ext>
            </a:extLst>
          </a:blip>
          <a:srcRect l="24074" t="53033" r="36666"/>
          <a:stretch>
            <a:fillRect/>
          </a:stretch>
        </p:blipFill>
        <p:spPr>
          <a:xfrm>
            <a:off x="7820068" y="3448875"/>
            <a:ext cx="4258350" cy="2675198"/>
          </a:xfrm>
          <a:prstGeom prst="rect">
            <a:avLst/>
          </a:prstGeom>
        </p:spPr>
      </p:pic>
    </p:spTree>
    <p:extLst>
      <p:ext uri="{BB962C8B-B14F-4D97-AF65-F5344CB8AC3E}">
        <p14:creationId xmlns:p14="http://schemas.microsoft.com/office/powerpoint/2010/main" val="69573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645A9-8960-0C67-65FC-701DFE609EA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629B443-66EB-FE93-2904-366191536B0B}"/>
              </a:ext>
            </a:extLst>
          </p:cNvPr>
          <p:cNvSpPr>
            <a:spLocks noGrp="1" noRot="1" noMove="1" noResize="1" noEditPoints="1" noAdjustHandles="1" noChangeArrowheads="1" noChangeShapeType="1"/>
          </p:cNvSpPr>
          <p:nvPr/>
        </p:nvSpPr>
        <p:spPr>
          <a:xfrm>
            <a:off x="0" y="0"/>
            <a:ext cx="12192000" cy="6858000"/>
          </a:xfrm>
          <a:prstGeom prst="rect">
            <a:avLst/>
          </a:prstGeom>
          <a:solidFill>
            <a:srgbClr val="FDF7E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1">
            <a:extLst>
              <a:ext uri="{FF2B5EF4-FFF2-40B4-BE49-F238E27FC236}">
                <a16:creationId xmlns:a16="http://schemas.microsoft.com/office/drawing/2014/main" id="{25683D30-108A-3CEF-E496-5FB1ED791D80}"/>
              </a:ext>
            </a:extLst>
          </p:cNvPr>
          <p:cNvSpPr>
            <a:spLocks noGrp="1"/>
          </p:cNvSpPr>
          <p:nvPr>
            <p:ph type="title"/>
          </p:nvPr>
        </p:nvSpPr>
        <p:spPr>
          <a:xfrm>
            <a:off x="681729" y="4801531"/>
            <a:ext cx="11263223" cy="1752274"/>
          </a:xfrm>
        </p:spPr>
        <p:txBody>
          <a:bodyPr>
            <a:noAutofit/>
          </a:bodyPr>
          <a:lstStyle/>
          <a:p>
            <a:pPr algn="ctr"/>
            <a:r>
              <a:rPr lang="en-GB" sz="4400" b="1">
                <a:solidFill>
                  <a:srgbClr val="000C30"/>
                </a:solidFill>
                <a:latin typeface="Arial"/>
                <a:ea typeface="Open Sans bold"/>
                <a:cs typeface="Open Sans bold"/>
              </a:rPr>
              <a:t>Choose something that you love reading!</a:t>
            </a:r>
            <a:endParaRPr lang="en-US" sz="4400">
              <a:latin typeface="Arial"/>
            </a:endParaRPr>
          </a:p>
        </p:txBody>
      </p:sp>
      <p:sp>
        <p:nvSpPr>
          <p:cNvPr id="4" name="Slide Number Placeholder 13">
            <a:extLst>
              <a:ext uri="{FF2B5EF4-FFF2-40B4-BE49-F238E27FC236}">
                <a16:creationId xmlns:a16="http://schemas.microsoft.com/office/drawing/2014/main" id="{06C9E8AF-25A8-EDD5-B914-15C54A46F23A}"/>
              </a:ext>
            </a:extLst>
          </p:cNvPr>
          <p:cNvSpPr>
            <a:spLocks noGrp="1"/>
          </p:cNvSpPr>
          <p:nvPr>
            <p:ph type="sldNum" sz="quarter" idx="4"/>
          </p:nvPr>
        </p:nvSpPr>
        <p:spPr>
          <a:xfrm>
            <a:off x="11282926" y="6227339"/>
            <a:ext cx="492443" cy="204839"/>
          </a:xfrm>
        </p:spPr>
        <p:txBody>
          <a:bodyPr/>
          <a:lstStyle/>
          <a:p>
            <a:fld id="{58B2BE56-A1DF-44BF-AF31-08C6097C884E}" type="slidenum">
              <a:rPr lang="en-US" smtClean="0"/>
              <a:pPr/>
              <a:t>19</a:t>
            </a:fld>
            <a:endParaRPr lang="en-US" sz="1200"/>
          </a:p>
        </p:txBody>
      </p:sp>
      <p:sp>
        <p:nvSpPr>
          <p:cNvPr id="3" name="TextBox 2">
            <a:extLst>
              <a:ext uri="{FF2B5EF4-FFF2-40B4-BE49-F238E27FC236}">
                <a16:creationId xmlns:a16="http://schemas.microsoft.com/office/drawing/2014/main" id="{E81F6C5F-AFB6-C3D5-FBE3-C5AF98152001}"/>
              </a:ext>
            </a:extLst>
          </p:cNvPr>
          <p:cNvSpPr txBox="1"/>
          <p:nvPr/>
        </p:nvSpPr>
        <p:spPr>
          <a:xfrm>
            <a:off x="4523400" y="6458311"/>
            <a:ext cx="2947248" cy="307777"/>
          </a:xfrm>
          <a:prstGeom prst="rect">
            <a:avLst/>
          </a:prstGeom>
          <a:noFill/>
        </p:spPr>
        <p:txBody>
          <a:bodyPr wrap="square" lIns="91440" tIns="45720" rIns="91440" bIns="45720" rtlCol="0" anchor="t">
            <a:spAutoFit/>
          </a:bodyPr>
          <a:lstStyle/>
          <a:p>
            <a:pPr algn="ctr"/>
            <a:r>
              <a:rPr lang="en-GB" sz="1400">
                <a:solidFill>
                  <a:srgbClr val="000C30"/>
                </a:solidFill>
                <a:latin typeface="Arial"/>
                <a:cs typeface="Arial"/>
              </a:rPr>
              <a:t>© Jigsaw Education Group</a:t>
            </a:r>
          </a:p>
        </p:txBody>
      </p:sp>
      <p:pic>
        <p:nvPicPr>
          <p:cNvPr id="7" name="Picture 6" descr="A diagram of a sharing station&#10;&#10;AI-generated content may be incorrect.">
            <a:extLst>
              <a:ext uri="{FF2B5EF4-FFF2-40B4-BE49-F238E27FC236}">
                <a16:creationId xmlns:a16="http://schemas.microsoft.com/office/drawing/2014/main" id="{1528DF90-0972-33FE-103F-89F29FE897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7795" y="55037"/>
            <a:ext cx="6593785" cy="5450054"/>
          </a:xfrm>
          <a:prstGeom prst="rect">
            <a:avLst/>
          </a:prstGeom>
        </p:spPr>
      </p:pic>
      <p:pic>
        <p:nvPicPr>
          <p:cNvPr id="9" name="Picture 8" descr="A cartoon cat reading a book&#10;&#10;AI-generated content may be incorrect.">
            <a:extLst>
              <a:ext uri="{FF2B5EF4-FFF2-40B4-BE49-F238E27FC236}">
                <a16:creationId xmlns:a16="http://schemas.microsoft.com/office/drawing/2014/main" id="{F7C4B230-7ECA-2DD5-18A3-814ACDBAF1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0" y="1090823"/>
            <a:ext cx="3192932" cy="4293451"/>
          </a:xfrm>
          <a:prstGeom prst="rect">
            <a:avLst/>
          </a:prstGeom>
        </p:spPr>
      </p:pic>
      <p:sp>
        <p:nvSpPr>
          <p:cNvPr id="5" name="TextBox 4">
            <a:extLst>
              <a:ext uri="{FF2B5EF4-FFF2-40B4-BE49-F238E27FC236}">
                <a16:creationId xmlns:a16="http://schemas.microsoft.com/office/drawing/2014/main" id="{A732663C-557A-B16B-F791-66836C88BB4E}"/>
              </a:ext>
            </a:extLst>
          </p:cNvPr>
          <p:cNvSpPr txBox="1"/>
          <p:nvPr/>
        </p:nvSpPr>
        <p:spPr>
          <a:xfrm>
            <a:off x="750793" y="537881"/>
            <a:ext cx="537882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FF0000"/>
                </a:solidFill>
                <a:cs typeface="Arial"/>
              </a:rPr>
              <a:t>ADD LINK TO JIGSAW RESOURCES</a:t>
            </a:r>
          </a:p>
        </p:txBody>
      </p:sp>
    </p:spTree>
    <p:extLst>
      <p:ext uri="{BB962C8B-B14F-4D97-AF65-F5344CB8AC3E}">
        <p14:creationId xmlns:p14="http://schemas.microsoft.com/office/powerpoint/2010/main" val="401859919"/>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724D8-9186-66F2-D522-32E813148A4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FD5CD55-5056-38D8-9E25-EE4566687EDD}"/>
              </a:ext>
            </a:extLst>
          </p:cNvPr>
          <p:cNvSpPr txBox="1"/>
          <p:nvPr/>
        </p:nvSpPr>
        <p:spPr>
          <a:xfrm>
            <a:off x="231681" y="1528619"/>
            <a:ext cx="11263605" cy="3646960"/>
          </a:xfrm>
          <a:prstGeom prst="rect">
            <a:avLst/>
          </a:prstGeom>
          <a:noFill/>
        </p:spPr>
        <p:txBody>
          <a:bodyPr wrap="square" lIns="91440" tIns="45720" rIns="91440" bIns="45720" anchor="t">
            <a:spAutoFit/>
          </a:bodyPr>
          <a:lstStyle/>
          <a:p>
            <a:pPr>
              <a:lnSpc>
                <a:spcPct val="107000"/>
              </a:lnSpc>
              <a:spcAft>
                <a:spcPts val="800"/>
              </a:spcAft>
            </a:pPr>
            <a:r>
              <a:rPr lang="en-GB" sz="1800">
                <a:effectLst/>
                <a:latin typeface="Arial"/>
                <a:ea typeface="Calibri"/>
                <a:cs typeface="Arial"/>
              </a:rPr>
              <a:t>This PowerPoint is designed to help you Go all in </a:t>
            </a:r>
            <a:r>
              <a:rPr lang="en-GB">
                <a:latin typeface="Arial"/>
                <a:ea typeface="Calibri"/>
                <a:cs typeface="Arial"/>
              </a:rPr>
              <a:t>for World</a:t>
            </a:r>
            <a:r>
              <a:rPr lang="en-GB" sz="1800">
                <a:effectLst/>
                <a:latin typeface="Arial"/>
                <a:ea typeface="Calibri"/>
                <a:cs typeface="Arial"/>
              </a:rPr>
              <a:t> Book Day in your primary school. </a:t>
            </a:r>
            <a:r>
              <a:rPr lang="en-GB"/>
              <a:t>Explore fun, fast-paced activities on the theme of </a:t>
            </a:r>
            <a:r>
              <a:rPr lang="en-GB" i="1"/>
              <a:t>reading for fun</a:t>
            </a:r>
            <a:r>
              <a:rPr lang="en-GB"/>
              <a:t>. Pupils will think about what makes something enjoyable, how reading can be a hobby, and ways to keep it fun when it feels hard. The aim is to spark “book talk” and build excitement about reading.</a:t>
            </a:r>
          </a:p>
          <a:p>
            <a:pPr>
              <a:lnSpc>
                <a:spcPct val="107000"/>
              </a:lnSpc>
              <a:spcAft>
                <a:spcPts val="800"/>
              </a:spcAft>
            </a:pPr>
            <a:r>
              <a:rPr lang="en-GB">
                <a:latin typeface="Arial"/>
                <a:ea typeface="Calibri"/>
                <a:cs typeface="Arial"/>
              </a:rPr>
              <a:t>You can s</a:t>
            </a:r>
            <a:r>
              <a:rPr lang="en-GB" sz="1800">
                <a:effectLst/>
                <a:latin typeface="Arial"/>
                <a:ea typeface="Calibri"/>
                <a:cs typeface="Arial"/>
              </a:rPr>
              <a:t>elect which slides you use to curate your own World Book Day celebrations. </a:t>
            </a:r>
            <a:r>
              <a:rPr lang="en-GB">
                <a:latin typeface="Arial"/>
                <a:ea typeface="Calibri"/>
                <a:cs typeface="Arial"/>
              </a:rPr>
              <a:t>For example, y</a:t>
            </a:r>
            <a:r>
              <a:rPr lang="en-GB" sz="1800">
                <a:effectLst/>
                <a:latin typeface="Arial"/>
                <a:ea typeface="Calibri"/>
                <a:cs typeface="Arial"/>
              </a:rPr>
              <a:t>ou might wish to use all the slides from start to finish in your World Book Day assembly. Or you might prefer to use some of the slides in your assembly and use other slides in lessons. We have also included introductory slides for Jigsaw Education’s Wellbeing activity </a:t>
            </a:r>
            <a:r>
              <a:rPr lang="en-GB" sz="1800">
                <a:solidFill>
                  <a:srgbClr val="FF0000"/>
                </a:solidFill>
                <a:effectLst/>
                <a:latin typeface="Arial"/>
                <a:ea typeface="Calibri"/>
                <a:cs typeface="Arial"/>
              </a:rPr>
              <a:t>LINK</a:t>
            </a:r>
            <a:r>
              <a:rPr lang="en-GB" sz="1800">
                <a:effectLst/>
                <a:latin typeface="Arial"/>
                <a:ea typeface="Calibri"/>
                <a:cs typeface="Arial"/>
              </a:rPr>
              <a:t> if you want to pick that route.</a:t>
            </a:r>
          </a:p>
          <a:p>
            <a:pPr>
              <a:lnSpc>
                <a:spcPct val="107000"/>
              </a:lnSpc>
              <a:spcAft>
                <a:spcPts val="800"/>
              </a:spcAft>
            </a:pPr>
            <a:r>
              <a:rPr lang="en-GB" sz="1800">
                <a:effectLst/>
                <a:latin typeface="Arial"/>
                <a:ea typeface="Calibri"/>
                <a:cs typeface="Arial"/>
              </a:rPr>
              <a:t>At the end of the pack, you will find ideas for follow-on activities linked to the central themes of the assembly which can be completed in classrooms.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2">
            <a:extLst>
              <a:ext uri="{FF2B5EF4-FFF2-40B4-BE49-F238E27FC236}">
                <a16:creationId xmlns:a16="http://schemas.microsoft.com/office/drawing/2014/main" id="{158CA2D0-CF22-9658-1F85-D54F7C23377F}"/>
              </a:ext>
            </a:extLst>
          </p:cNvPr>
          <p:cNvSpPr>
            <a:spLocks noGrp="1"/>
          </p:cNvSpPr>
          <p:nvPr>
            <p:ph type="title"/>
          </p:nvPr>
        </p:nvSpPr>
        <p:spPr>
          <a:xfrm>
            <a:off x="86360" y="387458"/>
            <a:ext cx="10515600" cy="1325563"/>
          </a:xfrm>
        </p:spPr>
        <p:txBody>
          <a:bodyPr/>
          <a:lstStyle/>
          <a:p>
            <a:r>
              <a:rPr lang="en-GB"/>
              <a:t>Instructions for use</a:t>
            </a:r>
          </a:p>
        </p:txBody>
      </p:sp>
      <p:sp>
        <p:nvSpPr>
          <p:cNvPr id="6" name="Rectangle 5">
            <a:extLst>
              <a:ext uri="{FF2B5EF4-FFF2-40B4-BE49-F238E27FC236}">
                <a16:creationId xmlns:a16="http://schemas.microsoft.com/office/drawing/2014/main" id="{CC0BBC61-D77C-D6CA-AF15-70E28404281F}"/>
              </a:ext>
            </a:extLst>
          </p:cNvPr>
          <p:cNvSpPr/>
          <p:nvPr/>
        </p:nvSpPr>
        <p:spPr>
          <a:xfrm>
            <a:off x="0" y="1"/>
            <a:ext cx="12192000" cy="530352"/>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p>
        </p:txBody>
      </p:sp>
      <p:pic>
        <p:nvPicPr>
          <p:cNvPr id="8" name="Graphic 7">
            <a:extLst>
              <a:ext uri="{FF2B5EF4-FFF2-40B4-BE49-F238E27FC236}">
                <a16:creationId xmlns:a16="http://schemas.microsoft.com/office/drawing/2014/main" id="{0661F576-7E24-08EB-BADE-A7DAC12F70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76414" y="5584487"/>
            <a:ext cx="2021603" cy="938258"/>
          </a:xfrm>
          <a:prstGeom prst="rect">
            <a:avLst/>
          </a:prstGeom>
        </p:spPr>
      </p:pic>
      <p:pic>
        <p:nvPicPr>
          <p:cNvPr id="10" name="image1.jpg">
            <a:extLst>
              <a:ext uri="{FF2B5EF4-FFF2-40B4-BE49-F238E27FC236}">
                <a16:creationId xmlns:a16="http://schemas.microsoft.com/office/drawing/2014/main" id="{6A136C93-44AD-FFB0-1843-EFC02A6B4F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4349" y="5664036"/>
            <a:ext cx="962025" cy="812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1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A9DA7-8F2A-607E-2F14-A1CB1D74C8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BF6395-EBD7-EF37-B61E-BC0FFBB7EAA3}"/>
              </a:ext>
            </a:extLst>
          </p:cNvPr>
          <p:cNvSpPr>
            <a:spLocks noGrp="1"/>
          </p:cNvSpPr>
          <p:nvPr>
            <p:ph type="title"/>
          </p:nvPr>
        </p:nvSpPr>
        <p:spPr>
          <a:xfrm>
            <a:off x="1082040" y="1195268"/>
            <a:ext cx="10515600" cy="2560526"/>
          </a:xfrm>
        </p:spPr>
        <p:txBody>
          <a:bodyPr>
            <a:normAutofit/>
          </a:bodyPr>
          <a:lstStyle/>
          <a:p>
            <a:r>
              <a:rPr lang="en-GB"/>
              <a:t>What about our World Book Day authors? What are they challenging themselves to read? </a:t>
            </a:r>
            <a:br>
              <a:rPr lang="en-GB">
                <a:solidFill>
                  <a:srgbClr val="000000"/>
                </a:solidFill>
                <a:cs typeface="Arial"/>
              </a:rPr>
            </a:br>
            <a:r>
              <a:rPr lang="en-GB">
                <a:solidFill>
                  <a:srgbClr val="FF0000"/>
                </a:solidFill>
              </a:rPr>
              <a:t>- Embed video here</a:t>
            </a:r>
            <a:endParaRPr lang="en-GB">
              <a:solidFill>
                <a:srgbClr val="FF0000"/>
              </a:solidFill>
              <a:cs typeface="Arial"/>
            </a:endParaRPr>
          </a:p>
        </p:txBody>
      </p:sp>
      <p:sp>
        <p:nvSpPr>
          <p:cNvPr id="2" name="Rectangle 1">
            <a:extLst>
              <a:ext uri="{FF2B5EF4-FFF2-40B4-BE49-F238E27FC236}">
                <a16:creationId xmlns:a16="http://schemas.microsoft.com/office/drawing/2014/main" id="{974CF8FA-A6CC-326B-E2B8-128D7B77DF8D}"/>
              </a:ext>
            </a:extLst>
          </p:cNvPr>
          <p:cNvSpPr/>
          <p:nvPr/>
        </p:nvSpPr>
        <p:spPr>
          <a:xfrm>
            <a:off x="0" y="1"/>
            <a:ext cx="12192000" cy="530352"/>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2037452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4E8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78217-AFAC-AD30-35DE-ACCBE44BE867}"/>
              </a:ext>
            </a:extLst>
          </p:cNvPr>
          <p:cNvSpPr>
            <a:spLocks noGrp="1"/>
          </p:cNvSpPr>
          <p:nvPr>
            <p:ph type="title"/>
          </p:nvPr>
        </p:nvSpPr>
        <p:spPr>
          <a:xfrm>
            <a:off x="334347" y="-4379"/>
            <a:ext cx="10515600" cy="1325563"/>
          </a:xfrm>
        </p:spPr>
        <p:txBody>
          <a:bodyPr>
            <a:normAutofit/>
          </a:bodyPr>
          <a:lstStyle/>
          <a:p>
            <a:pPr rtl="0" eaLnBrk="1" latinLnBrk="0" hangingPunct="1"/>
            <a:r>
              <a:rPr lang="en-GB" b="1" kern="1200">
                <a:solidFill>
                  <a:srgbClr val="000000"/>
                </a:solidFill>
                <a:effectLst/>
                <a:latin typeface="Arial"/>
                <a:ea typeface="Calibri"/>
                <a:cs typeface="Arial"/>
              </a:rPr>
              <a:t>Which catches your eye?</a:t>
            </a:r>
            <a:endParaRPr lang="en-GB" b="1" u="sng">
              <a:latin typeface="Arial"/>
              <a:ea typeface="Calibri"/>
              <a:cs typeface="Arial"/>
            </a:endParaRPr>
          </a:p>
        </p:txBody>
      </p:sp>
      <p:pic>
        <p:nvPicPr>
          <p:cNvPr id="3" name="Picture 2" descr="A collection of children&amp;#39;s books&#10;&#10;AI-generated content may be incorrect.">
            <a:extLst>
              <a:ext uri="{FF2B5EF4-FFF2-40B4-BE49-F238E27FC236}">
                <a16:creationId xmlns:a16="http://schemas.microsoft.com/office/drawing/2014/main" id="{6F364131-5C54-2A6D-D2A9-82941DB91A11}"/>
              </a:ext>
            </a:extLst>
          </p:cNvPr>
          <p:cNvPicPr>
            <a:picLocks noChangeAspect="1"/>
          </p:cNvPicPr>
          <p:nvPr/>
        </p:nvPicPr>
        <p:blipFill>
          <a:blip r:embed="rId2"/>
          <a:stretch>
            <a:fillRect/>
          </a:stretch>
        </p:blipFill>
        <p:spPr>
          <a:xfrm>
            <a:off x="3041543" y="1046135"/>
            <a:ext cx="5682712" cy="5682712"/>
          </a:xfrm>
          <a:prstGeom prst="rect">
            <a:avLst/>
          </a:prstGeom>
        </p:spPr>
      </p:pic>
    </p:spTree>
    <p:extLst>
      <p:ext uri="{BB962C8B-B14F-4D97-AF65-F5344CB8AC3E}">
        <p14:creationId xmlns:p14="http://schemas.microsoft.com/office/powerpoint/2010/main" val="33062369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4E8FF"/>
        </a:solidFill>
        <a:effectLst/>
      </p:bgPr>
    </p:bg>
    <p:spTree>
      <p:nvGrpSpPr>
        <p:cNvPr id="1" name="">
          <a:extLst>
            <a:ext uri="{FF2B5EF4-FFF2-40B4-BE49-F238E27FC236}">
              <a16:creationId xmlns:a16="http://schemas.microsoft.com/office/drawing/2014/main" id="{A1F0C32C-D2F7-228E-18E0-BB8D336A313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DA42B74-527B-8769-C705-AE56E2BF9C57}"/>
              </a:ext>
            </a:extLst>
          </p:cNvPr>
          <p:cNvSpPr txBox="1"/>
          <p:nvPr/>
        </p:nvSpPr>
        <p:spPr>
          <a:xfrm>
            <a:off x="495265" y="2509268"/>
            <a:ext cx="5732319" cy="1631216"/>
          </a:xfrm>
          <a:prstGeom prst="rect">
            <a:avLst/>
          </a:prstGeom>
          <a:noFill/>
        </p:spPr>
        <p:txBody>
          <a:bodyPr wrap="square" lIns="91440" tIns="45720" rIns="91440" bIns="45720" rtlCol="0" anchor="t">
            <a:spAutoFit/>
          </a:bodyPr>
          <a:lstStyle/>
          <a:p>
            <a:r>
              <a:rPr lang="en-GB" sz="5000" b="1">
                <a:latin typeface="Arial"/>
                <a:cs typeface="Arial"/>
              </a:rPr>
              <a:t>Have a great World Book Day!</a:t>
            </a:r>
            <a:endParaRPr lang="en-US">
              <a:cs typeface="Arial" panose="020B0604020202020204"/>
            </a:endParaRPr>
          </a:p>
        </p:txBody>
      </p:sp>
      <p:pic>
        <p:nvPicPr>
          <p:cNvPr id="2" name="Picture 1" descr="A group of purple rectangles with eyes&#10;&#10;AI-generated content may be incorrect.">
            <a:extLst>
              <a:ext uri="{FF2B5EF4-FFF2-40B4-BE49-F238E27FC236}">
                <a16:creationId xmlns:a16="http://schemas.microsoft.com/office/drawing/2014/main" id="{1E5A3D75-60E5-7E01-61BA-A2CE6B256D51}"/>
              </a:ext>
            </a:extLst>
          </p:cNvPr>
          <p:cNvPicPr>
            <a:picLocks noChangeAspect="1"/>
          </p:cNvPicPr>
          <p:nvPr/>
        </p:nvPicPr>
        <p:blipFill>
          <a:blip r:embed="rId2"/>
          <a:stretch>
            <a:fillRect/>
          </a:stretch>
        </p:blipFill>
        <p:spPr>
          <a:xfrm>
            <a:off x="6096000" y="427552"/>
            <a:ext cx="6692173" cy="5418233"/>
          </a:xfrm>
          <a:prstGeom prst="rect">
            <a:avLst/>
          </a:prstGeom>
        </p:spPr>
      </p:pic>
    </p:spTree>
    <p:extLst>
      <p:ext uri="{BB962C8B-B14F-4D97-AF65-F5344CB8AC3E}">
        <p14:creationId xmlns:p14="http://schemas.microsoft.com/office/powerpoint/2010/main" val="31914061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7E664-9577-3747-F241-89D3A4236E2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6D7B4F4-0037-FF61-AD6F-08C0459F0EDB}"/>
              </a:ext>
            </a:extLst>
          </p:cNvPr>
          <p:cNvSpPr/>
          <p:nvPr/>
        </p:nvSpPr>
        <p:spPr>
          <a:xfrm>
            <a:off x="0" y="1"/>
            <a:ext cx="12192000" cy="6927141"/>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2">
            <a:extLst>
              <a:ext uri="{FF2B5EF4-FFF2-40B4-BE49-F238E27FC236}">
                <a16:creationId xmlns:a16="http://schemas.microsoft.com/office/drawing/2014/main" id="{86464338-7710-B1BC-C0CD-DCA55060840C}"/>
              </a:ext>
            </a:extLst>
          </p:cNvPr>
          <p:cNvGrpSpPr/>
          <p:nvPr/>
        </p:nvGrpSpPr>
        <p:grpSpPr>
          <a:xfrm>
            <a:off x="-946079" y="-70575"/>
            <a:ext cx="12736027" cy="6783127"/>
            <a:chOff x="0" y="-57150"/>
            <a:chExt cx="3692137" cy="2520716"/>
          </a:xfrm>
        </p:grpSpPr>
        <p:sp>
          <p:nvSpPr>
            <p:cNvPr id="5" name="Freeform 3">
              <a:extLst>
                <a:ext uri="{FF2B5EF4-FFF2-40B4-BE49-F238E27FC236}">
                  <a16:creationId xmlns:a16="http://schemas.microsoft.com/office/drawing/2014/main" id="{4AC96EF3-2B35-3A19-E839-536B4BF4DA01}"/>
                </a:ext>
              </a:extLst>
            </p:cNvPr>
            <p:cNvSpPr/>
            <p:nvPr/>
          </p:nvSpPr>
          <p:spPr>
            <a:xfrm>
              <a:off x="413464" y="300898"/>
              <a:ext cx="3278673" cy="2162668"/>
            </a:xfrm>
            <a:custGeom>
              <a:avLst/>
              <a:gdLst/>
              <a:ahLst/>
              <a:cxnLst/>
              <a:rect l="l" t="t" r="r" b="b"/>
              <a:pathLst>
                <a:path w="3289905" h="2167467">
                  <a:moveTo>
                    <a:pt x="0" y="0"/>
                  </a:moveTo>
                  <a:lnTo>
                    <a:pt x="3289905" y="0"/>
                  </a:lnTo>
                  <a:lnTo>
                    <a:pt x="3289905" y="2167467"/>
                  </a:lnTo>
                  <a:lnTo>
                    <a:pt x="0" y="2167467"/>
                  </a:lnTo>
                  <a:close/>
                </a:path>
              </a:pathLst>
            </a:custGeom>
            <a:solidFill>
              <a:srgbClr val="FFFFFF"/>
            </a:solidFill>
            <a:ln w="38100" cap="sq">
              <a:solidFill>
                <a:srgbClr val="000000"/>
              </a:solidFill>
              <a:prstDash val="solid"/>
              <a:miter/>
            </a:ln>
          </p:spPr>
          <p:txBody>
            <a:bodyPr/>
            <a:lstStyle/>
            <a:p>
              <a:endParaRPr lang="en-GB" sz="1634"/>
            </a:p>
          </p:txBody>
        </p:sp>
        <p:sp>
          <p:nvSpPr>
            <p:cNvPr id="6" name="TextBox 4">
              <a:extLst>
                <a:ext uri="{FF2B5EF4-FFF2-40B4-BE49-F238E27FC236}">
                  <a16:creationId xmlns:a16="http://schemas.microsoft.com/office/drawing/2014/main" id="{CC4CF59C-B45F-CEDA-69C1-82BB7A556102}"/>
                </a:ext>
              </a:extLst>
            </p:cNvPr>
            <p:cNvSpPr txBox="1"/>
            <p:nvPr/>
          </p:nvSpPr>
          <p:spPr>
            <a:xfrm>
              <a:off x="0" y="-57150"/>
              <a:ext cx="3289905" cy="2224617"/>
            </a:xfrm>
            <a:prstGeom prst="rect">
              <a:avLst/>
            </a:prstGeom>
          </p:spPr>
          <p:txBody>
            <a:bodyPr lIns="46104" tIns="46104" rIns="46104" bIns="46104" rtlCol="0" anchor="ctr"/>
            <a:lstStyle/>
            <a:p>
              <a:pPr algn="ctr">
                <a:lnSpc>
                  <a:spcPts val="1651"/>
                </a:lnSpc>
              </a:pPr>
              <a:endParaRPr sz="1634"/>
            </a:p>
          </p:txBody>
        </p:sp>
      </p:grpSp>
      <p:sp>
        <p:nvSpPr>
          <p:cNvPr id="7" name="TextBox 6">
            <a:extLst>
              <a:ext uri="{FF2B5EF4-FFF2-40B4-BE49-F238E27FC236}">
                <a16:creationId xmlns:a16="http://schemas.microsoft.com/office/drawing/2014/main" id="{4BB5ED3F-CA8D-BFA9-ABA8-75794766E90D}"/>
              </a:ext>
            </a:extLst>
          </p:cNvPr>
          <p:cNvSpPr txBox="1"/>
          <p:nvPr/>
        </p:nvSpPr>
        <p:spPr>
          <a:xfrm>
            <a:off x="817549" y="1242484"/>
            <a:ext cx="10555428" cy="5078313"/>
          </a:xfrm>
          <a:prstGeom prst="rect">
            <a:avLst/>
          </a:prstGeom>
          <a:noFill/>
        </p:spPr>
        <p:txBody>
          <a:bodyPr wrap="square" lIns="91440" tIns="45720" rIns="91440" bIns="45720" rtlCol="0" anchor="t">
            <a:spAutoFit/>
          </a:bodyPr>
          <a:lstStyle/>
          <a:p>
            <a:r>
              <a:rPr lang="en-GB" b="1">
                <a:cs typeface="Arial"/>
              </a:rPr>
              <a:t>1</a:t>
            </a:r>
            <a:r>
              <a:rPr lang="en-GB" b="1"/>
              <a:t>. “What is a hobby?” Sorting Game. </a:t>
            </a:r>
            <a:r>
              <a:rPr lang="en-GB"/>
              <a:t>Show pictures of different activities (playing football, baking, reading, painting, watching TV, etc.). Ask children to sort them into three baskets: “Fun things I do sometimes”; “Fun things I do all the time”; and “Things I never do.” Discuss reasons for choices. Prompt questions could include: “What makes something a hobby?”; “Can reading be one of those fun things we do regularly?”</a:t>
            </a:r>
            <a:br>
              <a:rPr lang="en-GB">
                <a:cs typeface="Arial"/>
              </a:rPr>
            </a:br>
            <a:br>
              <a:rPr lang="en-GB">
                <a:cs typeface="Arial"/>
              </a:rPr>
            </a:br>
            <a:r>
              <a:rPr lang="en-GB"/>
              <a:t>2. “When Reading Feels Fun” Feelings Chart. </a:t>
            </a:r>
            <a:r>
              <a:rPr lang="en-US"/>
              <a:t>Make a big poster with emoji faces (happy, calm, curious, tired, bored). Read aloud a short story or let children choose picture books. After reading, they place a sticker under the face that shows how reading made them feel. Talk about what made it feel fun (the story, the pictures, the characters, the quiet time). Help </a:t>
            </a:r>
            <a:r>
              <a:rPr lang="en-GB"/>
              <a:t>children identify what aspects of reading bring them pleasure. This activity can be done in a group or individually.</a:t>
            </a:r>
            <a:endParaRPr lang="en-US"/>
          </a:p>
          <a:p>
            <a:endParaRPr lang="en-US"/>
          </a:p>
          <a:p>
            <a:r>
              <a:rPr lang="en-GB" b="1"/>
              <a:t>3. “My Reading Routine” Picture Plan. </a:t>
            </a:r>
            <a:r>
              <a:rPr lang="en-US"/>
              <a:t>Children draw themselves reading somewhere outside school (in bed, under a tree, in the car). Prompt: “Where could you read for fun?” or “When might reading make you happy?” Build a class display called </a:t>
            </a:r>
            <a:r>
              <a:rPr lang="en-US" i="1"/>
              <a:t>Our Reading Lives. </a:t>
            </a:r>
            <a:r>
              <a:rPr lang="en-US"/>
              <a:t>Accompany with a short diary or sketch of the week where children think about when and where they can read for fun. How can they incorporate it into their day?</a:t>
            </a:r>
            <a:br>
              <a:rPr lang="en-GB"/>
            </a:br>
            <a:endParaRPr lang="en-GB">
              <a:cs typeface="Arial"/>
            </a:endParaRPr>
          </a:p>
        </p:txBody>
      </p:sp>
      <p:sp>
        <p:nvSpPr>
          <p:cNvPr id="9" name="Title 8">
            <a:extLst>
              <a:ext uri="{FF2B5EF4-FFF2-40B4-BE49-F238E27FC236}">
                <a16:creationId xmlns:a16="http://schemas.microsoft.com/office/drawing/2014/main" id="{93661EE4-A67F-8091-0F43-076A93ED53E6}"/>
              </a:ext>
            </a:extLst>
          </p:cNvPr>
          <p:cNvSpPr>
            <a:spLocks noGrp="1"/>
          </p:cNvSpPr>
          <p:nvPr>
            <p:ph type="ctrTitle"/>
          </p:nvPr>
        </p:nvSpPr>
        <p:spPr>
          <a:xfrm>
            <a:off x="474422" y="-150788"/>
            <a:ext cx="9144000" cy="826921"/>
          </a:xfrm>
        </p:spPr>
        <p:txBody>
          <a:bodyPr>
            <a:normAutofit/>
          </a:bodyPr>
          <a:lstStyle/>
          <a:p>
            <a:pPr algn="l"/>
            <a:r>
              <a:rPr lang="en-GB" sz="2800" b="1"/>
              <a:t>Suggested follow-on activities</a:t>
            </a:r>
            <a:endParaRPr lang="en-US" sz="2800">
              <a:cs typeface="Arial" panose="020B0604020202020204"/>
            </a:endParaRPr>
          </a:p>
        </p:txBody>
      </p:sp>
    </p:spTree>
    <p:extLst>
      <p:ext uri="{BB962C8B-B14F-4D97-AF65-F5344CB8AC3E}">
        <p14:creationId xmlns:p14="http://schemas.microsoft.com/office/powerpoint/2010/main" val="719450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BDACE-3387-BF0F-DA0F-558D0D129D8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D4F871F-F500-97C1-B7B9-7832F51C0FB1}"/>
              </a:ext>
            </a:extLst>
          </p:cNvPr>
          <p:cNvSpPr/>
          <p:nvPr/>
        </p:nvSpPr>
        <p:spPr>
          <a:xfrm>
            <a:off x="0" y="1"/>
            <a:ext cx="12192000" cy="6927141"/>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2">
            <a:extLst>
              <a:ext uri="{FF2B5EF4-FFF2-40B4-BE49-F238E27FC236}">
                <a16:creationId xmlns:a16="http://schemas.microsoft.com/office/drawing/2014/main" id="{255C1CA3-110D-7FEA-B5FB-7C597500FB77}"/>
              </a:ext>
            </a:extLst>
          </p:cNvPr>
          <p:cNvGrpSpPr/>
          <p:nvPr/>
        </p:nvGrpSpPr>
        <p:grpSpPr>
          <a:xfrm>
            <a:off x="-804011" y="-148066"/>
            <a:ext cx="12516468" cy="6553324"/>
            <a:chOff x="0" y="-57150"/>
            <a:chExt cx="3692137" cy="2525515"/>
          </a:xfrm>
        </p:grpSpPr>
        <p:sp>
          <p:nvSpPr>
            <p:cNvPr id="5" name="Freeform 3">
              <a:extLst>
                <a:ext uri="{FF2B5EF4-FFF2-40B4-BE49-F238E27FC236}">
                  <a16:creationId xmlns:a16="http://schemas.microsoft.com/office/drawing/2014/main" id="{0E8A8ACA-090F-CA6E-4041-8464CCB5E39B}"/>
                </a:ext>
              </a:extLst>
            </p:cNvPr>
            <p:cNvSpPr/>
            <p:nvPr/>
          </p:nvSpPr>
          <p:spPr>
            <a:xfrm>
              <a:off x="402232" y="300898"/>
              <a:ext cx="3289905" cy="2167467"/>
            </a:xfrm>
            <a:custGeom>
              <a:avLst/>
              <a:gdLst/>
              <a:ahLst/>
              <a:cxnLst/>
              <a:rect l="l" t="t" r="r" b="b"/>
              <a:pathLst>
                <a:path w="3289905" h="2167467">
                  <a:moveTo>
                    <a:pt x="0" y="0"/>
                  </a:moveTo>
                  <a:lnTo>
                    <a:pt x="3289905" y="0"/>
                  </a:lnTo>
                  <a:lnTo>
                    <a:pt x="3289905" y="2167467"/>
                  </a:lnTo>
                  <a:lnTo>
                    <a:pt x="0" y="2167467"/>
                  </a:lnTo>
                  <a:close/>
                </a:path>
              </a:pathLst>
            </a:custGeom>
            <a:solidFill>
              <a:srgbClr val="FFFFFF"/>
            </a:solidFill>
            <a:ln w="38100" cap="sq">
              <a:solidFill>
                <a:srgbClr val="000000"/>
              </a:solidFill>
              <a:prstDash val="solid"/>
              <a:miter/>
            </a:ln>
          </p:spPr>
          <p:txBody>
            <a:bodyPr/>
            <a:lstStyle/>
            <a:p>
              <a:endParaRPr lang="en-GB" sz="1634"/>
            </a:p>
          </p:txBody>
        </p:sp>
        <p:sp>
          <p:nvSpPr>
            <p:cNvPr id="6" name="TextBox 4">
              <a:extLst>
                <a:ext uri="{FF2B5EF4-FFF2-40B4-BE49-F238E27FC236}">
                  <a16:creationId xmlns:a16="http://schemas.microsoft.com/office/drawing/2014/main" id="{3639E1C5-556D-7077-4988-3D49DF123AE2}"/>
                </a:ext>
              </a:extLst>
            </p:cNvPr>
            <p:cNvSpPr txBox="1"/>
            <p:nvPr/>
          </p:nvSpPr>
          <p:spPr>
            <a:xfrm>
              <a:off x="0" y="-57150"/>
              <a:ext cx="3289905" cy="2224617"/>
            </a:xfrm>
            <a:prstGeom prst="rect">
              <a:avLst/>
            </a:prstGeom>
          </p:spPr>
          <p:txBody>
            <a:bodyPr lIns="46104" tIns="46104" rIns="46104" bIns="46104" rtlCol="0" anchor="ctr"/>
            <a:lstStyle/>
            <a:p>
              <a:pPr algn="ctr">
                <a:lnSpc>
                  <a:spcPts val="1651"/>
                </a:lnSpc>
              </a:pPr>
              <a:endParaRPr sz="1634"/>
            </a:p>
          </p:txBody>
        </p:sp>
      </p:grpSp>
      <p:sp>
        <p:nvSpPr>
          <p:cNvPr id="7" name="TextBox 6">
            <a:extLst>
              <a:ext uri="{FF2B5EF4-FFF2-40B4-BE49-F238E27FC236}">
                <a16:creationId xmlns:a16="http://schemas.microsoft.com/office/drawing/2014/main" id="{90CE4D17-47A6-CC4D-068B-B18758860F73}"/>
              </a:ext>
            </a:extLst>
          </p:cNvPr>
          <p:cNvSpPr txBox="1"/>
          <p:nvPr/>
        </p:nvSpPr>
        <p:spPr>
          <a:xfrm>
            <a:off x="815990" y="861261"/>
            <a:ext cx="10555428" cy="5909310"/>
          </a:xfrm>
          <a:prstGeom prst="rect">
            <a:avLst/>
          </a:prstGeom>
          <a:noFill/>
        </p:spPr>
        <p:txBody>
          <a:bodyPr wrap="square" lIns="91440" tIns="45720" rIns="91440" bIns="45720" rtlCol="0" anchor="t">
            <a:spAutoFit/>
          </a:bodyPr>
          <a:lstStyle/>
          <a:p>
            <a:r>
              <a:rPr lang="en-US" b="1">
                <a:cs typeface="Arial"/>
              </a:rPr>
              <a:t>4. Reading Time = “Me Time”. </a:t>
            </a:r>
            <a:r>
              <a:rPr lang="en-US">
                <a:cs typeface="Arial"/>
              </a:rPr>
              <a:t>Create a 5-minute “Reading Me Time” where children choose </a:t>
            </a:r>
            <a:r>
              <a:rPr lang="en-US" i="1">
                <a:cs typeface="Arial"/>
              </a:rPr>
              <a:t>anything</a:t>
            </a:r>
            <a:r>
              <a:rPr lang="en-US">
                <a:cs typeface="Arial"/>
              </a:rPr>
              <a:t> to look at — picture books, comics, catalogues, magazines, recipes, scripts. Reflect afterwards: “How did that feel? What would make it even better next time?”</a:t>
            </a:r>
            <a:endParaRPr lang="en-GB">
              <a:cs typeface="Arial"/>
            </a:endParaRPr>
          </a:p>
          <a:p>
            <a:endParaRPr lang="en-GB">
              <a:cs typeface="Arial"/>
            </a:endParaRPr>
          </a:p>
          <a:p>
            <a:endParaRPr lang="en-GB">
              <a:cs typeface="Arial"/>
            </a:endParaRPr>
          </a:p>
          <a:p>
            <a:r>
              <a:rPr lang="en-GB">
                <a:cs typeface="Arial"/>
              </a:rPr>
              <a:t>5</a:t>
            </a:r>
            <a:r>
              <a:rPr lang="en-GB"/>
              <a:t>.</a:t>
            </a:r>
            <a:r>
              <a:rPr lang="en-GB" b="1"/>
              <a:t> “Is Reading a Hobby?” Debate. </a:t>
            </a:r>
            <a:r>
              <a:rPr lang="en-GB"/>
              <a:t>Reflect critically on reading as a pastime. Split the class into two groups: Group A argues “Reading is a hobby.” Group B argues “Reading isn’t a hobby.” After sharing points, discuss what makes something a hobby (choice, enjoyment, frequency). End by asking: “If you wanted reading to </a:t>
            </a:r>
            <a:r>
              <a:rPr lang="en-GB" i="1"/>
              <a:t>become</a:t>
            </a:r>
            <a:r>
              <a:rPr lang="en-GB"/>
              <a:t> your hobby, what would help?”</a:t>
            </a:r>
            <a:br>
              <a:rPr lang="en-GB"/>
            </a:br>
            <a:br>
              <a:rPr lang="en-GB"/>
            </a:br>
            <a:r>
              <a:rPr lang="en-GB"/>
              <a:t>6. “Reading Identity Collage”. Reflect on what kind of reader you are (or could become). Children make a collage with words and images that represent their reading life – what, where, how, and why they read (or want to read). Prompts: “What does reading mean to me?”; “When do I most enjoy it?”; “Who do I share it with?”.</a:t>
            </a:r>
            <a:br>
              <a:rPr lang="en-GB"/>
            </a:br>
            <a:br>
              <a:rPr lang="en-GB"/>
            </a:br>
            <a:r>
              <a:rPr lang="en-GB"/>
              <a:t>7. “Barriers and Motivators”. Identify what gets in the way of reading for fun, and how to fix it. On one side of a page, children list or draw </a:t>
            </a:r>
            <a:r>
              <a:rPr lang="en-GB" i="1"/>
              <a:t>barriers</a:t>
            </a:r>
            <a:r>
              <a:rPr lang="en-GB"/>
              <a:t> (too tired, can’t find a book I like, no time, too hard). On the other side, they brainstorm </a:t>
            </a:r>
            <a:r>
              <a:rPr lang="en-GB" i="1"/>
              <a:t>solutions</a:t>
            </a:r>
            <a:r>
              <a:rPr lang="en-GB"/>
              <a:t> (try a new genre, audiobooks, read with a friend, comfy reading spot). Make a class “Reading Motivators Wall.” </a:t>
            </a:r>
            <a:br>
              <a:rPr lang="en-GB"/>
            </a:br>
            <a:br>
              <a:rPr lang="en-GB"/>
            </a:br>
            <a:endParaRPr lang="en-GB"/>
          </a:p>
        </p:txBody>
      </p:sp>
      <p:sp>
        <p:nvSpPr>
          <p:cNvPr id="9" name="Title 8">
            <a:extLst>
              <a:ext uri="{FF2B5EF4-FFF2-40B4-BE49-F238E27FC236}">
                <a16:creationId xmlns:a16="http://schemas.microsoft.com/office/drawing/2014/main" id="{025AE72D-708E-EA9B-3B53-6308DE9A65D5}"/>
              </a:ext>
            </a:extLst>
          </p:cNvPr>
          <p:cNvSpPr>
            <a:spLocks noGrp="1"/>
          </p:cNvSpPr>
          <p:nvPr>
            <p:ph type="ctrTitle"/>
          </p:nvPr>
        </p:nvSpPr>
        <p:spPr>
          <a:xfrm>
            <a:off x="474422" y="-150788"/>
            <a:ext cx="9144000" cy="826921"/>
          </a:xfrm>
        </p:spPr>
        <p:txBody>
          <a:bodyPr>
            <a:normAutofit/>
          </a:bodyPr>
          <a:lstStyle/>
          <a:p>
            <a:pPr algn="l"/>
            <a:r>
              <a:rPr lang="en-GB" sz="2800" b="1"/>
              <a:t>Suggested follow-on activities </a:t>
            </a:r>
            <a:r>
              <a:rPr lang="en-GB" sz="2800" b="1" err="1"/>
              <a:t>contd</a:t>
            </a:r>
            <a:endParaRPr lang="en-US" sz="2800">
              <a:cs typeface="Arial" panose="020B0604020202020204"/>
            </a:endParaRPr>
          </a:p>
        </p:txBody>
      </p:sp>
    </p:spTree>
    <p:extLst>
      <p:ext uri="{BB962C8B-B14F-4D97-AF65-F5344CB8AC3E}">
        <p14:creationId xmlns:p14="http://schemas.microsoft.com/office/powerpoint/2010/main" val="346097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4E37C-3739-E32A-64AA-95EC7198C28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623C419-1217-051A-A9FA-1AC345C16DEF}"/>
              </a:ext>
            </a:extLst>
          </p:cNvPr>
          <p:cNvSpPr/>
          <p:nvPr/>
        </p:nvSpPr>
        <p:spPr>
          <a:xfrm>
            <a:off x="0" y="1"/>
            <a:ext cx="12192000" cy="6927141"/>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2">
            <a:extLst>
              <a:ext uri="{FF2B5EF4-FFF2-40B4-BE49-F238E27FC236}">
                <a16:creationId xmlns:a16="http://schemas.microsoft.com/office/drawing/2014/main" id="{3B3F7841-D63D-8239-110F-E950703E0D30}"/>
              </a:ext>
            </a:extLst>
          </p:cNvPr>
          <p:cNvGrpSpPr/>
          <p:nvPr/>
        </p:nvGrpSpPr>
        <p:grpSpPr>
          <a:xfrm>
            <a:off x="-804011" y="-148066"/>
            <a:ext cx="12516468" cy="6395669"/>
            <a:chOff x="0" y="-57150"/>
            <a:chExt cx="3692137" cy="2525515"/>
          </a:xfrm>
        </p:grpSpPr>
        <p:sp>
          <p:nvSpPr>
            <p:cNvPr id="5" name="Freeform 3">
              <a:extLst>
                <a:ext uri="{FF2B5EF4-FFF2-40B4-BE49-F238E27FC236}">
                  <a16:creationId xmlns:a16="http://schemas.microsoft.com/office/drawing/2014/main" id="{B85E298E-808E-6FF4-973E-B07DC0F9C195}"/>
                </a:ext>
              </a:extLst>
            </p:cNvPr>
            <p:cNvSpPr/>
            <p:nvPr/>
          </p:nvSpPr>
          <p:spPr>
            <a:xfrm>
              <a:off x="402232" y="300898"/>
              <a:ext cx="3289905" cy="2167467"/>
            </a:xfrm>
            <a:custGeom>
              <a:avLst/>
              <a:gdLst/>
              <a:ahLst/>
              <a:cxnLst/>
              <a:rect l="l" t="t" r="r" b="b"/>
              <a:pathLst>
                <a:path w="3289905" h="2167467">
                  <a:moveTo>
                    <a:pt x="0" y="0"/>
                  </a:moveTo>
                  <a:lnTo>
                    <a:pt x="3289905" y="0"/>
                  </a:lnTo>
                  <a:lnTo>
                    <a:pt x="3289905" y="2167467"/>
                  </a:lnTo>
                  <a:lnTo>
                    <a:pt x="0" y="2167467"/>
                  </a:lnTo>
                  <a:close/>
                </a:path>
              </a:pathLst>
            </a:custGeom>
            <a:solidFill>
              <a:srgbClr val="FFFFFF"/>
            </a:solidFill>
            <a:ln w="38100" cap="sq">
              <a:solidFill>
                <a:srgbClr val="000000"/>
              </a:solidFill>
              <a:prstDash val="solid"/>
              <a:miter/>
            </a:ln>
          </p:spPr>
          <p:txBody>
            <a:bodyPr/>
            <a:lstStyle/>
            <a:p>
              <a:endParaRPr lang="en-GB" sz="1634"/>
            </a:p>
          </p:txBody>
        </p:sp>
        <p:sp>
          <p:nvSpPr>
            <p:cNvPr id="6" name="TextBox 4">
              <a:extLst>
                <a:ext uri="{FF2B5EF4-FFF2-40B4-BE49-F238E27FC236}">
                  <a16:creationId xmlns:a16="http://schemas.microsoft.com/office/drawing/2014/main" id="{146E4E83-9EA8-9BB3-CF3D-EC70DAB93E92}"/>
                </a:ext>
              </a:extLst>
            </p:cNvPr>
            <p:cNvSpPr txBox="1"/>
            <p:nvPr/>
          </p:nvSpPr>
          <p:spPr>
            <a:xfrm>
              <a:off x="0" y="-57150"/>
              <a:ext cx="3289905" cy="2224617"/>
            </a:xfrm>
            <a:prstGeom prst="rect">
              <a:avLst/>
            </a:prstGeom>
          </p:spPr>
          <p:txBody>
            <a:bodyPr lIns="46104" tIns="46104" rIns="46104" bIns="46104" rtlCol="0" anchor="ctr"/>
            <a:lstStyle/>
            <a:p>
              <a:pPr algn="ctr">
                <a:lnSpc>
                  <a:spcPts val="1651"/>
                </a:lnSpc>
              </a:pPr>
              <a:endParaRPr sz="1634"/>
            </a:p>
          </p:txBody>
        </p:sp>
      </p:grpSp>
      <p:sp>
        <p:nvSpPr>
          <p:cNvPr id="7" name="TextBox 6">
            <a:extLst>
              <a:ext uri="{FF2B5EF4-FFF2-40B4-BE49-F238E27FC236}">
                <a16:creationId xmlns:a16="http://schemas.microsoft.com/office/drawing/2014/main" id="{2945023E-6FB0-DB7B-61B7-19156045354A}"/>
              </a:ext>
            </a:extLst>
          </p:cNvPr>
          <p:cNvSpPr txBox="1"/>
          <p:nvPr/>
        </p:nvSpPr>
        <p:spPr>
          <a:xfrm>
            <a:off x="750301" y="934744"/>
            <a:ext cx="10555428" cy="3416320"/>
          </a:xfrm>
          <a:prstGeom prst="rect">
            <a:avLst/>
          </a:prstGeom>
          <a:noFill/>
        </p:spPr>
        <p:txBody>
          <a:bodyPr wrap="square" lIns="91440" tIns="45720" rIns="91440" bIns="45720" rtlCol="0" anchor="t">
            <a:spAutoFit/>
          </a:bodyPr>
          <a:lstStyle/>
          <a:p>
            <a:br>
              <a:rPr lang="en-GB" b="1">
                <a:solidFill>
                  <a:schemeClr val="bg1">
                    <a:lumMod val="50000"/>
                  </a:schemeClr>
                </a:solidFill>
              </a:rPr>
            </a:br>
            <a:r>
              <a:rPr lang="en-GB"/>
              <a:t>8. “Reading as my Hobby” Passport. Give each child a mini “Reading Hobby Passport.” Pages could include: “My favourite place to read”; “A book I couldn’t stop reading”; “A time I chose reading instead of screen time”; “My next reading goal”. </a:t>
            </a:r>
            <a:br>
              <a:rPr lang="en-GB"/>
            </a:br>
            <a:endParaRPr lang="en-GB"/>
          </a:p>
          <a:p>
            <a:r>
              <a:rPr lang="en-GB" b="1"/>
              <a:t>9. “Design a Reading Hobby Club”. </a:t>
            </a:r>
            <a:r>
              <a:rPr lang="en-GB"/>
              <a:t>In small groups, children design a club that celebrates reading as a hobby: What would members do?; How would they make it fun?; What kinds of books or challenges would they include?</a:t>
            </a:r>
            <a:br>
              <a:rPr lang="en-GB"/>
            </a:br>
            <a:br>
              <a:rPr lang="en-GB"/>
            </a:br>
            <a:r>
              <a:rPr lang="en-GB"/>
              <a:t>10. “My Reading Future” Reflection. Children write or draw: “In five years, I’ll still be reading because…”; “Reading will be my hobby because it makes me feel…”.</a:t>
            </a:r>
            <a:br>
              <a:rPr lang="en-GB"/>
            </a:br>
            <a:endParaRPr lang="en-GB">
              <a:cs typeface="Arial"/>
            </a:endParaRPr>
          </a:p>
        </p:txBody>
      </p:sp>
      <p:sp>
        <p:nvSpPr>
          <p:cNvPr id="9" name="Title 8">
            <a:extLst>
              <a:ext uri="{FF2B5EF4-FFF2-40B4-BE49-F238E27FC236}">
                <a16:creationId xmlns:a16="http://schemas.microsoft.com/office/drawing/2014/main" id="{118C795E-D5FA-D70C-EB6C-5E93AE58EC12}"/>
              </a:ext>
            </a:extLst>
          </p:cNvPr>
          <p:cNvSpPr>
            <a:spLocks noGrp="1"/>
          </p:cNvSpPr>
          <p:nvPr>
            <p:ph type="ctrTitle"/>
          </p:nvPr>
        </p:nvSpPr>
        <p:spPr>
          <a:xfrm>
            <a:off x="474422" y="-150788"/>
            <a:ext cx="9144000" cy="826921"/>
          </a:xfrm>
        </p:spPr>
        <p:txBody>
          <a:bodyPr>
            <a:normAutofit/>
          </a:bodyPr>
          <a:lstStyle/>
          <a:p>
            <a:pPr algn="l"/>
            <a:r>
              <a:rPr lang="en-GB" sz="2800" b="1"/>
              <a:t>Suggested follow-on activities </a:t>
            </a:r>
            <a:r>
              <a:rPr lang="en-GB" sz="2800" b="1" err="1"/>
              <a:t>contd</a:t>
            </a:r>
            <a:endParaRPr lang="en-US" sz="2800">
              <a:cs typeface="Arial" panose="020B0604020202020204"/>
            </a:endParaRPr>
          </a:p>
        </p:txBody>
      </p:sp>
      <p:pic>
        <p:nvPicPr>
          <p:cNvPr id="4" name="image1.jpg">
            <a:extLst>
              <a:ext uri="{FF2B5EF4-FFF2-40B4-BE49-F238E27FC236}">
                <a16:creationId xmlns:a16="http://schemas.microsoft.com/office/drawing/2014/main" id="{FBEBC1A8-40B3-FE9A-0953-A1FAEC8C42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03" y="5250747"/>
            <a:ext cx="962025" cy="81283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11E0D1F8-D624-2FDB-3261-0FF0EB6DC282}"/>
              </a:ext>
            </a:extLst>
          </p:cNvPr>
          <p:cNvSpPr>
            <a:spLocks noChangeArrowheads="1"/>
          </p:cNvSpPr>
          <p:nvPr/>
        </p:nvSpPr>
        <p:spPr bwMode="auto">
          <a:xfrm>
            <a:off x="2083553" y="5480529"/>
            <a:ext cx="78999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lang="en-US" altLang="en-US">
                <a:latin typeface="Arial"/>
                <a:ea typeface="Carme" charset="0"/>
                <a:cs typeface="Carme" charset="0"/>
              </a:rPr>
              <a:t>Resources p</a:t>
            </a:r>
            <a:r>
              <a:rPr kumimoji="0" lang="en-US" altLang="en-US" b="0" i="0" u="none" strike="noStrike" cap="none" normalizeH="0" baseline="0">
                <a:ln>
                  <a:noFill/>
                </a:ln>
                <a:effectLst/>
                <a:latin typeface="Arial"/>
                <a:ea typeface="Carme" charset="0"/>
                <a:cs typeface="Carme" charset="0"/>
              </a:rPr>
              <a:t>repared by SHAPES for Schools | www.shapesforschools.com </a:t>
            </a:r>
            <a:endParaRPr lang="en-US" altLang="en-US" b="0" i="0" u="none" strike="noStrike" cap="none" normalizeH="0" baseline="0">
              <a:ln>
                <a:noFill/>
              </a:ln>
              <a:effectLst/>
              <a:latin typeface="Arial"/>
              <a:cs typeface="Arial"/>
            </a:endParaRPr>
          </a:p>
        </p:txBody>
      </p:sp>
    </p:spTree>
    <p:extLst>
      <p:ext uri="{BB962C8B-B14F-4D97-AF65-F5344CB8AC3E}">
        <p14:creationId xmlns:p14="http://schemas.microsoft.com/office/powerpoint/2010/main" val="2178896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D1915-0823-AF8F-2210-01B709AE0743}"/>
            </a:ext>
          </a:extLst>
        </p:cNvPr>
        <p:cNvGrpSpPr/>
        <p:nvPr/>
      </p:nvGrpSpPr>
      <p:grpSpPr>
        <a:xfrm>
          <a:off x="0" y="0"/>
          <a:ext cx="0" cy="0"/>
          <a:chOff x="0" y="0"/>
          <a:chExt cx="0" cy="0"/>
        </a:xfrm>
      </p:grpSpPr>
      <p:sp>
        <p:nvSpPr>
          <p:cNvPr id="6" name="Speech Bubble: Oval 5">
            <a:extLst>
              <a:ext uri="{FF2B5EF4-FFF2-40B4-BE49-F238E27FC236}">
                <a16:creationId xmlns:a16="http://schemas.microsoft.com/office/drawing/2014/main" id="{F9816E13-600F-6E64-4138-0EE25A8CBCF2}"/>
              </a:ext>
            </a:extLst>
          </p:cNvPr>
          <p:cNvSpPr/>
          <p:nvPr/>
        </p:nvSpPr>
        <p:spPr>
          <a:xfrm>
            <a:off x="7620001" y="2263240"/>
            <a:ext cx="3920172" cy="2765959"/>
          </a:xfrm>
          <a:prstGeom prst="wedgeEllipseCallout">
            <a:avLst/>
          </a:prstGeom>
          <a:solidFill>
            <a:srgbClr val="94E8FF"/>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rPr>
              <a:t>Talk to the person sitting next to you about something you find fun</a:t>
            </a:r>
            <a:endParaRPr lang="en-GB">
              <a:solidFill>
                <a:schemeClr val="tx1"/>
              </a:solidFill>
              <a:cs typeface="Arial"/>
            </a:endParaRPr>
          </a:p>
        </p:txBody>
      </p:sp>
      <p:sp>
        <p:nvSpPr>
          <p:cNvPr id="7" name="Title 6">
            <a:extLst>
              <a:ext uri="{FF2B5EF4-FFF2-40B4-BE49-F238E27FC236}">
                <a16:creationId xmlns:a16="http://schemas.microsoft.com/office/drawing/2014/main" id="{6D476E04-DD45-5760-496F-95C94C5FE3B4}"/>
              </a:ext>
            </a:extLst>
          </p:cNvPr>
          <p:cNvSpPr>
            <a:spLocks noGrp="1"/>
          </p:cNvSpPr>
          <p:nvPr>
            <p:ph type="title"/>
          </p:nvPr>
        </p:nvSpPr>
        <p:spPr>
          <a:xfrm>
            <a:off x="838200" y="1216772"/>
            <a:ext cx="10515600" cy="1325563"/>
          </a:xfrm>
        </p:spPr>
        <p:txBody>
          <a:bodyPr/>
          <a:lstStyle/>
          <a:p>
            <a:pPr rtl="0" eaLnBrk="1" latinLnBrk="0" hangingPunct="1"/>
            <a:endParaRPr lang="en-GB" sz="1800">
              <a:effectLst/>
              <a:cs typeface="Arial"/>
            </a:endParaRPr>
          </a:p>
          <a:p>
            <a:endParaRPr lang="en-GB"/>
          </a:p>
        </p:txBody>
      </p:sp>
      <p:sp>
        <p:nvSpPr>
          <p:cNvPr id="3" name="Rectangle 2">
            <a:extLst>
              <a:ext uri="{FF2B5EF4-FFF2-40B4-BE49-F238E27FC236}">
                <a16:creationId xmlns:a16="http://schemas.microsoft.com/office/drawing/2014/main" id="{C9C8C970-DD7A-BCE3-1A7F-2901676CAE2E}"/>
              </a:ext>
            </a:extLst>
          </p:cNvPr>
          <p:cNvSpPr/>
          <p:nvPr/>
        </p:nvSpPr>
        <p:spPr>
          <a:xfrm>
            <a:off x="0" y="1"/>
            <a:ext cx="12192000" cy="530352"/>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p>
        </p:txBody>
      </p:sp>
      <p:sp>
        <p:nvSpPr>
          <p:cNvPr id="5" name="TextBox 4">
            <a:extLst>
              <a:ext uri="{FF2B5EF4-FFF2-40B4-BE49-F238E27FC236}">
                <a16:creationId xmlns:a16="http://schemas.microsoft.com/office/drawing/2014/main" id="{CB0A07BA-783E-2404-7147-D605C63014F6}"/>
              </a:ext>
            </a:extLst>
          </p:cNvPr>
          <p:cNvSpPr txBox="1"/>
          <p:nvPr/>
        </p:nvSpPr>
        <p:spPr>
          <a:xfrm>
            <a:off x="230180" y="596667"/>
            <a:ext cx="101670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5400" b="1">
                <a:cs typeface="Arial"/>
              </a:rPr>
              <a:t>Go All in for World Book Day!</a:t>
            </a:r>
            <a:endParaRPr lang="en-GB" sz="4000" b="1">
              <a:cs typeface="Arial"/>
            </a:endParaRPr>
          </a:p>
        </p:txBody>
      </p:sp>
      <p:pic>
        <p:nvPicPr>
          <p:cNvPr id="9" name="Picture 8" descr="A purple rectangles with eyes&#10;&#10;AI-generated content may be incorrect.">
            <a:extLst>
              <a:ext uri="{FF2B5EF4-FFF2-40B4-BE49-F238E27FC236}">
                <a16:creationId xmlns:a16="http://schemas.microsoft.com/office/drawing/2014/main" id="{7A41DE5D-613A-31DF-7913-9F9E62145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349" y="1888961"/>
            <a:ext cx="6035402" cy="4585256"/>
          </a:xfrm>
          <a:prstGeom prst="rect">
            <a:avLst/>
          </a:prstGeom>
        </p:spPr>
      </p:pic>
    </p:spTree>
    <p:extLst>
      <p:ext uri="{BB962C8B-B14F-4D97-AF65-F5344CB8AC3E}">
        <p14:creationId xmlns:p14="http://schemas.microsoft.com/office/powerpoint/2010/main" val="309839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229AB-2E7C-9BB6-FF7C-CDC8D3D99BD6}"/>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4ED4DAA-5A0C-7E36-4EF8-A0BE613D850B}"/>
              </a:ext>
            </a:extLst>
          </p:cNvPr>
          <p:cNvSpPr txBox="1"/>
          <p:nvPr/>
        </p:nvSpPr>
        <p:spPr>
          <a:xfrm>
            <a:off x="948198" y="547100"/>
            <a:ext cx="11523306" cy="1661993"/>
          </a:xfrm>
          <a:prstGeom prst="rect">
            <a:avLst/>
          </a:prstGeom>
          <a:noFill/>
        </p:spPr>
        <p:txBody>
          <a:bodyPr wrap="square" lIns="91440" tIns="45720" rIns="91440" bIns="45720" anchor="t">
            <a:spAutoFit/>
          </a:bodyPr>
          <a:lstStyle/>
          <a:p>
            <a:endParaRPr lang="en-US" sz="4000">
              <a:latin typeface="Arial" panose="020B0604020202020204" pitchFamily="34" charset="0"/>
              <a:cs typeface="Arial" panose="020B0604020202020204" pitchFamily="34" charset="0"/>
            </a:endParaRPr>
          </a:p>
          <a:p>
            <a:endParaRPr lang="en-US">
              <a:latin typeface="Avenir Book"/>
            </a:endParaRPr>
          </a:p>
          <a:p>
            <a:endParaRPr lang="en-US" sz="2200">
              <a:latin typeface="Arial" panose="020B0604020202020204" pitchFamily="34" charset="0"/>
              <a:cs typeface="Arial" panose="020B0604020202020204" pitchFamily="34" charset="0"/>
            </a:endParaRPr>
          </a:p>
          <a:p>
            <a:endParaRPr lang="en-US" sz="22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92BE4743-FCC9-4F80-323C-4717D1D89F94}"/>
              </a:ext>
            </a:extLst>
          </p:cNvPr>
          <p:cNvSpPr>
            <a:spLocks noGrp="1"/>
          </p:cNvSpPr>
          <p:nvPr>
            <p:ph type="title"/>
          </p:nvPr>
        </p:nvSpPr>
        <p:spPr/>
        <p:txBody>
          <a:bodyPr/>
          <a:lstStyle/>
          <a:p>
            <a:r>
              <a:rPr lang="en-GB" b="1"/>
              <a:t>Did you know?</a:t>
            </a:r>
            <a:endParaRPr lang="en-GB" b="1">
              <a:cs typeface="Arial"/>
            </a:endParaRPr>
          </a:p>
        </p:txBody>
      </p:sp>
      <p:sp>
        <p:nvSpPr>
          <p:cNvPr id="4" name="Rectangle 3">
            <a:extLst>
              <a:ext uri="{FF2B5EF4-FFF2-40B4-BE49-F238E27FC236}">
                <a16:creationId xmlns:a16="http://schemas.microsoft.com/office/drawing/2014/main" id="{DF361B89-B4A3-0199-79F7-49DF28B1E1C7}"/>
              </a:ext>
            </a:extLst>
          </p:cNvPr>
          <p:cNvSpPr/>
          <p:nvPr/>
        </p:nvSpPr>
        <p:spPr>
          <a:xfrm>
            <a:off x="0" y="1"/>
            <a:ext cx="12192000" cy="530352"/>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GB"/>
          </a:p>
        </p:txBody>
      </p:sp>
      <p:pic>
        <p:nvPicPr>
          <p:cNvPr id="3" name="Picture 2">
            <a:extLst>
              <a:ext uri="{FF2B5EF4-FFF2-40B4-BE49-F238E27FC236}">
                <a16:creationId xmlns:a16="http://schemas.microsoft.com/office/drawing/2014/main" id="{E327BC91-7489-9978-89DA-39E0B419D7B6}"/>
              </a:ext>
            </a:extLst>
          </p:cNvPr>
          <p:cNvPicPr>
            <a:picLocks noChangeAspect="1"/>
          </p:cNvPicPr>
          <p:nvPr/>
        </p:nvPicPr>
        <p:blipFill>
          <a:blip r:embed="rId3"/>
          <a:stretch>
            <a:fillRect/>
          </a:stretch>
        </p:blipFill>
        <p:spPr>
          <a:xfrm rot="20892939">
            <a:off x="2288529" y="1845124"/>
            <a:ext cx="8161913" cy="3854927"/>
          </a:xfrm>
          <a:prstGeom prst="rect">
            <a:avLst/>
          </a:prstGeom>
          <a:ln w="57150">
            <a:solidFill>
              <a:schemeClr val="tx1"/>
            </a:solidFill>
          </a:ln>
        </p:spPr>
      </p:pic>
    </p:spTree>
    <p:extLst>
      <p:ext uri="{BB962C8B-B14F-4D97-AF65-F5344CB8AC3E}">
        <p14:creationId xmlns:p14="http://schemas.microsoft.com/office/powerpoint/2010/main" val="49398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8B75-9501-AB48-2482-5E6B16F6C980}"/>
              </a:ext>
            </a:extLst>
          </p:cNvPr>
          <p:cNvSpPr>
            <a:spLocks noGrp="1"/>
          </p:cNvSpPr>
          <p:nvPr>
            <p:ph type="title"/>
          </p:nvPr>
        </p:nvSpPr>
        <p:spPr>
          <a:xfrm>
            <a:off x="525539" y="396173"/>
            <a:ext cx="10515600" cy="1325563"/>
          </a:xfrm>
        </p:spPr>
        <p:txBody>
          <a:bodyPr>
            <a:normAutofit fontScale="90000"/>
          </a:bodyPr>
          <a:lstStyle/>
          <a:p>
            <a:r>
              <a:rPr lang="en-GB" sz="4800" b="1" kern="1200">
                <a:solidFill>
                  <a:schemeClr val="tx1"/>
                </a:solidFill>
                <a:effectLst/>
                <a:latin typeface="Arial"/>
                <a:cs typeface="Arial"/>
              </a:rPr>
              <a:t>World Book Day 2026: Reading for Fun</a:t>
            </a:r>
            <a:endParaRPr lang="en-US" sz="3600" b="1">
              <a:solidFill>
                <a:srgbClr val="4472C4"/>
              </a:solidFill>
              <a:latin typeface="Arial"/>
              <a:cs typeface="Arial"/>
            </a:endParaRPr>
          </a:p>
        </p:txBody>
      </p:sp>
      <p:pic>
        <p:nvPicPr>
          <p:cNvPr id="6" name="Picture 5" descr="A yellow oval with black background&#10;&#10;AI-generated content may be incorrect.">
            <a:extLst>
              <a:ext uri="{FF2B5EF4-FFF2-40B4-BE49-F238E27FC236}">
                <a16:creationId xmlns:a16="http://schemas.microsoft.com/office/drawing/2014/main" id="{F134BC45-73AE-C43D-02E1-34D3B454A10F}"/>
              </a:ext>
            </a:extLst>
          </p:cNvPr>
          <p:cNvPicPr>
            <a:picLocks noChangeAspect="1"/>
          </p:cNvPicPr>
          <p:nvPr/>
        </p:nvPicPr>
        <p:blipFill>
          <a:blip r:embed="rId3"/>
          <a:stretch>
            <a:fillRect/>
          </a:stretch>
        </p:blipFill>
        <p:spPr>
          <a:xfrm>
            <a:off x="2453608" y="1214033"/>
            <a:ext cx="7168546" cy="5643967"/>
          </a:xfrm>
          <a:prstGeom prst="rect">
            <a:avLst/>
          </a:prstGeom>
        </p:spPr>
      </p:pic>
      <p:sp>
        <p:nvSpPr>
          <p:cNvPr id="4" name="Title 1">
            <a:extLst>
              <a:ext uri="{FF2B5EF4-FFF2-40B4-BE49-F238E27FC236}">
                <a16:creationId xmlns:a16="http://schemas.microsoft.com/office/drawing/2014/main" id="{1ED33E5C-69B7-6772-A56F-D9617DD889F4}"/>
              </a:ext>
            </a:extLst>
          </p:cNvPr>
          <p:cNvSpPr txBox="1">
            <a:spLocks/>
          </p:cNvSpPr>
          <p:nvPr/>
        </p:nvSpPr>
        <p:spPr>
          <a:xfrm>
            <a:off x="3533396" y="1873498"/>
            <a:ext cx="4703736" cy="3891497"/>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endParaRPr lang="en-GB" sz="260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260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390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3900">
                <a:latin typeface="Arial"/>
                <a:ea typeface="Calibri"/>
                <a:cs typeface="Arial"/>
              </a:rPr>
              <a:t>What do we mean by the word </a:t>
            </a:r>
            <a:r>
              <a:rPr lang="en-GB" sz="3900" b="1">
                <a:latin typeface="Arial"/>
                <a:cs typeface="Arial"/>
              </a:rPr>
              <a:t>FUN</a:t>
            </a:r>
            <a:r>
              <a:rPr lang="en-GB" sz="3900">
                <a:latin typeface="Arial"/>
                <a:ea typeface="Calibri"/>
                <a:cs typeface="Arial"/>
              </a:rPr>
              <a:t>?</a:t>
            </a:r>
            <a:br>
              <a:rPr lang="en-GB" sz="2800">
                <a:latin typeface="Arial" panose="020B0604020202020204" pitchFamily="34" charset="0"/>
                <a:ea typeface="Calibri" panose="020F0502020204030204" pitchFamily="34" charset="0"/>
                <a:cs typeface="Arial" panose="020B0604020202020204" pitchFamily="34" charset="0"/>
              </a:rPr>
            </a:br>
            <a:r>
              <a:rPr lang="en-GB" sz="2800">
                <a:latin typeface="Arial"/>
                <a:ea typeface="Calibri"/>
                <a:cs typeface="Arial"/>
              </a:rPr>
              <a:t> </a:t>
            </a:r>
          </a:p>
          <a:p>
            <a:pPr algn="ctr">
              <a:lnSpc>
                <a:spcPct val="107000"/>
              </a:lnSpc>
              <a:spcAft>
                <a:spcPts val="800"/>
              </a:spcAft>
            </a:pPr>
            <a:br>
              <a:rPr lang="en-GB" sz="3000">
                <a:latin typeface="Arial" panose="020B0604020202020204" pitchFamily="34" charset="0"/>
                <a:ea typeface="Calibri" panose="020F0502020204030204" pitchFamily="34" charset="0"/>
                <a:cs typeface="Arial" panose="020B0604020202020204" pitchFamily="34" charset="0"/>
              </a:rPr>
            </a:br>
            <a:br>
              <a:rPr lang="en-GB" sz="1800">
                <a:latin typeface="Arial" panose="020B0604020202020204" pitchFamily="34" charset="0"/>
                <a:ea typeface="Calibri" panose="020F050202020403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DEA4F986-F338-616A-8592-FD9524919D3E}"/>
              </a:ext>
            </a:extLst>
          </p:cNvPr>
          <p:cNvSpPr/>
          <p:nvPr/>
        </p:nvSpPr>
        <p:spPr>
          <a:xfrm>
            <a:off x="0" y="1"/>
            <a:ext cx="12192000" cy="530352"/>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pic>
        <p:nvPicPr>
          <p:cNvPr id="3" name="Picture 2" descr="A yellow oval with black background&#10;&#10;AI-generated content may be incorrect.">
            <a:extLst>
              <a:ext uri="{FF2B5EF4-FFF2-40B4-BE49-F238E27FC236}">
                <a16:creationId xmlns:a16="http://schemas.microsoft.com/office/drawing/2014/main" id="{A493E6FE-F0A5-65A6-0F26-72F06B7297F0}"/>
              </a:ext>
            </a:extLst>
          </p:cNvPr>
          <p:cNvPicPr>
            <a:picLocks noChangeAspect="1"/>
          </p:cNvPicPr>
          <p:nvPr/>
        </p:nvPicPr>
        <p:blipFill>
          <a:blip r:embed="rId3"/>
          <a:stretch>
            <a:fillRect/>
          </a:stretch>
        </p:blipFill>
        <p:spPr>
          <a:xfrm>
            <a:off x="2442850" y="1214032"/>
            <a:ext cx="7168546" cy="5643967"/>
          </a:xfrm>
          <a:prstGeom prst="rect">
            <a:avLst/>
          </a:prstGeom>
        </p:spPr>
      </p:pic>
      <p:sp>
        <p:nvSpPr>
          <p:cNvPr id="5" name="Title 1">
            <a:extLst>
              <a:ext uri="{FF2B5EF4-FFF2-40B4-BE49-F238E27FC236}">
                <a16:creationId xmlns:a16="http://schemas.microsoft.com/office/drawing/2014/main" id="{56164705-90BC-9EB3-F36A-18047C00BFB0}"/>
              </a:ext>
            </a:extLst>
          </p:cNvPr>
          <p:cNvSpPr txBox="1">
            <a:spLocks/>
          </p:cNvSpPr>
          <p:nvPr/>
        </p:nvSpPr>
        <p:spPr>
          <a:xfrm>
            <a:off x="3522638" y="1873497"/>
            <a:ext cx="4703736" cy="3891497"/>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7000"/>
              </a:lnSpc>
              <a:spcAft>
                <a:spcPts val="800"/>
              </a:spcAft>
            </a:pPr>
            <a:endParaRPr lang="en-GB" sz="260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260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n-GB" sz="390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n-GB" sz="3900">
                <a:latin typeface="Arial"/>
                <a:ea typeface="Calibri"/>
                <a:cs typeface="Arial"/>
              </a:rPr>
              <a:t>What do we mean by the word </a:t>
            </a:r>
            <a:r>
              <a:rPr lang="en-GB" sz="3900" b="1">
                <a:latin typeface="Arial"/>
                <a:cs typeface="Arial"/>
              </a:rPr>
              <a:t>FUN</a:t>
            </a:r>
            <a:r>
              <a:rPr lang="en-GB" sz="3900">
                <a:latin typeface="Arial"/>
                <a:ea typeface="Calibri"/>
                <a:cs typeface="Arial"/>
              </a:rPr>
              <a:t>?</a:t>
            </a:r>
            <a:br>
              <a:rPr lang="en-GB" sz="2800">
                <a:latin typeface="Arial" panose="020B0604020202020204" pitchFamily="34" charset="0"/>
                <a:ea typeface="Calibri" panose="020F0502020204030204" pitchFamily="34" charset="0"/>
                <a:cs typeface="Arial" panose="020B0604020202020204" pitchFamily="34" charset="0"/>
              </a:rPr>
            </a:br>
            <a:r>
              <a:rPr lang="en-GB" sz="2800">
                <a:latin typeface="Arial"/>
                <a:ea typeface="Calibri"/>
                <a:cs typeface="Arial"/>
              </a:rPr>
              <a:t> </a:t>
            </a:r>
          </a:p>
          <a:p>
            <a:pPr algn="ctr">
              <a:lnSpc>
                <a:spcPct val="107000"/>
              </a:lnSpc>
              <a:spcAft>
                <a:spcPts val="800"/>
              </a:spcAft>
            </a:pPr>
            <a:br>
              <a:rPr lang="en-GB" sz="3000">
                <a:latin typeface="Arial" panose="020B0604020202020204" pitchFamily="34" charset="0"/>
                <a:ea typeface="Calibri" panose="020F0502020204030204" pitchFamily="34" charset="0"/>
                <a:cs typeface="Arial" panose="020B0604020202020204" pitchFamily="34" charset="0"/>
              </a:rPr>
            </a:br>
            <a:br>
              <a:rPr lang="en-GB" sz="1800">
                <a:latin typeface="Arial" panose="020B0604020202020204" pitchFamily="34" charset="0"/>
                <a:ea typeface="Calibri" panose="020F0502020204030204" pitchFamily="34" charset="0"/>
                <a:cs typeface="Arial" panose="020B0604020202020204" pitchFamily="34" charset="0"/>
              </a:rPr>
            </a:br>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1085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E7326-5AA6-BBEF-A26E-DE3687452B26}"/>
              </a:ext>
            </a:extLst>
          </p:cNvPr>
          <p:cNvSpPr>
            <a:spLocks noGrp="1"/>
          </p:cNvSpPr>
          <p:nvPr>
            <p:ph type="title"/>
          </p:nvPr>
        </p:nvSpPr>
        <p:spPr>
          <a:xfrm>
            <a:off x="444795" y="520563"/>
            <a:ext cx="10515600" cy="1325563"/>
          </a:xfrm>
        </p:spPr>
        <p:txBody>
          <a:bodyPr>
            <a:normAutofit/>
          </a:bodyPr>
          <a:lstStyle/>
          <a:p>
            <a:r>
              <a:rPr lang="en-GB" sz="4000" b="1">
                <a:latin typeface="Arial"/>
                <a:cs typeface="Arial"/>
              </a:rPr>
              <a:t>What do you find fun?</a:t>
            </a:r>
          </a:p>
        </p:txBody>
      </p:sp>
      <p:sp>
        <p:nvSpPr>
          <p:cNvPr id="20" name="Rectangle 19">
            <a:extLst>
              <a:ext uri="{FF2B5EF4-FFF2-40B4-BE49-F238E27FC236}">
                <a16:creationId xmlns:a16="http://schemas.microsoft.com/office/drawing/2014/main" id="{F8CEB12C-D816-6944-C8AE-8994AAD74629}"/>
              </a:ext>
            </a:extLst>
          </p:cNvPr>
          <p:cNvSpPr/>
          <p:nvPr/>
        </p:nvSpPr>
        <p:spPr>
          <a:xfrm>
            <a:off x="0" y="1"/>
            <a:ext cx="12192000" cy="530352"/>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D93E63B5-0550-E46D-F218-521A6F034251}"/>
              </a:ext>
            </a:extLst>
          </p:cNvPr>
          <p:cNvSpPr/>
          <p:nvPr/>
        </p:nvSpPr>
        <p:spPr>
          <a:xfrm>
            <a:off x="2546752" y="1708754"/>
            <a:ext cx="3185306" cy="2204843"/>
          </a:xfrm>
          <a:prstGeom prst="rect">
            <a:avLst/>
          </a:prstGeom>
          <a:solidFill>
            <a:srgbClr val="6FF5B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800">
                <a:solidFill>
                  <a:schemeClr val="tx1"/>
                </a:solidFill>
                <a:latin typeface="Arial"/>
                <a:cs typeface="Arial"/>
              </a:rPr>
              <a:t>Turn to the person next to you.</a:t>
            </a:r>
            <a:br>
              <a:rPr lang="en-GB" sz="2800">
                <a:solidFill>
                  <a:schemeClr val="tx1"/>
                </a:solidFill>
                <a:latin typeface="Arial"/>
                <a:cs typeface="Arial"/>
              </a:rPr>
            </a:br>
            <a:endParaRPr lang="en-GB" sz="28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E1565C86-E377-433F-567B-244237F9BCA2}"/>
              </a:ext>
            </a:extLst>
          </p:cNvPr>
          <p:cNvSpPr/>
          <p:nvPr/>
        </p:nvSpPr>
        <p:spPr>
          <a:xfrm>
            <a:off x="6176853" y="1736126"/>
            <a:ext cx="3185306" cy="2204843"/>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800">
                <a:solidFill>
                  <a:schemeClr val="tx1"/>
                </a:solidFill>
                <a:latin typeface="Arial"/>
                <a:cs typeface="Arial"/>
              </a:rPr>
              <a:t>In 30 seconds, tell them one thing you love doing for fun</a:t>
            </a:r>
            <a:endParaRPr lang="en-US">
              <a:solidFill>
                <a:schemeClr val="tx1"/>
              </a:solidFill>
            </a:endParaRPr>
          </a:p>
        </p:txBody>
      </p:sp>
      <p:sp>
        <p:nvSpPr>
          <p:cNvPr id="4" name="Rectangle 3">
            <a:extLst>
              <a:ext uri="{FF2B5EF4-FFF2-40B4-BE49-F238E27FC236}">
                <a16:creationId xmlns:a16="http://schemas.microsoft.com/office/drawing/2014/main" id="{D6FEE1A0-BB08-91B8-04CD-0B22291BDB60}"/>
              </a:ext>
            </a:extLst>
          </p:cNvPr>
          <p:cNvSpPr/>
          <p:nvPr/>
        </p:nvSpPr>
        <p:spPr>
          <a:xfrm>
            <a:off x="4336992" y="4178368"/>
            <a:ext cx="3185306" cy="2204843"/>
          </a:xfrm>
          <a:prstGeom prst="rect">
            <a:avLst/>
          </a:prstGeom>
          <a:solidFill>
            <a:srgbClr val="FFF20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2800">
                <a:solidFill>
                  <a:schemeClr val="tx1"/>
                </a:solidFill>
                <a:latin typeface="Arial"/>
                <a:cs typeface="Arial"/>
              </a:rPr>
              <a:t>Why is it fun? </a:t>
            </a:r>
            <a:endParaRPr lang="en-GB" sz="2800" b="0" i="0" u="none" strike="noStrike" kern="1200" cap="none" spc="0" normalizeH="0" baseline="0" noProof="0">
              <a:ln>
                <a:noFill/>
              </a:ln>
              <a:solidFill>
                <a:schemeClr val="tx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405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g3a001da6fb0_0_27"/>
          <p:cNvSpPr/>
          <p:nvPr/>
        </p:nvSpPr>
        <p:spPr>
          <a:xfrm>
            <a:off x="0" y="0"/>
            <a:ext cx="12192000" cy="766500"/>
          </a:xfrm>
          <a:prstGeom prst="rect">
            <a:avLst/>
          </a:prstGeom>
          <a:solidFill>
            <a:srgbClr val="94E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2" name="Google Shape;482;g3a001da6fb0_0_27"/>
          <p:cNvSpPr txBox="1"/>
          <p:nvPr/>
        </p:nvSpPr>
        <p:spPr>
          <a:xfrm>
            <a:off x="311393" y="820452"/>
            <a:ext cx="7509000" cy="1508065"/>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4000">
                <a:solidFill>
                  <a:schemeClr val="dk1"/>
                </a:solidFill>
                <a:latin typeface="Arial Black"/>
                <a:ea typeface="Arial Black"/>
                <a:cs typeface="Arial Black"/>
                <a:sym typeface="Arial Black"/>
              </a:rPr>
              <a:t>What is a hobby?</a:t>
            </a:r>
          </a:p>
          <a:p>
            <a:pPr marL="0" lvl="0" indent="0" algn="l" rtl="0">
              <a:lnSpc>
                <a:spcPct val="115000"/>
              </a:lnSpc>
              <a:spcBef>
                <a:spcPts val="0"/>
              </a:spcBef>
              <a:spcAft>
                <a:spcPts val="0"/>
              </a:spcAft>
              <a:buClr>
                <a:schemeClr val="dk1"/>
              </a:buClr>
              <a:buSzPts val="1100"/>
              <a:buFont typeface="Arial"/>
              <a:buNone/>
            </a:pPr>
            <a:endParaRPr lang="en-GB" sz="4000">
              <a:solidFill>
                <a:schemeClr val="dk1"/>
              </a:solidFill>
              <a:latin typeface="Arial Black"/>
              <a:ea typeface="Arial Black"/>
              <a:cs typeface="Arial Black"/>
              <a:sym typeface="Arial Black"/>
            </a:endParaRPr>
          </a:p>
        </p:txBody>
      </p:sp>
      <p:sp>
        <p:nvSpPr>
          <p:cNvPr id="483" name="Google Shape;483;g3a001da6fb0_0_27"/>
          <p:cNvSpPr txBox="1"/>
          <p:nvPr/>
        </p:nvSpPr>
        <p:spPr>
          <a:xfrm>
            <a:off x="629300" y="1612475"/>
            <a:ext cx="5740800" cy="2400725"/>
          </a:xfrm>
          <a:prstGeom prst="rect">
            <a:avLst/>
          </a:prstGeom>
          <a:noFill/>
          <a:ln>
            <a:noFill/>
          </a:ln>
        </p:spPr>
        <p:txBody>
          <a:bodyPr spcFirstLastPara="1" wrap="square" lIns="91425" tIns="91425" rIns="91425" bIns="91425" anchor="t" anchorCtr="0">
            <a:noAutofit/>
          </a:bodyPr>
          <a:lstStyle/>
          <a:p>
            <a:r>
              <a:rPr lang="en-GB" b="1">
                <a:solidFill>
                  <a:schemeClr val="dk1"/>
                </a:solidFill>
              </a:rPr>
              <a:t>You choose to do it a lot–even every day</a:t>
            </a:r>
            <a:r>
              <a:rPr lang="en-US">
                <a:solidFill>
                  <a:schemeClr val="dk1"/>
                </a:solidFill>
              </a:rPr>
              <a:t> </a:t>
            </a:r>
          </a:p>
          <a:p>
            <a:endParaRPr lang="en-US">
              <a:solidFill>
                <a:schemeClr val="dk1"/>
              </a:solidFill>
              <a:cs typeface="Arial"/>
            </a:endParaRPr>
          </a:p>
          <a:p>
            <a:pPr>
              <a:lnSpc>
                <a:spcPct val="114999"/>
              </a:lnSpc>
              <a:buSzPts val="1100"/>
              <a:buFont typeface="Arial"/>
            </a:pPr>
            <a:r>
              <a:rPr lang="en-GB" b="1">
                <a:solidFill>
                  <a:schemeClr val="dk1"/>
                </a:solidFill>
              </a:rPr>
              <a:t>You do it without being told to </a:t>
            </a:r>
            <a:r>
              <a:rPr lang="en-US">
                <a:solidFill>
                  <a:schemeClr val="dk1"/>
                </a:solidFill>
              </a:rPr>
              <a:t> </a:t>
            </a:r>
            <a:endParaRPr lang="en-GB" b="1">
              <a:solidFill>
                <a:schemeClr val="dk1"/>
              </a:solidFill>
              <a:cs typeface="Arial"/>
            </a:endParaRPr>
          </a:p>
          <a:p>
            <a:pPr>
              <a:lnSpc>
                <a:spcPct val="114999"/>
              </a:lnSpc>
              <a:buSzPts val="1100"/>
              <a:buFont typeface="Arial"/>
            </a:pPr>
            <a:endParaRPr lang="en-US">
              <a:solidFill>
                <a:schemeClr val="dk1"/>
              </a:solidFill>
              <a:cs typeface="Arial"/>
            </a:endParaRPr>
          </a:p>
          <a:p>
            <a:pPr>
              <a:lnSpc>
                <a:spcPct val="114999"/>
              </a:lnSpc>
              <a:buSzPts val="1100"/>
              <a:buFont typeface="Arial"/>
            </a:pPr>
            <a:r>
              <a:rPr lang="en-GB" b="1">
                <a:solidFill>
                  <a:schemeClr val="dk1"/>
                </a:solidFill>
                <a:cs typeface="Arial"/>
              </a:rPr>
              <a:t>You think its fun even if you aren’t very good at it</a:t>
            </a:r>
            <a:endParaRPr lang="en-GB">
              <a:solidFill>
                <a:schemeClr val="dk1"/>
              </a:solidFill>
              <a:cs typeface="Arial"/>
            </a:endParaRPr>
          </a:p>
          <a:p>
            <a:pPr>
              <a:lnSpc>
                <a:spcPct val="114999"/>
              </a:lnSpc>
              <a:buSzPts val="1100"/>
              <a:buFont typeface="Arial"/>
            </a:pPr>
            <a:endParaRPr lang="en-GB" b="1">
              <a:solidFill>
                <a:schemeClr val="dk1"/>
              </a:solidFill>
            </a:endParaRPr>
          </a:p>
          <a:p>
            <a:pPr>
              <a:lnSpc>
                <a:spcPct val="114999"/>
              </a:lnSpc>
              <a:buSzPts val="1100"/>
              <a:buFont typeface="Arial"/>
            </a:pPr>
            <a:r>
              <a:rPr lang="en-GB" b="1">
                <a:solidFill>
                  <a:schemeClr val="dk1"/>
                </a:solidFill>
              </a:rPr>
              <a:t>You know you will get better if you practice</a:t>
            </a:r>
            <a:endParaRPr lang="en-GB" sz="1800" b="1">
              <a:solidFill>
                <a:schemeClr val="dk1"/>
              </a:solidFill>
              <a:cs typeface="Arial"/>
            </a:endParaRPr>
          </a:p>
          <a:p>
            <a:pPr marL="0" lvl="0" indent="0" algn="l" rtl="0">
              <a:lnSpc>
                <a:spcPct val="114999"/>
              </a:lnSpc>
              <a:spcBef>
                <a:spcPts val="600"/>
              </a:spcBef>
              <a:spcAft>
                <a:spcPts val="0"/>
              </a:spcAft>
              <a:buSzPts val="1100"/>
              <a:buFont typeface="Arial"/>
              <a:buNone/>
            </a:pPr>
            <a:endParaRPr lang="en-GB" sz="1800">
              <a:solidFill>
                <a:schemeClr val="dk1"/>
              </a:solidFill>
              <a:cs typeface="Arial"/>
            </a:endParaRPr>
          </a:p>
          <a:p>
            <a:pPr>
              <a:lnSpc>
                <a:spcPct val="115000"/>
              </a:lnSpc>
              <a:spcBef>
                <a:spcPts val="600"/>
              </a:spcBef>
              <a:buClr>
                <a:schemeClr val="dk1"/>
              </a:buClr>
              <a:buSzPts val="1100"/>
            </a:pPr>
            <a:endParaRPr lang="en-GB" b="1">
              <a:solidFill>
                <a:schemeClr val="dk1"/>
              </a:solidFill>
              <a:cs typeface="Arial"/>
            </a:endParaRPr>
          </a:p>
        </p:txBody>
      </p:sp>
      <p:pic>
        <p:nvPicPr>
          <p:cNvPr id="484" name="Google Shape;484;g3a001da6fb0_0_27"/>
          <p:cNvPicPr preferRelativeResize="0"/>
          <p:nvPr/>
        </p:nvPicPr>
        <p:blipFill rotWithShape="1">
          <a:blip r:embed="rId3">
            <a:alphaModFix/>
          </a:blip>
          <a:srcRect/>
          <a:stretch/>
        </p:blipFill>
        <p:spPr>
          <a:xfrm>
            <a:off x="311393" y="1666939"/>
            <a:ext cx="228600" cy="228600"/>
          </a:xfrm>
          <a:prstGeom prst="rect">
            <a:avLst/>
          </a:prstGeom>
          <a:noFill/>
          <a:ln>
            <a:noFill/>
          </a:ln>
        </p:spPr>
      </p:pic>
      <p:pic>
        <p:nvPicPr>
          <p:cNvPr id="485" name="Google Shape;485;g3a001da6fb0_0_27"/>
          <p:cNvPicPr preferRelativeResize="0"/>
          <p:nvPr/>
        </p:nvPicPr>
        <p:blipFill rotWithShape="1">
          <a:blip r:embed="rId3">
            <a:alphaModFix/>
          </a:blip>
          <a:srcRect/>
          <a:stretch/>
        </p:blipFill>
        <p:spPr>
          <a:xfrm>
            <a:off x="311393" y="2296146"/>
            <a:ext cx="228600" cy="228600"/>
          </a:xfrm>
          <a:prstGeom prst="rect">
            <a:avLst/>
          </a:prstGeom>
          <a:noFill/>
          <a:ln>
            <a:noFill/>
          </a:ln>
        </p:spPr>
      </p:pic>
      <p:pic>
        <p:nvPicPr>
          <p:cNvPr id="488" name="Google Shape;488;g3a001da6fb0_0_27"/>
          <p:cNvPicPr preferRelativeResize="0"/>
          <p:nvPr/>
        </p:nvPicPr>
        <p:blipFill rotWithShape="1">
          <a:blip r:embed="rId3">
            <a:alphaModFix/>
          </a:blip>
          <a:srcRect/>
          <a:stretch/>
        </p:blipFill>
        <p:spPr>
          <a:xfrm>
            <a:off x="5755640" y="4089182"/>
            <a:ext cx="228600" cy="228600"/>
          </a:xfrm>
          <a:prstGeom prst="rect">
            <a:avLst/>
          </a:prstGeom>
          <a:noFill/>
          <a:ln>
            <a:noFill/>
          </a:ln>
        </p:spPr>
      </p:pic>
      <p:pic>
        <p:nvPicPr>
          <p:cNvPr id="493" name="Google Shape;493;g3a001da6fb0_0_27"/>
          <p:cNvPicPr preferRelativeResize="0"/>
          <p:nvPr/>
        </p:nvPicPr>
        <p:blipFill rotWithShape="1">
          <a:blip r:embed="rId3">
            <a:alphaModFix/>
          </a:blip>
          <a:srcRect/>
          <a:stretch/>
        </p:blipFill>
        <p:spPr>
          <a:xfrm>
            <a:off x="311393" y="2910468"/>
            <a:ext cx="228600" cy="228600"/>
          </a:xfrm>
          <a:prstGeom prst="rect">
            <a:avLst/>
          </a:prstGeom>
          <a:noFill/>
          <a:ln>
            <a:noFill/>
          </a:ln>
        </p:spPr>
      </p:pic>
      <p:pic>
        <p:nvPicPr>
          <p:cNvPr id="494" name="Google Shape;494;g3a001da6fb0_0_27"/>
          <p:cNvPicPr preferRelativeResize="0"/>
          <p:nvPr/>
        </p:nvPicPr>
        <p:blipFill rotWithShape="1">
          <a:blip r:embed="rId3">
            <a:alphaModFix/>
          </a:blip>
          <a:srcRect/>
          <a:stretch/>
        </p:blipFill>
        <p:spPr>
          <a:xfrm>
            <a:off x="311393" y="3562309"/>
            <a:ext cx="228600" cy="228600"/>
          </a:xfrm>
          <a:prstGeom prst="rect">
            <a:avLst/>
          </a:prstGeom>
          <a:noFill/>
          <a:ln>
            <a:noFill/>
          </a:ln>
        </p:spPr>
      </p:pic>
      <p:pic>
        <p:nvPicPr>
          <p:cNvPr id="495" name="Google Shape;495;g3a001da6fb0_0_27"/>
          <p:cNvPicPr preferRelativeResize="0"/>
          <p:nvPr/>
        </p:nvPicPr>
        <p:blipFill rotWithShape="1">
          <a:blip r:embed="rId3">
            <a:alphaModFix/>
          </a:blip>
          <a:srcRect/>
          <a:stretch/>
        </p:blipFill>
        <p:spPr>
          <a:xfrm>
            <a:off x="5755640" y="4860928"/>
            <a:ext cx="228600" cy="228600"/>
          </a:xfrm>
          <a:prstGeom prst="rect">
            <a:avLst/>
          </a:prstGeom>
          <a:noFill/>
          <a:ln>
            <a:noFill/>
          </a:ln>
        </p:spPr>
      </p:pic>
      <p:pic>
        <p:nvPicPr>
          <p:cNvPr id="497" name="Google Shape;497;g3a001da6fb0_0_27"/>
          <p:cNvPicPr preferRelativeResize="0"/>
          <p:nvPr/>
        </p:nvPicPr>
        <p:blipFill rotWithShape="1">
          <a:blip r:embed="rId3">
            <a:alphaModFix/>
          </a:blip>
          <a:srcRect/>
          <a:stretch/>
        </p:blipFill>
        <p:spPr>
          <a:xfrm>
            <a:off x="5755640" y="5771925"/>
            <a:ext cx="228600" cy="228600"/>
          </a:xfrm>
          <a:prstGeom prst="rect">
            <a:avLst/>
          </a:prstGeom>
          <a:noFill/>
          <a:ln>
            <a:noFill/>
          </a:ln>
        </p:spPr>
      </p:pic>
      <p:sp>
        <p:nvSpPr>
          <p:cNvPr id="3" name="TextBox 2">
            <a:extLst>
              <a:ext uri="{FF2B5EF4-FFF2-40B4-BE49-F238E27FC236}">
                <a16:creationId xmlns:a16="http://schemas.microsoft.com/office/drawing/2014/main" id="{9D4408BE-7770-5881-885F-0A5ADC53B598}"/>
              </a:ext>
            </a:extLst>
          </p:cNvPr>
          <p:cNvSpPr txBox="1"/>
          <p:nvPr/>
        </p:nvSpPr>
        <p:spPr>
          <a:xfrm>
            <a:off x="5984240" y="3989803"/>
            <a:ext cx="6096000" cy="2392963"/>
          </a:xfrm>
          <a:prstGeom prst="rect">
            <a:avLst/>
          </a:prstGeom>
          <a:noFill/>
        </p:spPr>
        <p:txBody>
          <a:bodyPr wrap="square">
            <a:spAutoFit/>
          </a:bodyPr>
          <a:lstStyle/>
          <a:p>
            <a:pPr>
              <a:lnSpc>
                <a:spcPct val="114999"/>
              </a:lnSpc>
              <a:spcBef>
                <a:spcPts val="600"/>
              </a:spcBef>
              <a:buSzPts val="1100"/>
              <a:buFont typeface="Arial"/>
            </a:pPr>
            <a:r>
              <a:rPr lang="en-GB" b="1">
                <a:solidFill>
                  <a:schemeClr val="dk1"/>
                </a:solidFill>
              </a:rPr>
              <a:t>You find out ways to get better and even that can be fun</a:t>
            </a:r>
            <a:endParaRPr lang="en-GB">
              <a:solidFill>
                <a:schemeClr val="dk1"/>
              </a:solidFill>
              <a:cs typeface="Arial" panose="020B0604020202020204"/>
            </a:endParaRPr>
          </a:p>
          <a:p>
            <a:pPr>
              <a:lnSpc>
                <a:spcPct val="114999"/>
              </a:lnSpc>
              <a:spcBef>
                <a:spcPts val="600"/>
              </a:spcBef>
              <a:buSzPts val="1100"/>
              <a:buFont typeface="Arial"/>
            </a:pPr>
            <a:r>
              <a:rPr lang="en-GB" b="1">
                <a:solidFill>
                  <a:schemeClr val="dk1"/>
                </a:solidFill>
              </a:rPr>
              <a:t>It might be something that you want to do in your future</a:t>
            </a:r>
            <a:endParaRPr lang="en-GB">
              <a:solidFill>
                <a:schemeClr val="dk1"/>
              </a:solidFill>
              <a:cs typeface="Arial" panose="020B0604020202020204"/>
            </a:endParaRPr>
          </a:p>
          <a:p>
            <a:pPr>
              <a:lnSpc>
                <a:spcPct val="114999"/>
              </a:lnSpc>
              <a:spcBef>
                <a:spcPts val="600"/>
              </a:spcBef>
              <a:buSzPts val="1100"/>
              <a:buFont typeface="Arial"/>
            </a:pPr>
            <a:endParaRPr lang="en-GB" b="1">
              <a:solidFill>
                <a:schemeClr val="dk1"/>
              </a:solidFill>
              <a:cs typeface="Arial"/>
            </a:endParaRPr>
          </a:p>
          <a:p>
            <a:r>
              <a:rPr lang="en-GB" b="1">
                <a:solidFill>
                  <a:schemeClr val="dk1"/>
                </a:solidFill>
                <a:cs typeface="Arial"/>
              </a:rPr>
              <a:t>It might be something that helps you forget everything else</a:t>
            </a:r>
            <a:endParaRPr lang="en-US">
              <a:solidFill>
                <a:schemeClr val="dk1"/>
              </a:solidFill>
              <a:cs typeface="Arial"/>
            </a:endParaRPr>
          </a:p>
        </p:txBody>
      </p:sp>
    </p:spTree>
    <p:extLst>
      <p:ext uri="{BB962C8B-B14F-4D97-AF65-F5344CB8AC3E}">
        <p14:creationId xmlns:p14="http://schemas.microsoft.com/office/powerpoint/2010/main" val="752942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EACE5D9-5EA2-970B-9093-E7AA51CEED97}"/>
              </a:ext>
            </a:extLst>
          </p:cNvPr>
          <p:cNvSpPr txBox="1"/>
          <p:nvPr/>
        </p:nvSpPr>
        <p:spPr>
          <a:xfrm>
            <a:off x="334347" y="579534"/>
            <a:ext cx="11523306" cy="2148345"/>
          </a:xfrm>
          <a:prstGeom prst="rect">
            <a:avLst/>
          </a:prstGeom>
          <a:noFill/>
        </p:spPr>
        <p:txBody>
          <a:bodyPr wrap="square">
            <a:spAutoFit/>
          </a:bodyPr>
          <a:lstStyle/>
          <a:p>
            <a:pPr>
              <a:lnSpc>
                <a:spcPct val="107000"/>
              </a:lnSpc>
              <a:spcAft>
                <a:spcPts val="800"/>
              </a:spcAft>
            </a:pPr>
            <a:br>
              <a:rPr lang="en-GB" sz="2400">
                <a:latin typeface="Arial" panose="020B0604020202020204" pitchFamily="34" charset="0"/>
                <a:cs typeface="Arial" panose="020B0604020202020204" pitchFamily="34" charset="0"/>
              </a:rPr>
            </a:br>
            <a:endParaRPr lang="en-GB" sz="2400">
              <a:latin typeface="Arial" panose="020B0604020202020204" pitchFamily="34" charset="0"/>
              <a:cs typeface="Arial" panose="020B0604020202020204" pitchFamily="34" charset="0"/>
            </a:endParaRPr>
          </a:p>
          <a:p>
            <a:pPr>
              <a:lnSpc>
                <a:spcPct val="107000"/>
              </a:lnSpc>
              <a:spcAft>
                <a:spcPts val="800"/>
              </a:spcAft>
            </a:pPr>
            <a:br>
              <a:rPr lang="en-GB" sz="2200">
                <a:latin typeface="Arial" panose="020B0604020202020204" pitchFamily="34" charset="0"/>
                <a:cs typeface="Arial" panose="020B0604020202020204" pitchFamily="34" charset="0"/>
              </a:rPr>
            </a:br>
            <a:endParaRPr lang="en-GB" sz="2200">
              <a:latin typeface="Arial" panose="020B0604020202020204" pitchFamily="34" charset="0"/>
              <a:cs typeface="Arial" panose="020B0604020202020204" pitchFamily="34" charset="0"/>
            </a:endParaRPr>
          </a:p>
          <a:p>
            <a:pPr>
              <a:lnSpc>
                <a:spcPct val="107000"/>
              </a:lnSpc>
              <a:spcAft>
                <a:spcPts val="800"/>
              </a:spcAft>
            </a:pPr>
            <a:r>
              <a:rPr lang="en-GB" sz="2200">
                <a:latin typeface="Arial" panose="020B060402020202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CFCEA69A-D9BC-2EB4-17A2-1B88E76709DB}"/>
              </a:ext>
            </a:extLst>
          </p:cNvPr>
          <p:cNvPicPr>
            <a:picLocks noChangeAspect="1"/>
          </p:cNvPicPr>
          <p:nvPr/>
        </p:nvPicPr>
        <p:blipFill>
          <a:blip r:embed="rId3"/>
          <a:stretch>
            <a:fillRect/>
          </a:stretch>
        </p:blipFill>
        <p:spPr>
          <a:xfrm rot="426551">
            <a:off x="7704326" y="862771"/>
            <a:ext cx="3642723" cy="5132458"/>
          </a:xfrm>
          <a:prstGeom prst="rect">
            <a:avLst/>
          </a:prstGeom>
          <a:ln>
            <a:no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55A1A652-4F0B-1761-C137-EC3EF5B94761}"/>
              </a:ext>
            </a:extLst>
          </p:cNvPr>
          <p:cNvSpPr>
            <a:spLocks noGrp="1"/>
          </p:cNvSpPr>
          <p:nvPr>
            <p:ph type="title"/>
          </p:nvPr>
        </p:nvSpPr>
        <p:spPr>
          <a:xfrm>
            <a:off x="338528" y="2576175"/>
            <a:ext cx="7292715" cy="1325563"/>
          </a:xfrm>
        </p:spPr>
        <p:txBody>
          <a:bodyPr>
            <a:normAutofit/>
          </a:bodyPr>
          <a:lstStyle/>
          <a:p>
            <a:pPr rtl="0" eaLnBrk="1" latinLnBrk="0" hangingPunct="1"/>
            <a:r>
              <a:rPr lang="en-GB" sz="4000" b="1" kern="1200">
                <a:effectLst/>
                <a:latin typeface="Arial"/>
                <a:ea typeface="Calibri"/>
                <a:cs typeface="Arial"/>
              </a:rPr>
              <a:t>Could reading be a hobby</a:t>
            </a:r>
            <a:r>
              <a:rPr lang="en-GB" sz="4000" b="1">
                <a:latin typeface="Arial"/>
                <a:ea typeface="Calibri"/>
                <a:cs typeface="Arial"/>
              </a:rPr>
              <a:t>?</a:t>
            </a:r>
            <a:endParaRPr lang="en-GB" sz="4000">
              <a:effectLst/>
              <a:latin typeface="Arial"/>
              <a:ea typeface="Calibri"/>
              <a:cs typeface="Arial"/>
            </a:endParaRPr>
          </a:p>
          <a:p>
            <a:pPr rtl="0" eaLnBrk="1" latinLnBrk="0" hangingPunct="1"/>
            <a:endParaRPr lang="en-GB" sz="4800"/>
          </a:p>
        </p:txBody>
      </p:sp>
      <p:sp>
        <p:nvSpPr>
          <p:cNvPr id="6" name="Rectangle 5">
            <a:extLst>
              <a:ext uri="{FF2B5EF4-FFF2-40B4-BE49-F238E27FC236}">
                <a16:creationId xmlns:a16="http://schemas.microsoft.com/office/drawing/2014/main" id="{4F656924-CBEE-3346-D348-7037DDBF49CA}"/>
              </a:ext>
            </a:extLst>
          </p:cNvPr>
          <p:cNvSpPr/>
          <p:nvPr/>
        </p:nvSpPr>
        <p:spPr>
          <a:xfrm>
            <a:off x="0" y="1"/>
            <a:ext cx="12192000" cy="530352"/>
          </a:xfrm>
          <a:prstGeom prst="rect">
            <a:avLst/>
          </a:prstGeom>
          <a:solidFill>
            <a:srgbClr val="94E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RPr lang="en-US"/>
            </a:defPPr>
            <a:lvl1pPr marL="0" marR="0" lvl="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1pPr>
            <a:lvl2pPr marL="457200" marR="0" lvl="1"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2pPr>
            <a:lvl3pPr marL="914400" marR="0" lvl="2"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3pPr>
            <a:lvl4pPr marL="1371600" marR="0" lvl="3"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4pPr>
            <a:lvl5pPr marL="1828800" marR="0" lvl="4"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lt1"/>
                </a:solidFill>
                <a:latin typeface="+mn-lt"/>
                <a:ea typeface="+mn-ea"/>
                <a:cs typeface="+mn-cs"/>
                <a:sym typeface="Arial"/>
              </a:defRPr>
            </a:lvl9pPr>
          </a:lstStyle>
          <a:p>
            <a:pPr algn="ctr"/>
            <a:endParaRPr lang="en-GB"/>
          </a:p>
        </p:txBody>
      </p:sp>
    </p:spTree>
    <p:extLst>
      <p:ext uri="{BB962C8B-B14F-4D97-AF65-F5344CB8AC3E}">
        <p14:creationId xmlns:p14="http://schemas.microsoft.com/office/powerpoint/2010/main" val="1296177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13"/>
          <p:cNvSpPr/>
          <p:nvPr/>
        </p:nvSpPr>
        <p:spPr>
          <a:xfrm>
            <a:off x="0" y="128530"/>
            <a:ext cx="12192000" cy="6858000"/>
          </a:xfrm>
          <a:prstGeom prst="rect">
            <a:avLst/>
          </a:prstGeom>
          <a:solidFill>
            <a:srgbClr val="94E8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7" name="Google Shape;347;p13"/>
          <p:cNvSpPr txBox="1"/>
          <p:nvPr/>
        </p:nvSpPr>
        <p:spPr>
          <a:xfrm>
            <a:off x="357624" y="1726151"/>
            <a:ext cx="9531634" cy="3062336"/>
          </a:xfrm>
          <a:prstGeom prst="rect">
            <a:avLst/>
          </a:prstGeom>
          <a:noFill/>
          <a:ln>
            <a:noFill/>
          </a:ln>
        </p:spPr>
        <p:txBody>
          <a:bodyPr spcFirstLastPara="1" wrap="square" lIns="91425" tIns="45700" rIns="91425" bIns="45700" anchor="t" anchorCtr="0">
            <a:spAutoFit/>
          </a:bodyPr>
          <a:lstStyle/>
          <a:p>
            <a:r>
              <a:rPr lang="en-GB" sz="2400" b="1">
                <a:solidFill>
                  <a:schemeClr val="dk1"/>
                </a:solidFill>
                <a:latin typeface="Arial"/>
                <a:ea typeface="Arial Black"/>
                <a:cs typeface="Arial"/>
                <a:sym typeface="Arial Black"/>
              </a:rPr>
              <a:t>Think-pair-share:</a:t>
            </a:r>
            <a:br>
              <a:rPr lang="en-GB" sz="2400" b="1">
                <a:solidFill>
                  <a:schemeClr val="dk1"/>
                </a:solidFill>
                <a:latin typeface="Arial"/>
                <a:ea typeface="Arial Black"/>
                <a:cs typeface="Arial"/>
                <a:sym typeface="Arial Black"/>
              </a:rPr>
            </a:br>
            <a:br>
              <a:rPr lang="en-GB" sz="2400" b="1">
                <a:solidFill>
                  <a:schemeClr val="dk1"/>
                </a:solidFill>
                <a:latin typeface="Arial"/>
                <a:ea typeface="Arial Black"/>
                <a:cs typeface="Arial"/>
                <a:sym typeface="Arial Black"/>
              </a:rPr>
            </a:br>
            <a:r>
              <a:rPr lang="en-GB" sz="2400" b="1">
                <a:solidFill>
                  <a:schemeClr val="dk1"/>
                </a:solidFill>
                <a:latin typeface="Arial"/>
                <a:ea typeface="Arial Black"/>
                <a:cs typeface="Arial"/>
                <a:sym typeface="Arial Black"/>
              </a:rPr>
              <a:t>Q. When is reading fun?</a:t>
            </a:r>
            <a:br>
              <a:rPr lang="en-GB" sz="2400" b="1">
                <a:solidFill>
                  <a:schemeClr val="dk1"/>
                </a:solidFill>
                <a:latin typeface="Arial"/>
                <a:ea typeface="Arial Black"/>
                <a:cs typeface="Arial"/>
                <a:sym typeface="Arial Black"/>
              </a:rPr>
            </a:br>
            <a:r>
              <a:rPr lang="en-GB" sz="2400" b="1">
                <a:solidFill>
                  <a:schemeClr val="dk1"/>
                </a:solidFill>
                <a:latin typeface="Arial"/>
                <a:ea typeface="Arial Black"/>
                <a:cs typeface="Arial"/>
                <a:sym typeface="Arial Black"/>
              </a:rPr>
              <a:t>Q. When can </a:t>
            </a:r>
            <a:r>
              <a:rPr lang="en-GB" sz="2400" b="1" i="0" u="none" strike="noStrike" cap="none">
                <a:solidFill>
                  <a:schemeClr val="dk1"/>
                </a:solidFill>
                <a:latin typeface="Arial"/>
                <a:ea typeface="Arial Black"/>
                <a:cs typeface="Arial"/>
                <a:sym typeface="Arial Black"/>
              </a:rPr>
              <a:t>reading </a:t>
            </a:r>
            <a:r>
              <a:rPr lang="en-GB" sz="2400" b="1">
                <a:solidFill>
                  <a:schemeClr val="dk1"/>
                </a:solidFill>
                <a:latin typeface="Arial"/>
                <a:ea typeface="Arial Black"/>
                <a:cs typeface="Arial"/>
                <a:sym typeface="Arial Black"/>
              </a:rPr>
              <a:t>feel hard?</a:t>
            </a:r>
            <a:br>
              <a:rPr lang="en-GB" sz="2400" b="1">
                <a:solidFill>
                  <a:schemeClr val="dk1"/>
                </a:solidFill>
                <a:latin typeface="Arial"/>
                <a:ea typeface="Arial Black"/>
                <a:cs typeface="Arial"/>
                <a:sym typeface="Arial Black"/>
              </a:rPr>
            </a:br>
            <a:endParaRPr lang="en-GB" sz="2400">
              <a:solidFill>
                <a:schemeClr val="dk1"/>
              </a:solidFill>
              <a:latin typeface="Arial"/>
              <a:ea typeface="Arial Black"/>
              <a:cs typeface="Arial"/>
              <a:sym typeface="Arial Black"/>
            </a:endParaRPr>
          </a:p>
          <a:p>
            <a:r>
              <a:rPr lang="en-GB" sz="2400">
                <a:solidFill>
                  <a:schemeClr val="dk1"/>
                </a:solidFill>
                <a:latin typeface="Arial"/>
                <a:ea typeface="Arial Black"/>
                <a:cs typeface="Arial"/>
                <a:sym typeface="Arial Black"/>
              </a:rPr>
              <a:t>Talk </a:t>
            </a:r>
            <a:r>
              <a:rPr lang="en-GB" sz="2400" i="0" u="none" strike="noStrike" cap="none">
                <a:solidFill>
                  <a:schemeClr val="dk1"/>
                </a:solidFill>
                <a:latin typeface="Arial"/>
                <a:ea typeface="Arial Black"/>
                <a:cs typeface="Arial"/>
                <a:sym typeface="Arial Black"/>
              </a:rPr>
              <a:t>for </a:t>
            </a:r>
            <a:r>
              <a:rPr lang="en-GB" sz="2400">
                <a:solidFill>
                  <a:schemeClr val="dk1"/>
                </a:solidFill>
                <a:latin typeface="Arial"/>
                <a:ea typeface="Arial Black"/>
                <a:cs typeface="Arial"/>
                <a:sym typeface="Arial Black"/>
              </a:rPr>
              <a:t>30 seconds with your partner.</a:t>
            </a:r>
            <a:endParaRPr lang="en-US" sz="2400">
              <a:solidFill>
                <a:schemeClr val="dk1"/>
              </a:solidFill>
              <a:latin typeface="Arial"/>
              <a:ea typeface="Arial Black"/>
              <a:cs typeface="Arial"/>
              <a:sym typeface="Arial Black"/>
            </a:endParaRPr>
          </a:p>
          <a:p>
            <a:br>
              <a:rPr lang="en-US" sz="2400">
                <a:solidFill>
                  <a:schemeClr val="dk1"/>
                </a:solidFill>
                <a:latin typeface="Arial"/>
                <a:ea typeface="Arial Black"/>
                <a:cs typeface="Arial"/>
                <a:sym typeface="Arial Black"/>
              </a:rPr>
            </a:br>
            <a:endParaRPr lang="en-GB" sz="2500" b="1">
              <a:solidFill>
                <a:schemeClr val="dk1"/>
              </a:solidFill>
              <a:latin typeface="Arial Black"/>
              <a:ea typeface="Arial Black"/>
              <a:cs typeface="Arial Black"/>
            </a:endParaRPr>
          </a:p>
        </p:txBody>
      </p:sp>
      <p:sp>
        <p:nvSpPr>
          <p:cNvPr id="349" name="Google Shape;349;p13"/>
          <p:cNvSpPr/>
          <p:nvPr/>
        </p:nvSpPr>
        <p:spPr>
          <a:xfrm>
            <a:off x="0" y="0"/>
            <a:ext cx="12192000" cy="766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highlight>
                <a:srgbClr val="FFFF00"/>
              </a:highlight>
              <a:latin typeface="Arial"/>
              <a:ea typeface="Arial"/>
              <a:cs typeface="Arial"/>
              <a:sym typeface="Arial"/>
            </a:endParaRPr>
          </a:p>
        </p:txBody>
      </p:sp>
      <p:pic>
        <p:nvPicPr>
          <p:cNvPr id="358" name="Google Shape;358;p13" title="WBD_Characters_Hero_4-RGB.png"/>
          <p:cNvPicPr preferRelativeResize="0"/>
          <p:nvPr/>
        </p:nvPicPr>
        <p:blipFill rotWithShape="1">
          <a:blip r:embed="rId3">
            <a:alphaModFix/>
          </a:blip>
          <a:srcRect/>
          <a:stretch/>
        </p:blipFill>
        <p:spPr>
          <a:xfrm rot="17978470">
            <a:off x="9285120" y="2385769"/>
            <a:ext cx="4220533" cy="4647282"/>
          </a:xfrm>
          <a:prstGeom prst="rect">
            <a:avLst/>
          </a:prstGeom>
          <a:noFill/>
          <a:ln>
            <a:noFill/>
          </a:ln>
        </p:spPr>
      </p:pic>
      <p:sp>
        <p:nvSpPr>
          <p:cNvPr id="3" name="TextBox 2">
            <a:extLst>
              <a:ext uri="{FF2B5EF4-FFF2-40B4-BE49-F238E27FC236}">
                <a16:creationId xmlns:a16="http://schemas.microsoft.com/office/drawing/2014/main" id="{E0947EE5-19E6-519E-4326-B73623B87F82}"/>
              </a:ext>
            </a:extLst>
          </p:cNvPr>
          <p:cNvSpPr txBox="1"/>
          <p:nvPr/>
        </p:nvSpPr>
        <p:spPr>
          <a:xfrm>
            <a:off x="455699" y="4917157"/>
            <a:ext cx="6808304" cy="830997"/>
          </a:xfrm>
          <a:prstGeom prst="rect">
            <a:avLst/>
          </a:prstGeom>
          <a:solidFill>
            <a:schemeClr val="bg1"/>
          </a:solidFill>
          <a:ln w="57150">
            <a:solidFill>
              <a:schemeClr val="tx1"/>
            </a:solidFill>
          </a:ln>
        </p:spPr>
        <p:txBody>
          <a:bodyPr wrap="square" rtlCol="0">
            <a:spAutoFit/>
          </a:bodyPr>
          <a:lstStyle/>
          <a:p>
            <a:r>
              <a:rPr lang="en-GB" sz="2400">
                <a:latin typeface="Arial" panose="020B0604020202020204" pitchFamily="34" charset="0"/>
                <a:cs typeface="Arial" panose="020B0604020202020204" pitchFamily="34" charset="0"/>
              </a:rPr>
              <a:t>Remember: FUN doesn’t always mean easy —it means it feels </a:t>
            </a:r>
            <a:r>
              <a:rPr lang="en-GB" sz="2400" i="1">
                <a:latin typeface="Arial" panose="020B0604020202020204" pitchFamily="34" charset="0"/>
                <a:cs typeface="Arial" panose="020B0604020202020204" pitchFamily="34" charset="0"/>
              </a:rPr>
              <a:t>worth it!</a:t>
            </a:r>
            <a:endParaRPr lang="en-GB" sz="240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BA36EA-AF68-2135-A1B3-FEB34DE17F20}"/>
              </a:ext>
            </a:extLst>
          </p:cNvPr>
          <p:cNvSpPr txBox="1"/>
          <p:nvPr/>
        </p:nvSpPr>
        <p:spPr>
          <a:xfrm>
            <a:off x="266242" y="950204"/>
            <a:ext cx="13440577" cy="10464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b="1" i="0" u="none" strike="noStrike" baseline="0">
                <a:solidFill>
                  <a:srgbClr val="000000"/>
                </a:solidFill>
                <a:latin typeface="Arial"/>
                <a:ea typeface="Arial"/>
                <a:cs typeface="Arial"/>
              </a:rPr>
              <a:t>When reading is FUN (and when it isn’t…)</a:t>
            </a:r>
            <a:r>
              <a:rPr sz="4400" b="0" i="0">
                <a:solidFill>
                  <a:srgbClr val="000000"/>
                </a:solidFill>
                <a:latin typeface="Arial"/>
                <a:ea typeface="Arial"/>
                <a:cs typeface="Arial"/>
              </a:rPr>
              <a:t>​</a:t>
            </a:r>
            <a:endParaRPr lang="en-GB"/>
          </a:p>
          <a:p>
            <a:pPr algn="ctr"/>
            <a:endParaRPr lang="en-GB"/>
          </a:p>
        </p:txBody>
      </p:sp>
    </p:spTree>
    <p:extLst>
      <p:ext uri="{BB962C8B-B14F-4D97-AF65-F5344CB8AC3E}">
        <p14:creationId xmlns:p14="http://schemas.microsoft.com/office/powerpoint/2010/main" val="636236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C5D6BDB5E97D4A983B230B56765D28" ma:contentTypeVersion="14" ma:contentTypeDescription="Create a new document." ma:contentTypeScope="" ma:versionID="f002705cc907efc9736f49192bf881ef">
  <xsd:schema xmlns:xsd="http://www.w3.org/2001/XMLSchema" xmlns:xs="http://www.w3.org/2001/XMLSchema" xmlns:p="http://schemas.microsoft.com/office/2006/metadata/properties" xmlns:ns2="e29058b4-a8b9-43b3-a4d0-2bb2a8d7c80a" xmlns:ns3="aee70a22-a378-436f-b01c-35067153af18" targetNamespace="http://schemas.microsoft.com/office/2006/metadata/properties" ma:root="true" ma:fieldsID="95568502594aa62932defcf8beea4e10" ns2:_="" ns3:_="">
    <xsd:import namespace="e29058b4-a8b9-43b3-a4d0-2bb2a8d7c80a"/>
    <xsd:import namespace="aee70a22-a378-436f-b01c-35067153af1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9058b4-a8b9-43b3-a4d0-2bb2a8d7c8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68b3935-7f75-4642-81dd-7da570a6d5d2"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ee70a22-a378-436f-b01c-35067153af18"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35846e0-bf40-4da8-a294-22e8eda39215}" ma:internalName="TaxCatchAll" ma:showField="CatchAllData" ma:web="aee70a22-a378-436f-b01c-35067153af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9058b4-a8b9-43b3-a4d0-2bb2a8d7c80a">
      <Terms xmlns="http://schemas.microsoft.com/office/infopath/2007/PartnerControls"/>
    </lcf76f155ced4ddcb4097134ff3c332f>
    <TaxCatchAll xmlns="aee70a22-a378-436f-b01c-35067153af18" xsi:nil="true"/>
  </documentManagement>
</p:properties>
</file>

<file path=customXml/itemProps1.xml><?xml version="1.0" encoding="utf-8"?>
<ds:datastoreItem xmlns:ds="http://schemas.openxmlformats.org/officeDocument/2006/customXml" ds:itemID="{11B91B04-7E8F-4F84-BDB3-DB1BDF062A45}">
  <ds:schemaRefs>
    <ds:schemaRef ds:uri="aee70a22-a378-436f-b01c-35067153af18"/>
    <ds:schemaRef ds:uri="e29058b4-a8b9-43b3-a4d0-2bb2a8d7c8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AFFF52-067A-4FA9-BAB2-32B2116D027D}">
  <ds:schemaRefs>
    <ds:schemaRef ds:uri="http://schemas.microsoft.com/sharepoint/v3/contenttype/forms"/>
  </ds:schemaRefs>
</ds:datastoreItem>
</file>

<file path=customXml/itemProps3.xml><?xml version="1.0" encoding="utf-8"?>
<ds:datastoreItem xmlns:ds="http://schemas.openxmlformats.org/officeDocument/2006/customXml" ds:itemID="{DBDC0C8E-EE2A-4D16-86CF-A59CE4A9E6AA}">
  <ds:schemaRefs>
    <ds:schemaRef ds:uri="http://schemas.microsoft.com/office/infopath/2007/PartnerControls"/>
    <ds:schemaRef ds:uri="http://purl.org/dc/terms/"/>
    <ds:schemaRef ds:uri="e29058b4-a8b9-43b3-a4d0-2bb2a8d7c80a"/>
    <ds:schemaRef ds:uri="http://schemas.microsoft.com/office/2006/metadata/properties"/>
    <ds:schemaRef ds:uri="http://schemas.microsoft.com/office/2006/documentManagement/types"/>
    <ds:schemaRef ds:uri="aee70a22-a378-436f-b01c-35067153af18"/>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3368</Words>
  <Application>Microsoft Office PowerPoint</Application>
  <PresentationFormat>Widescreen</PresentationFormat>
  <Paragraphs>226</Paragraphs>
  <Slides>25</Slides>
  <Notes>19</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Aptos</vt:lpstr>
      <vt:lpstr>Arial</vt:lpstr>
      <vt:lpstr>Arial Black</vt:lpstr>
      <vt:lpstr>Avenir Book</vt:lpstr>
      <vt:lpstr>Calibri</vt:lpstr>
      <vt:lpstr>Lota Grotesque Black</vt:lpstr>
      <vt:lpstr>Open Sans</vt:lpstr>
      <vt:lpstr>Open Sans bold</vt:lpstr>
      <vt:lpstr>Outfit</vt:lpstr>
      <vt:lpstr>Office Theme</vt:lpstr>
      <vt:lpstr>PowerPoint Presentation</vt:lpstr>
      <vt:lpstr>Instructions for use</vt:lpstr>
      <vt:lpstr> </vt:lpstr>
      <vt:lpstr>Did you know?</vt:lpstr>
      <vt:lpstr>World Book Day 2026: Reading for Fun</vt:lpstr>
      <vt:lpstr>What do you find fun?</vt:lpstr>
      <vt:lpstr>PowerPoint Presentation</vt:lpstr>
      <vt:lpstr>Could reading be a hobby? </vt:lpstr>
      <vt:lpstr>PowerPoint Presentation</vt:lpstr>
      <vt:lpstr>What stops reading being fun? </vt:lpstr>
      <vt:lpstr>Quick-fire Quiz! </vt:lpstr>
      <vt:lpstr>What about our World Book Day authors. How do they have fun when reading?  </vt:lpstr>
      <vt:lpstr>Design your dream day</vt:lpstr>
      <vt:lpstr>PowerPoint Presentation</vt:lpstr>
      <vt:lpstr>PowerPoint Presentation</vt:lpstr>
      <vt:lpstr>PowerPoint Presentation</vt:lpstr>
      <vt:lpstr>Join our Jigsaw Book Swap!</vt:lpstr>
      <vt:lpstr>Books help us! </vt:lpstr>
      <vt:lpstr>Choose something that you love reading!</vt:lpstr>
      <vt:lpstr>What about our World Book Day authors? What are they challenging themselves to read?  - Embed video here</vt:lpstr>
      <vt:lpstr>Which catches your eye?</vt:lpstr>
      <vt:lpstr>PowerPoint Presentation</vt:lpstr>
      <vt:lpstr>Suggested follow-on activities</vt:lpstr>
      <vt:lpstr>Suggested follow-on activities contd</vt:lpstr>
      <vt:lpstr>Suggested follow-on activities contd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 Taylor</dc:creator>
  <cp:lastModifiedBy>Kate Sayer</cp:lastModifiedBy>
  <cp:revision>2</cp:revision>
  <dcterms:created xsi:type="dcterms:W3CDTF">2022-11-17T15:30:05Z</dcterms:created>
  <dcterms:modified xsi:type="dcterms:W3CDTF">2025-12-08T14:03:42Z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0x01010078C5D6BDB5E97D4A983B230B56765D28</vt:lpwstr>
  </property>
  <property fmtid="{D5CDD505-2E9C-101B-9397-08002B2CF9AE}" pid="3" name="MediaServiceImageTags">
    <vt:lpwstr/>
  </property>
</Properties>
</file>