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94" r:id="rId5"/>
    <p:sldId id="295" r:id="rId6"/>
    <p:sldId id="286" r:id="rId7"/>
    <p:sldId id="274" r:id="rId8"/>
    <p:sldId id="261" r:id="rId9"/>
    <p:sldId id="284" r:id="rId10"/>
    <p:sldId id="263" r:id="rId11"/>
    <p:sldId id="291" r:id="rId12"/>
    <p:sldId id="287" r:id="rId13"/>
    <p:sldId id="281" r:id="rId14"/>
    <p:sldId id="265" r:id="rId15"/>
    <p:sldId id="282" r:id="rId16"/>
    <p:sldId id="293" r:id="rId17"/>
    <p:sldId id="269" r:id="rId18"/>
    <p:sldId id="1224" r:id="rId19"/>
    <p:sldId id="1226" r:id="rId20"/>
    <p:sldId id="122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BC0D2C-826A-A996-BA2A-058150235342}" name="Fiona Hickley" initials="FH" userId="S::fhickley@worldbookday.com::ccf77db6-a03b-4d0e-a971-90afbdcda6f6" providerId="AD"/>
  <p188:author id="{486E87BC-DF75-95E3-C632-2C60446E5C33}" name="Morgan Jones" initials="MJ" userId="S::mjones@worldbookday.com::df0d57bc-f825-4a6d-805c-7dfb1cf53c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A1"/>
    <a:srgbClr val="6FF5B6"/>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6B068-C159-47F6-A250-4AC95767B5B9}" v="2" dt="2025-12-08T10:10:38.253"/>
    <p1510:client id="{7EABA2D4-162E-4A75-B7AB-1B7AC52C6887}" v="8" dt="2025-12-08T09:00:35.850"/>
    <p1510:client id="{AEE953DF-F4FD-4A17-BBCC-9684E6DCFEB5}" v="16" dt="2025-12-08T10:50:57.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08" autoAdjust="0"/>
  </p:normalViewPr>
  <p:slideViewPr>
    <p:cSldViewPr snapToGrid="0">
      <p:cViewPr varScale="1">
        <p:scale>
          <a:sx n="87" d="100"/>
          <a:sy n="87" d="100"/>
        </p:scale>
        <p:origin x="714" y="3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97116-C794-419E-B36B-E7D72F27DBEE}" type="datetimeFigureOut">
              <a:rPr lang="en-GB" smtClean="0"/>
              <a:t>11/02/2026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859C6-303F-4BDB-9AE1-0C99E62157FE}" type="slidenum">
              <a:rPr lang="en-GB" smtClean="0"/>
              <a:t>‹#›</a:t>
            </a:fld>
            <a:endParaRPr lang="en-GB"/>
          </a:p>
        </p:txBody>
      </p:sp>
    </p:spTree>
    <p:extLst>
      <p:ext uri="{BB962C8B-B14F-4D97-AF65-F5344CB8AC3E}">
        <p14:creationId xmlns:p14="http://schemas.microsoft.com/office/powerpoint/2010/main" val="203123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To celebrate World Book Day, a £1 book token will be given to every young person in the country, including you! </a:t>
            </a:r>
          </a:p>
          <a:p>
            <a:endParaRPr lang="en-US" sz="1200" dirty="0">
              <a:latin typeface="Arial" panose="020B0604020202020204" pitchFamily="34" charset="0"/>
              <a:cs typeface="Arial" panose="020B0604020202020204" pitchFamily="34" charset="0"/>
            </a:endParaRPr>
          </a:p>
          <a:p>
            <a:r>
              <a:rPr lang="en-US" sz="1200" dirty="0">
                <a:latin typeface="Arial"/>
                <a:cs typeface="Arial"/>
              </a:rPr>
              <a:t>You can take your token to a bookshop or supermarket and exchange it for a brand-new book that has been written especially for World Book Day.</a:t>
            </a:r>
          </a:p>
          <a:p>
            <a:endParaRPr lang="en-US" sz="1200" dirty="0">
              <a:latin typeface="Arial" panose="020B0604020202020204" pitchFamily="34" charset="0"/>
              <a:cs typeface="Arial" panose="020B0604020202020204" pitchFamily="34" charset="0"/>
            </a:endParaRPr>
          </a:p>
          <a:p>
            <a:r>
              <a:rPr lang="en-US" sz="1200" dirty="0">
                <a:latin typeface="Arial"/>
                <a:cs typeface="Arial"/>
              </a:rPr>
              <a:t>In our assembly today, we will be thinking about reading in our own time.</a:t>
            </a:r>
          </a:p>
          <a:p>
            <a:endParaRPr lang="en-US" sz="1200" dirty="0">
              <a:latin typeface="Arial" panose="020B0604020202020204" pitchFamily="34" charset="0"/>
              <a:cs typeface="Arial" panose="020B0604020202020204" pitchFamily="34" charset="0"/>
            </a:endParaRPr>
          </a:p>
          <a:p>
            <a:r>
              <a:rPr lang="en-US" sz="1200" dirty="0">
                <a:latin typeface="Arial"/>
                <a:cs typeface="Arial"/>
              </a:rPr>
              <a:t>At the end of the assembly, we’ll have a peak at this year’s World Book Day books so you can think about which one you might like to buy with your £1 book token!</a:t>
            </a:r>
          </a:p>
          <a:p>
            <a:endParaRPr lang="en-GB" dirty="0"/>
          </a:p>
        </p:txBody>
      </p:sp>
      <p:sp>
        <p:nvSpPr>
          <p:cNvPr id="4" name="Slide Number Placeholder 3"/>
          <p:cNvSpPr>
            <a:spLocks noGrp="1"/>
          </p:cNvSpPr>
          <p:nvPr>
            <p:ph type="sldNum" sz="quarter" idx="5"/>
          </p:nvPr>
        </p:nvSpPr>
        <p:spPr/>
        <p:txBody>
          <a:bodyPr/>
          <a:lstStyle/>
          <a:p>
            <a:fld id="{753859C6-303F-4BDB-9AE1-0C99E62157FE}" type="slidenum">
              <a:rPr lang="en-GB" smtClean="0"/>
              <a:t>3</a:t>
            </a:fld>
            <a:endParaRPr lang="en-GB"/>
          </a:p>
        </p:txBody>
      </p:sp>
    </p:spTree>
    <p:extLst>
      <p:ext uri="{BB962C8B-B14F-4D97-AF65-F5344CB8AC3E}">
        <p14:creationId xmlns:p14="http://schemas.microsoft.com/office/powerpoint/2010/main" val="55799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If you have staff that are up for it this would be a great place for them to share their reading identities and how they include reading either as a discrete hobby OR as part of doing other things –try to have a mix of keen and less keen. The door poster is here https://www.worldbookday.com/resources/staff-reading-door-poster/.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you go round school today take look at the door posters and see whether you connect with any of these</a:t>
            </a:r>
            <a:r>
              <a:rPr lang="en-GB" baseline="0" dirty="0"/>
              <a:t> adult and independent reading identities</a:t>
            </a:r>
            <a:br>
              <a:rPr lang="en-GB" baseline="0" dirty="0"/>
            </a:br>
            <a:br>
              <a:rPr lang="en-GB" baseline="0" dirty="0"/>
            </a:br>
            <a:r>
              <a:rPr lang="en-GB" baseline="0" dirty="0"/>
              <a:t>Reflect- who in school can support us to connect reading with our future ambitions? Mention libraries and other support services.</a:t>
            </a:r>
            <a:endParaRPr lang="en-GB" dirty="0"/>
          </a:p>
          <a:p>
            <a:endParaRPr lang="en-GB" dirty="0"/>
          </a:p>
        </p:txBody>
      </p:sp>
      <p:sp>
        <p:nvSpPr>
          <p:cNvPr id="4" name="Slide Number Placeholder 3"/>
          <p:cNvSpPr>
            <a:spLocks noGrp="1"/>
          </p:cNvSpPr>
          <p:nvPr>
            <p:ph type="sldNum" sz="quarter" idx="5"/>
          </p:nvPr>
        </p:nvSpPr>
        <p:spPr/>
        <p:txBody>
          <a:bodyPr/>
          <a:lstStyle/>
          <a:p>
            <a:fld id="{753859C6-303F-4BDB-9AE1-0C99E62157FE}" type="slidenum">
              <a:rPr lang="en-GB" smtClean="0"/>
              <a:t>13</a:t>
            </a:fld>
            <a:endParaRPr lang="en-GB"/>
          </a:p>
        </p:txBody>
      </p:sp>
    </p:spTree>
    <p:extLst>
      <p:ext uri="{BB962C8B-B14F-4D97-AF65-F5344CB8AC3E}">
        <p14:creationId xmlns:p14="http://schemas.microsoft.com/office/powerpoint/2010/main" val="182125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10945-6F72-0960-9320-09BBCE348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48CB8-1246-B757-680F-0AF616BD2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5EDA5-A78F-AA84-4591-BE3516BA6F1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4B4F3F-91E9-AEE3-C41C-1FF9CE0E7AC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Arial"/>
                <a:ea typeface="Arial"/>
                <a:cs typeface="Arial"/>
                <a:sym typeface="Arial"/>
              </a:rPr>
              <a:t>15</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2881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4D6B0-2718-2B7D-AB99-0097D54A5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FF397-F064-E609-BBC7-6234135B7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3AD2E-A63E-8972-DA37-B9A1597A8C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1E7E37C-9100-1D23-A149-0C260E6C5B6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Arial"/>
                <a:ea typeface="Arial"/>
                <a:cs typeface="Arial"/>
                <a:sym typeface="Arial"/>
              </a:rPr>
              <a:t>16</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576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CF3A4-9C5E-B8A3-168A-BF8887C146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E758F-92C2-4790-56C1-A4419B963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771FF-7C2F-3E7C-43D1-B7FA0C12F6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AAC41D3-B709-C26F-181F-92F71D0BC03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Arial"/>
                <a:ea typeface="Arial"/>
                <a:cs typeface="Arial"/>
                <a:sym typeface="Arial"/>
              </a:rPr>
              <a:t>17</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5241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Most of the things we find fun are our </a:t>
            </a:r>
            <a:r>
              <a:rPr lang="en-GB" sz="1200" i="1" dirty="0">
                <a:latin typeface="Arial" panose="020B0604020202020204" pitchFamily="34" charset="0"/>
                <a:cs typeface="Arial" panose="020B0604020202020204" pitchFamily="34" charset="0"/>
              </a:rPr>
              <a:t>hobbies</a:t>
            </a:r>
            <a:r>
              <a:rPr lang="en-GB" sz="1200" dirty="0">
                <a:latin typeface="Arial" panose="020B0604020202020204" pitchFamily="34" charset="0"/>
                <a:cs typeface="Arial" panose="020B0604020202020204" pitchFamily="34" charset="0"/>
              </a:rPr>
              <a:t> — things we choose to do, that make us feel good or interested.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Is there a difference</a:t>
            </a:r>
            <a:r>
              <a:rPr lang="en-GB" sz="1200" baseline="0" dirty="0">
                <a:latin typeface="Arial" panose="020B0604020202020204" pitchFamily="34" charset="0"/>
                <a:cs typeface="Arial" panose="020B0604020202020204" pitchFamily="34" charset="0"/>
              </a:rPr>
              <a:t> between easy fun and satisfaction – what is it? Invite students to reflect on things they go back and back to  - sport, drama, video games – what helps them get past something being difficult,</a:t>
            </a:r>
            <a:endParaRPr lang="en-GB" sz="1200" dirty="0">
              <a:latin typeface="Arial" panose="020B0604020202020204" pitchFamily="34" charset="0"/>
              <a:cs typeface="Arial" panose="020B0604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Fun usually happens when </a:t>
            </a:r>
            <a:r>
              <a:rPr lang="en-GB" sz="1200" i="1" dirty="0"/>
              <a:t>we choose</a:t>
            </a:r>
            <a:r>
              <a:rPr lang="en-GB" sz="1200" dirty="0"/>
              <a:t> to do something, it </a:t>
            </a:r>
            <a:r>
              <a:rPr lang="en-GB" sz="1200" i="1" dirty="0"/>
              <a:t>matches our interests</a:t>
            </a:r>
            <a:r>
              <a:rPr lang="en-GB" sz="1200" dirty="0"/>
              <a:t>, and we feel </a:t>
            </a:r>
            <a:r>
              <a:rPr lang="en-GB" sz="1200" i="1" dirty="0"/>
              <a:t>good at it or curious </a:t>
            </a:r>
            <a:r>
              <a:rPr lang="en-GB" sz="1200" dirty="0"/>
              <a:t>about it. </a:t>
            </a:r>
          </a:p>
          <a:p>
            <a:endParaRPr lang="en-GB" dirty="0"/>
          </a:p>
        </p:txBody>
      </p:sp>
      <p:sp>
        <p:nvSpPr>
          <p:cNvPr id="4" name="Slide Number Placeholder 3"/>
          <p:cNvSpPr>
            <a:spLocks noGrp="1"/>
          </p:cNvSpPr>
          <p:nvPr>
            <p:ph type="sldNum" sz="quarter" idx="5"/>
          </p:nvPr>
        </p:nvSpPr>
        <p:spPr/>
        <p:txBody>
          <a:bodyPr/>
          <a:lstStyle/>
          <a:p>
            <a:fld id="{753859C6-303F-4BDB-9AE1-0C99E62157FE}" type="slidenum">
              <a:rPr lang="en-GB" smtClean="0"/>
              <a:t>5</a:t>
            </a:fld>
            <a:endParaRPr lang="en-GB"/>
          </a:p>
        </p:txBody>
      </p:sp>
    </p:spTree>
    <p:extLst>
      <p:ext uri="{BB962C8B-B14F-4D97-AF65-F5344CB8AC3E}">
        <p14:creationId xmlns:p14="http://schemas.microsoft.com/office/powerpoint/2010/main" val="28791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a:t>
            </a:r>
            <a:r>
              <a:rPr lang="en-GB" baseline="0" dirty="0"/>
              <a:t> – are you reading already – are you looking up hacks, scrolling fan fiction, listening to an audiobook – could you add reading in anywhere – where could reading take you deeper into something you love or what to find out more about.</a:t>
            </a:r>
            <a:endParaRPr lang="en-GB" dirty="0"/>
          </a:p>
        </p:txBody>
      </p:sp>
      <p:sp>
        <p:nvSpPr>
          <p:cNvPr id="4" name="Slide Number Placeholder 3"/>
          <p:cNvSpPr>
            <a:spLocks noGrp="1"/>
          </p:cNvSpPr>
          <p:nvPr>
            <p:ph type="sldNum" sz="quarter" idx="5"/>
          </p:nvPr>
        </p:nvSpPr>
        <p:spPr/>
        <p:txBody>
          <a:bodyPr/>
          <a:lstStyle/>
          <a:p>
            <a:fld id="{753859C6-303F-4BDB-9AE1-0C99E62157FE}" type="slidenum">
              <a:rPr lang="en-GB" smtClean="0"/>
              <a:t>6</a:t>
            </a:fld>
            <a:endParaRPr lang="en-GB"/>
          </a:p>
        </p:txBody>
      </p:sp>
    </p:spTree>
    <p:extLst>
      <p:ext uri="{BB962C8B-B14F-4D97-AF65-F5344CB8AC3E}">
        <p14:creationId xmlns:p14="http://schemas.microsoft.com/office/powerpoint/2010/main" val="250148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Consider: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can read about your interests</a:t>
            </a:r>
          </a:p>
          <a:p>
            <a:r>
              <a:rPr lang="en-GB" sz="1200" dirty="0">
                <a:latin typeface="Arial" panose="020B0604020202020204" pitchFamily="34" charset="0"/>
                <a:cs typeface="Arial" panose="020B0604020202020204" pitchFamily="34" charset="0"/>
              </a:rPr>
              <a:t>You can get lost in a good story</a:t>
            </a:r>
          </a:p>
          <a:p>
            <a:r>
              <a:rPr lang="en-GB" sz="1200" dirty="0">
                <a:latin typeface="Arial" panose="020B0604020202020204" pitchFamily="34" charset="0"/>
                <a:cs typeface="Arial" panose="020B0604020202020204" pitchFamily="34" charset="0"/>
              </a:rPr>
              <a:t>You can learn something new</a:t>
            </a:r>
          </a:p>
          <a:p>
            <a:r>
              <a:rPr lang="en-GB" sz="1200" dirty="0">
                <a:latin typeface="Arial" panose="020B0604020202020204" pitchFamily="34" charset="0"/>
                <a:cs typeface="Arial" panose="020B0604020202020204" pitchFamily="34" charset="0"/>
              </a:rPr>
              <a:t>You can relax and escape</a:t>
            </a:r>
          </a:p>
          <a:p>
            <a:endParaRPr lang="en-GB" dirty="0"/>
          </a:p>
        </p:txBody>
      </p:sp>
      <p:sp>
        <p:nvSpPr>
          <p:cNvPr id="4" name="Slide Number Placeholder 3"/>
          <p:cNvSpPr>
            <a:spLocks noGrp="1"/>
          </p:cNvSpPr>
          <p:nvPr>
            <p:ph type="sldNum" sz="quarter" idx="5"/>
          </p:nvPr>
        </p:nvSpPr>
        <p:spPr/>
        <p:txBody>
          <a:bodyPr/>
          <a:lstStyle/>
          <a:p>
            <a:fld id="{753859C6-303F-4BDB-9AE1-0C99E62157FE}" type="slidenum">
              <a:rPr lang="en-GB" smtClean="0"/>
              <a:t>7</a:t>
            </a:fld>
            <a:endParaRPr lang="en-GB"/>
          </a:p>
        </p:txBody>
      </p:sp>
    </p:spTree>
    <p:extLst>
      <p:ext uri="{BB962C8B-B14F-4D97-AF65-F5344CB8AC3E}">
        <p14:creationId xmlns:p14="http://schemas.microsoft.com/office/powerpoint/2010/main" val="172066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this</a:t>
            </a:r>
            <a:r>
              <a:rPr lang="en-GB" baseline="0" dirty="0"/>
              <a:t> video. The National Year of Reading is challenging us to try reading alongside some of the other things we enjoy doing. What do you think? </a:t>
            </a:r>
            <a:endParaRPr lang="en-GB" dirty="0"/>
          </a:p>
          <a:p>
            <a:endParaRPr lang="en-GB" dirty="0"/>
          </a:p>
        </p:txBody>
      </p:sp>
      <p:sp>
        <p:nvSpPr>
          <p:cNvPr id="4" name="Slide Number Placeholder 3"/>
          <p:cNvSpPr>
            <a:spLocks noGrp="1"/>
          </p:cNvSpPr>
          <p:nvPr>
            <p:ph type="sldNum" sz="quarter" idx="5"/>
          </p:nvPr>
        </p:nvSpPr>
        <p:spPr/>
        <p:txBody>
          <a:bodyPr/>
          <a:lstStyle/>
          <a:p>
            <a:fld id="{753859C6-303F-4BDB-9AE1-0C99E62157FE}" type="slidenum">
              <a:rPr lang="en-GB" smtClean="0"/>
              <a:t>8</a:t>
            </a:fld>
            <a:endParaRPr lang="en-GB"/>
          </a:p>
        </p:txBody>
      </p:sp>
    </p:spTree>
    <p:extLst>
      <p:ext uri="{BB962C8B-B14F-4D97-AF65-F5344CB8AC3E}">
        <p14:creationId xmlns:p14="http://schemas.microsoft.com/office/powerpoint/2010/main" val="20427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Remember: When reading connects with your world, your in charge and it can feel more fun</a:t>
            </a:r>
            <a:r>
              <a:rPr lang="en-GB" sz="1200" i="1" dirty="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53859C6-303F-4BDB-9AE1-0C99E62157FE}" type="slidenum">
              <a:rPr lang="en-GB" smtClean="0"/>
              <a:t>9</a:t>
            </a:fld>
            <a:endParaRPr lang="en-GB"/>
          </a:p>
        </p:txBody>
      </p:sp>
    </p:spTree>
    <p:extLst>
      <p:ext uri="{BB962C8B-B14F-4D97-AF65-F5344CB8AC3E}">
        <p14:creationId xmlns:p14="http://schemas.microsoft.com/office/powerpoint/2010/main" val="397138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For example:</a:t>
            </a:r>
          </a:p>
          <a:p>
            <a:endParaRPr lang="en-GB" sz="1200" dirty="0">
              <a:latin typeface="Arial" panose="020B0604020202020204" pitchFamily="34" charset="0"/>
              <a:cs typeface="Arial" panose="020B0604020202020204" pitchFamily="34" charset="0"/>
            </a:endParaRPr>
          </a:p>
          <a:p>
            <a:r>
              <a:rPr lang="en-GB" sz="1200" dirty="0">
                <a:solidFill>
                  <a:schemeClr val="accent6"/>
                </a:solidFill>
                <a:latin typeface="Arial" panose="020B0604020202020204" pitchFamily="34" charset="0"/>
                <a:cs typeface="Arial" panose="020B0604020202020204" pitchFamily="34" charset="0"/>
              </a:rPr>
              <a:t>Take some ideas from students and try and group them. In World Book Day’s work with young people the examples would be:</a:t>
            </a:r>
          </a:p>
          <a:p>
            <a:r>
              <a:rPr lang="en-GB" sz="1200" dirty="0">
                <a:solidFill>
                  <a:schemeClr val="accent6"/>
                </a:solidFill>
                <a:latin typeface="Arial" panose="020B0604020202020204" pitchFamily="34" charset="0"/>
                <a:cs typeface="Arial" panose="020B0604020202020204" pitchFamily="34" charset="0"/>
              </a:rPr>
              <a:t>Choice and connection make reading fun.</a:t>
            </a:r>
          </a:p>
          <a:p>
            <a:r>
              <a:rPr lang="en-GB" sz="1200" dirty="0">
                <a:solidFill>
                  <a:schemeClr val="accent2"/>
                </a:solidFill>
                <a:latin typeface="Arial" panose="020B0604020202020204" pitchFamily="34" charset="0"/>
                <a:cs typeface="Arial" panose="020B0604020202020204" pitchFamily="34" charset="0"/>
              </a:rPr>
              <a:t>Pressure and confusion take it away.</a:t>
            </a:r>
          </a:p>
          <a:p>
            <a:endParaRPr lang="en-GB" dirty="0"/>
          </a:p>
          <a:p>
            <a:r>
              <a:rPr lang="en-GB" dirty="0"/>
              <a:t>Invite students</a:t>
            </a:r>
            <a:r>
              <a:rPr lang="en-GB" baseline="0" dirty="0"/>
              <a:t> to reflect on whether it’s changed as they have got older, whether they are or aren’t reading because it’s enjoyable or not or for other reasons. Does being told it’s fun help? What would be more useful?</a:t>
            </a:r>
            <a:endParaRPr lang="en-GB" dirty="0"/>
          </a:p>
        </p:txBody>
      </p:sp>
      <p:sp>
        <p:nvSpPr>
          <p:cNvPr id="4" name="Slide Number Placeholder 3"/>
          <p:cNvSpPr>
            <a:spLocks noGrp="1"/>
          </p:cNvSpPr>
          <p:nvPr>
            <p:ph type="sldNum" sz="quarter" idx="5"/>
          </p:nvPr>
        </p:nvSpPr>
        <p:spPr/>
        <p:txBody>
          <a:bodyPr/>
          <a:lstStyle/>
          <a:p>
            <a:fld id="{753859C6-303F-4BDB-9AE1-0C99E62157FE}" type="slidenum">
              <a:rPr lang="en-GB" smtClean="0"/>
              <a:t>10</a:t>
            </a:fld>
            <a:endParaRPr lang="en-GB"/>
          </a:p>
        </p:txBody>
      </p:sp>
    </p:spTree>
    <p:extLst>
      <p:ext uri="{BB962C8B-B14F-4D97-AF65-F5344CB8AC3E}">
        <p14:creationId xmlns:p14="http://schemas.microsoft.com/office/powerpoint/2010/main" val="219881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World Book Day have asked their 2026 authors to answer questions about their own reading:</a:t>
            </a:r>
            <a:br>
              <a:rPr lang="en-GB" dirty="0"/>
            </a:br>
            <a:r>
              <a:rPr lang="en-GB" dirty="0"/>
              <a:t>Where is your favourite place to read?: https://www.youtube.com/watch?v=lf9-fha8HFg&amp;list=PL_hqLJPmFPSTbYr1q4mJ5099GHyx2vj7Y </a:t>
            </a:r>
          </a:p>
          <a:p>
            <a:r>
              <a:rPr lang="en-GB" dirty="0"/>
              <a:t>What do you want to read more of this year? https://www.youtube.com/watch?v=sJAeMmiea1E&amp;list=PL_hqLJPmFPSSwFc1rLZaaOU2z6tc6bmCa </a:t>
            </a:r>
          </a:p>
          <a:p>
            <a:r>
              <a:rPr lang="en-GB" dirty="0"/>
              <a:t>What is your top tip for enjoying reading? https://www.youtube.com/watch?v=wDuknRsqNsY&amp;list=PL_hqLJPmFPSTACm7-X-4HP1io5QcLp54Z</a:t>
            </a:r>
          </a:p>
          <a:p>
            <a:r>
              <a:rPr lang="en-GB" dirty="0"/>
              <a:t>What children’s books have you enjoyed in the last year? https://www.youtube.com/watch?v=k8HxgJYCLyM&amp;list=PL_hqLJPmFPST2yvfg80ste5Sea1V8VhhF</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 a reflection after the chosen video </a:t>
            </a:r>
            <a:r>
              <a:rPr lang="en-GB" sz="1200" dirty="0">
                <a:effectLst/>
                <a:latin typeface="Arial" panose="020B0604020202020204" pitchFamily="34" charset="0"/>
                <a:ea typeface="Calibri" panose="020F0502020204030204" pitchFamily="34" charset="0"/>
                <a:cs typeface="Arial" panose="020B0604020202020204" pitchFamily="34" charset="0"/>
              </a:rPr>
              <a:t>Did they </a:t>
            </a:r>
            <a:r>
              <a:rPr lang="en-GB" sz="1200" dirty="0" err="1">
                <a:effectLst/>
                <a:latin typeface="Arial" panose="020B0604020202020204" pitchFamily="34" charset="0"/>
                <a:ea typeface="Calibri" panose="020F0502020204030204" pitchFamily="34" charset="0"/>
                <a:cs typeface="Arial" panose="020B0604020202020204" pitchFamily="34" charset="0"/>
              </a:rPr>
              <a:t>they</a:t>
            </a:r>
            <a:r>
              <a:rPr lang="en-GB" sz="1200" dirty="0">
                <a:effectLst/>
                <a:latin typeface="Arial" panose="020B0604020202020204" pitchFamily="34" charset="0"/>
                <a:ea typeface="Calibri" panose="020F0502020204030204" pitchFamily="34" charset="0"/>
                <a:cs typeface="Arial" panose="020B0604020202020204" pitchFamily="34" charset="0"/>
              </a:rPr>
              <a:t> share any useful ideas, stories or tips?</a:t>
            </a:r>
          </a:p>
          <a:p>
            <a:endParaRPr lang="en-GB" dirty="0"/>
          </a:p>
        </p:txBody>
      </p:sp>
      <p:sp>
        <p:nvSpPr>
          <p:cNvPr id="4" name="Slide Number Placeholder 3"/>
          <p:cNvSpPr>
            <a:spLocks noGrp="1"/>
          </p:cNvSpPr>
          <p:nvPr>
            <p:ph type="sldNum" sz="quarter" idx="5"/>
          </p:nvPr>
        </p:nvSpPr>
        <p:spPr/>
        <p:txBody>
          <a:bodyPr/>
          <a:lstStyle/>
          <a:p>
            <a:fld id="{753859C6-303F-4BDB-9AE1-0C99E62157FE}" type="slidenum">
              <a:rPr lang="en-GB" smtClean="0"/>
              <a:t>11</a:t>
            </a:fld>
            <a:endParaRPr lang="en-GB"/>
          </a:p>
        </p:txBody>
      </p:sp>
    </p:spTree>
    <p:extLst>
      <p:ext uri="{BB962C8B-B14F-4D97-AF65-F5344CB8AC3E}">
        <p14:creationId xmlns:p14="http://schemas.microsoft.com/office/powerpoint/2010/main" val="27284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a:t>
            </a:r>
            <a:r>
              <a:rPr lang="en-GB" baseline="0" dirty="0"/>
              <a:t> you get older you are shaping the person you are going to be beyond school – what do you want that person to be like? There won’t be teachers and parents bossing you about so you’ll have the space to choose. In a world where you are in charge what are the barriers to your reading? Can you imagine reading fitting into this version of yourself? – what will you need to find out about? </a:t>
            </a:r>
            <a:endParaRPr lang="en-GB" dirty="0"/>
          </a:p>
        </p:txBody>
      </p:sp>
      <p:sp>
        <p:nvSpPr>
          <p:cNvPr id="4" name="Slide Number Placeholder 3"/>
          <p:cNvSpPr>
            <a:spLocks noGrp="1"/>
          </p:cNvSpPr>
          <p:nvPr>
            <p:ph type="sldNum" sz="quarter" idx="5"/>
          </p:nvPr>
        </p:nvSpPr>
        <p:spPr/>
        <p:txBody>
          <a:bodyPr/>
          <a:lstStyle/>
          <a:p>
            <a:fld id="{753859C6-303F-4BDB-9AE1-0C99E62157FE}" type="slidenum">
              <a:rPr lang="en-GB" smtClean="0"/>
              <a:t>12</a:t>
            </a:fld>
            <a:endParaRPr lang="en-GB"/>
          </a:p>
        </p:txBody>
      </p:sp>
    </p:spTree>
    <p:extLst>
      <p:ext uri="{BB962C8B-B14F-4D97-AF65-F5344CB8AC3E}">
        <p14:creationId xmlns:p14="http://schemas.microsoft.com/office/powerpoint/2010/main" val="136458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11FE-D5EB-6D83-D1F3-C2DA5BA08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918587-C4D2-C09A-F0D8-C79DC25E21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95E297-8278-70B5-4D73-0A55F5CED25B}"/>
              </a:ext>
            </a:extLst>
          </p:cNvPr>
          <p:cNvSpPr>
            <a:spLocks noGrp="1"/>
          </p:cNvSpPr>
          <p:nvPr>
            <p:ph type="dt" sz="half" idx="10"/>
          </p:nvPr>
        </p:nvSpPr>
        <p:spPr/>
        <p:txBody>
          <a:bodyPr/>
          <a:lstStyle/>
          <a:p>
            <a:fld id="{E5E5E417-5904-44D2-9F60-E432AA255929}" type="datetimeFigureOut">
              <a:rPr lang="en-GB" smtClean="0"/>
              <a:t>11/02/2026</a:t>
            </a:fld>
            <a:endParaRPr lang="en-GB"/>
          </a:p>
        </p:txBody>
      </p:sp>
      <p:sp>
        <p:nvSpPr>
          <p:cNvPr id="5" name="Footer Placeholder 4">
            <a:extLst>
              <a:ext uri="{FF2B5EF4-FFF2-40B4-BE49-F238E27FC236}">
                <a16:creationId xmlns:a16="http://schemas.microsoft.com/office/drawing/2014/main" id="{C0803FC8-410B-034B-2BF3-BB905BC75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B5983F-038F-CB09-8D5F-54162CF0B7FD}"/>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123548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1205B-4528-3DF6-0824-5ABEDBCE1A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31B96B-E0EF-501B-5222-30556C9EDA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74E1CF-1A7F-0B66-DFB0-8813E497A6FC}"/>
              </a:ext>
            </a:extLst>
          </p:cNvPr>
          <p:cNvSpPr>
            <a:spLocks noGrp="1"/>
          </p:cNvSpPr>
          <p:nvPr>
            <p:ph type="dt" sz="half" idx="10"/>
          </p:nvPr>
        </p:nvSpPr>
        <p:spPr/>
        <p:txBody>
          <a:bodyPr/>
          <a:lstStyle/>
          <a:p>
            <a:fld id="{E5E5E417-5904-44D2-9F60-E432AA255929}" type="datetimeFigureOut">
              <a:rPr lang="en-GB" smtClean="0"/>
              <a:t>11/02/2026</a:t>
            </a:fld>
            <a:endParaRPr lang="en-GB"/>
          </a:p>
        </p:txBody>
      </p:sp>
      <p:sp>
        <p:nvSpPr>
          <p:cNvPr id="5" name="Footer Placeholder 4">
            <a:extLst>
              <a:ext uri="{FF2B5EF4-FFF2-40B4-BE49-F238E27FC236}">
                <a16:creationId xmlns:a16="http://schemas.microsoft.com/office/drawing/2014/main" id="{589808AA-5079-005A-78DF-6B8594CC5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B4F00D-C393-6A94-9E68-7A32950FC1BA}"/>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355713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47F84-6CDB-0890-1714-DBE1A46FFB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7110EF-6A7A-7915-4A28-0460E93022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61D021-6249-D0A4-5288-DDF53CE7BF40}"/>
              </a:ext>
            </a:extLst>
          </p:cNvPr>
          <p:cNvSpPr>
            <a:spLocks noGrp="1"/>
          </p:cNvSpPr>
          <p:nvPr>
            <p:ph type="dt" sz="half" idx="10"/>
          </p:nvPr>
        </p:nvSpPr>
        <p:spPr/>
        <p:txBody>
          <a:bodyPr/>
          <a:lstStyle/>
          <a:p>
            <a:fld id="{E5E5E417-5904-44D2-9F60-E432AA255929}" type="datetimeFigureOut">
              <a:rPr lang="en-GB" smtClean="0"/>
              <a:t>11/02/2026</a:t>
            </a:fld>
            <a:endParaRPr lang="en-GB"/>
          </a:p>
        </p:txBody>
      </p:sp>
      <p:sp>
        <p:nvSpPr>
          <p:cNvPr id="5" name="Footer Placeholder 4">
            <a:extLst>
              <a:ext uri="{FF2B5EF4-FFF2-40B4-BE49-F238E27FC236}">
                <a16:creationId xmlns:a16="http://schemas.microsoft.com/office/drawing/2014/main" id="{7B7C8704-5747-E451-9133-FA5AFCE9A2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7A2954-0B0E-D42D-C9BF-DE8DCEF11B58}"/>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357925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E3E8-F8E9-0FA6-4D0C-87B784D218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7A8D65-1DB2-26B2-4FF1-0FB2B5CA8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1A2DEA-5642-E1F0-B12E-4C5B80BCC816}"/>
              </a:ext>
            </a:extLst>
          </p:cNvPr>
          <p:cNvSpPr>
            <a:spLocks noGrp="1"/>
          </p:cNvSpPr>
          <p:nvPr>
            <p:ph type="dt" sz="half" idx="10"/>
          </p:nvPr>
        </p:nvSpPr>
        <p:spPr/>
        <p:txBody>
          <a:bodyPr/>
          <a:lstStyle/>
          <a:p>
            <a:fld id="{E5E5E417-5904-44D2-9F60-E432AA255929}" type="datetimeFigureOut">
              <a:rPr lang="en-GB" smtClean="0"/>
              <a:t>11/02/2026</a:t>
            </a:fld>
            <a:endParaRPr lang="en-GB"/>
          </a:p>
        </p:txBody>
      </p:sp>
      <p:sp>
        <p:nvSpPr>
          <p:cNvPr id="5" name="Footer Placeholder 4">
            <a:extLst>
              <a:ext uri="{FF2B5EF4-FFF2-40B4-BE49-F238E27FC236}">
                <a16:creationId xmlns:a16="http://schemas.microsoft.com/office/drawing/2014/main" id="{0DFFA66A-2E73-2A98-6E8E-E05497FDCC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71E55-5CF5-110C-6448-FF861A01ED8B}"/>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255052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05C5-7296-7F8B-70C5-8D554658D9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8A532D-D43B-A753-8804-9EC9A5C773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7664E-9622-1118-D4F7-3874EB1BDB23}"/>
              </a:ext>
            </a:extLst>
          </p:cNvPr>
          <p:cNvSpPr>
            <a:spLocks noGrp="1"/>
          </p:cNvSpPr>
          <p:nvPr>
            <p:ph type="dt" sz="half" idx="10"/>
          </p:nvPr>
        </p:nvSpPr>
        <p:spPr/>
        <p:txBody>
          <a:bodyPr/>
          <a:lstStyle/>
          <a:p>
            <a:fld id="{E5E5E417-5904-44D2-9F60-E432AA255929}" type="datetimeFigureOut">
              <a:rPr lang="en-GB" smtClean="0"/>
              <a:t>11/02/2026</a:t>
            </a:fld>
            <a:endParaRPr lang="en-GB"/>
          </a:p>
        </p:txBody>
      </p:sp>
      <p:sp>
        <p:nvSpPr>
          <p:cNvPr id="5" name="Footer Placeholder 4">
            <a:extLst>
              <a:ext uri="{FF2B5EF4-FFF2-40B4-BE49-F238E27FC236}">
                <a16:creationId xmlns:a16="http://schemas.microsoft.com/office/drawing/2014/main" id="{B2BBB639-7CD4-9D72-B2E7-1B9A9BDFEE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5281B6-4697-C5AD-4E3F-92F230C530F9}"/>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336086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77A5-5387-FF3E-D2F2-F470F3FA87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72527D-1538-F547-BB0A-ADD7CF9F8F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D6C3E5-FEEA-1403-3B12-BD77796A2F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FAA3D5-0E8C-F379-D0D2-A1124BDA56FC}"/>
              </a:ext>
            </a:extLst>
          </p:cNvPr>
          <p:cNvSpPr>
            <a:spLocks noGrp="1"/>
          </p:cNvSpPr>
          <p:nvPr>
            <p:ph type="dt" sz="half" idx="10"/>
          </p:nvPr>
        </p:nvSpPr>
        <p:spPr/>
        <p:txBody>
          <a:bodyPr/>
          <a:lstStyle/>
          <a:p>
            <a:fld id="{E5E5E417-5904-44D2-9F60-E432AA255929}" type="datetimeFigureOut">
              <a:rPr lang="en-GB" smtClean="0"/>
              <a:t>11/02/2026</a:t>
            </a:fld>
            <a:endParaRPr lang="en-GB"/>
          </a:p>
        </p:txBody>
      </p:sp>
      <p:sp>
        <p:nvSpPr>
          <p:cNvPr id="6" name="Footer Placeholder 5">
            <a:extLst>
              <a:ext uri="{FF2B5EF4-FFF2-40B4-BE49-F238E27FC236}">
                <a16:creationId xmlns:a16="http://schemas.microsoft.com/office/drawing/2014/main" id="{3A1D1816-87E1-6F00-2C56-E40EEF6523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64E6CE-9564-E88C-A4A4-0D41DA5BB234}"/>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135317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777E7-71B3-330A-4CF4-93D4C76069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531654-B496-EFCE-1A9D-FD3D07977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A89F3-41B5-FBEA-D4A3-EB6A424E4E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2E0726-0E22-B843-A9D4-DA426069E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2D8AC9-FD51-B3C6-E6C2-40BF995E44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E9F71F-2C32-37CA-13F0-F74D90B31C8A}"/>
              </a:ext>
            </a:extLst>
          </p:cNvPr>
          <p:cNvSpPr>
            <a:spLocks noGrp="1"/>
          </p:cNvSpPr>
          <p:nvPr>
            <p:ph type="dt" sz="half" idx="10"/>
          </p:nvPr>
        </p:nvSpPr>
        <p:spPr/>
        <p:txBody>
          <a:bodyPr/>
          <a:lstStyle/>
          <a:p>
            <a:fld id="{E5E5E417-5904-44D2-9F60-E432AA255929}" type="datetimeFigureOut">
              <a:rPr lang="en-GB" smtClean="0"/>
              <a:t>11/02/2026</a:t>
            </a:fld>
            <a:endParaRPr lang="en-GB"/>
          </a:p>
        </p:txBody>
      </p:sp>
      <p:sp>
        <p:nvSpPr>
          <p:cNvPr id="8" name="Footer Placeholder 7">
            <a:extLst>
              <a:ext uri="{FF2B5EF4-FFF2-40B4-BE49-F238E27FC236}">
                <a16:creationId xmlns:a16="http://schemas.microsoft.com/office/drawing/2014/main" id="{626DCC49-2755-68AA-DF76-4034850198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2E2CFE-A19F-2750-5C00-720681368C77}"/>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148683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1653-59B2-FE40-4D1C-64159CC3F2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70EA64-A820-8948-009C-DB539A86500E}"/>
              </a:ext>
            </a:extLst>
          </p:cNvPr>
          <p:cNvSpPr>
            <a:spLocks noGrp="1"/>
          </p:cNvSpPr>
          <p:nvPr>
            <p:ph type="dt" sz="half" idx="10"/>
          </p:nvPr>
        </p:nvSpPr>
        <p:spPr/>
        <p:txBody>
          <a:bodyPr/>
          <a:lstStyle/>
          <a:p>
            <a:fld id="{E5E5E417-5904-44D2-9F60-E432AA255929}" type="datetimeFigureOut">
              <a:rPr lang="en-GB" smtClean="0"/>
              <a:t>11/02/2026</a:t>
            </a:fld>
            <a:endParaRPr lang="en-GB"/>
          </a:p>
        </p:txBody>
      </p:sp>
      <p:sp>
        <p:nvSpPr>
          <p:cNvPr id="4" name="Footer Placeholder 3">
            <a:extLst>
              <a:ext uri="{FF2B5EF4-FFF2-40B4-BE49-F238E27FC236}">
                <a16:creationId xmlns:a16="http://schemas.microsoft.com/office/drawing/2014/main" id="{5A028C61-1B1C-1DF0-2727-3D7104E963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0EDF8C-0E43-2708-E0AD-0E048E23AA52}"/>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85403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B6866-9806-51FA-35F2-E3D9BFEEE5DB}"/>
              </a:ext>
            </a:extLst>
          </p:cNvPr>
          <p:cNvSpPr>
            <a:spLocks noGrp="1"/>
          </p:cNvSpPr>
          <p:nvPr>
            <p:ph type="dt" sz="half" idx="10"/>
          </p:nvPr>
        </p:nvSpPr>
        <p:spPr/>
        <p:txBody>
          <a:bodyPr/>
          <a:lstStyle/>
          <a:p>
            <a:fld id="{E5E5E417-5904-44D2-9F60-E432AA255929}" type="datetimeFigureOut">
              <a:rPr lang="en-GB" smtClean="0"/>
              <a:t>11/02/2026</a:t>
            </a:fld>
            <a:endParaRPr lang="en-GB"/>
          </a:p>
        </p:txBody>
      </p:sp>
      <p:sp>
        <p:nvSpPr>
          <p:cNvPr id="3" name="Footer Placeholder 2">
            <a:extLst>
              <a:ext uri="{FF2B5EF4-FFF2-40B4-BE49-F238E27FC236}">
                <a16:creationId xmlns:a16="http://schemas.microsoft.com/office/drawing/2014/main" id="{E0290F40-C103-C361-C590-24118C84A1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BCAC33-0EA5-39AC-7D55-C217FE2D7F17}"/>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35350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784C-EF30-139C-FB0A-34FF2761F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D39A05-32A4-DAA1-85B0-5BDB706DA8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E320C7-E478-8AFF-03E2-FF63409BF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25264-7264-137D-2A79-D88D0E89F41C}"/>
              </a:ext>
            </a:extLst>
          </p:cNvPr>
          <p:cNvSpPr>
            <a:spLocks noGrp="1"/>
          </p:cNvSpPr>
          <p:nvPr>
            <p:ph type="dt" sz="half" idx="10"/>
          </p:nvPr>
        </p:nvSpPr>
        <p:spPr/>
        <p:txBody>
          <a:bodyPr/>
          <a:lstStyle/>
          <a:p>
            <a:fld id="{E5E5E417-5904-44D2-9F60-E432AA255929}" type="datetimeFigureOut">
              <a:rPr lang="en-GB" smtClean="0"/>
              <a:t>11/02/2026</a:t>
            </a:fld>
            <a:endParaRPr lang="en-GB"/>
          </a:p>
        </p:txBody>
      </p:sp>
      <p:sp>
        <p:nvSpPr>
          <p:cNvPr id="6" name="Footer Placeholder 5">
            <a:extLst>
              <a:ext uri="{FF2B5EF4-FFF2-40B4-BE49-F238E27FC236}">
                <a16:creationId xmlns:a16="http://schemas.microsoft.com/office/drawing/2014/main" id="{E0AF7FE7-80D2-1DB5-C959-B0C78118B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1952B3-EA43-05C0-F638-23097AD2A047}"/>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209903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3B92-FC47-B83E-4368-95986FE6A2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E99202-32BB-417F-2572-A8C3E25A1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209DE4-C349-E13C-8780-73F614B22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435D1C-D5DC-2CF4-7117-57C7C42D8E37}"/>
              </a:ext>
            </a:extLst>
          </p:cNvPr>
          <p:cNvSpPr>
            <a:spLocks noGrp="1"/>
          </p:cNvSpPr>
          <p:nvPr>
            <p:ph type="dt" sz="half" idx="10"/>
          </p:nvPr>
        </p:nvSpPr>
        <p:spPr/>
        <p:txBody>
          <a:bodyPr/>
          <a:lstStyle/>
          <a:p>
            <a:fld id="{E5E5E417-5904-44D2-9F60-E432AA255929}" type="datetimeFigureOut">
              <a:rPr lang="en-GB" smtClean="0"/>
              <a:t>11/02/2026</a:t>
            </a:fld>
            <a:endParaRPr lang="en-GB"/>
          </a:p>
        </p:txBody>
      </p:sp>
      <p:sp>
        <p:nvSpPr>
          <p:cNvPr id="6" name="Footer Placeholder 5">
            <a:extLst>
              <a:ext uri="{FF2B5EF4-FFF2-40B4-BE49-F238E27FC236}">
                <a16:creationId xmlns:a16="http://schemas.microsoft.com/office/drawing/2014/main" id="{1CCAE70E-6E98-2752-730B-6C87454FE5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E5C2C9-2E8C-4029-F7CD-DA0B5503DA42}"/>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194267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A56E4B-7923-2857-00AF-F9B81D2B72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FA2AC8-A61F-F124-60C5-8533740AE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0B7E7A-BDBF-1C47-812C-2A6E833C5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5E417-5904-44D2-9F60-E432AA255929}" type="datetimeFigureOut">
              <a:rPr lang="en-GB" smtClean="0"/>
              <a:t>11/02/2026</a:t>
            </a:fld>
            <a:endParaRPr lang="en-GB"/>
          </a:p>
        </p:txBody>
      </p:sp>
      <p:sp>
        <p:nvSpPr>
          <p:cNvPr id="5" name="Footer Placeholder 4">
            <a:extLst>
              <a:ext uri="{FF2B5EF4-FFF2-40B4-BE49-F238E27FC236}">
                <a16:creationId xmlns:a16="http://schemas.microsoft.com/office/drawing/2014/main" id="{3FA34ED4-3B83-D243-5013-157624AEB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2D2365-75E2-6343-F1CE-23B0030247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DFA60-52C4-4816-A833-3FADB2C29195}" type="slidenum">
              <a:rPr lang="en-GB" smtClean="0"/>
              <a:t>‹#›</a:t>
            </a:fld>
            <a:endParaRPr lang="en-GB"/>
          </a:p>
        </p:txBody>
      </p:sp>
    </p:spTree>
    <p:extLst>
      <p:ext uri="{BB962C8B-B14F-4D97-AF65-F5344CB8AC3E}">
        <p14:creationId xmlns:p14="http://schemas.microsoft.com/office/powerpoint/2010/main" val="1487596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orldbookday.com/resources/jigsaw-pshe-11-16-activities-guid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XnXDmkemZhY?feature=oembed"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00"/>
        </a:solidFill>
        <a:effectLst/>
      </p:bgPr>
    </p:bg>
    <p:spTree>
      <p:nvGrpSpPr>
        <p:cNvPr id="1" name=""/>
        <p:cNvGrpSpPr/>
        <p:nvPr/>
      </p:nvGrpSpPr>
      <p:grpSpPr>
        <a:xfrm>
          <a:off x="0" y="0"/>
          <a:ext cx="0" cy="0"/>
          <a:chOff x="0" y="0"/>
          <a:chExt cx="0" cy="0"/>
        </a:xfrm>
      </p:grpSpPr>
      <p:pic>
        <p:nvPicPr>
          <p:cNvPr id="4" name="Picture 3" descr="A purple rectangle with black eyes&#10;&#10;AI-generated content may be incorrect.">
            <a:extLst>
              <a:ext uri="{FF2B5EF4-FFF2-40B4-BE49-F238E27FC236}">
                <a16:creationId xmlns:a16="http://schemas.microsoft.com/office/drawing/2014/main" id="{DF90F936-A41F-593D-60E3-3546682C9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95" y="546419"/>
            <a:ext cx="3319491" cy="1545408"/>
          </a:xfrm>
          <a:prstGeom prst="rect">
            <a:avLst/>
          </a:prstGeom>
        </p:spPr>
      </p:pic>
      <p:sp>
        <p:nvSpPr>
          <p:cNvPr id="5" name="TextBox 4">
            <a:extLst>
              <a:ext uri="{FF2B5EF4-FFF2-40B4-BE49-F238E27FC236}">
                <a16:creationId xmlns:a16="http://schemas.microsoft.com/office/drawing/2014/main" id="{142ACD29-9EE0-3660-DC7A-F18EF14674BE}"/>
              </a:ext>
            </a:extLst>
          </p:cNvPr>
          <p:cNvSpPr txBox="1"/>
          <p:nvPr/>
        </p:nvSpPr>
        <p:spPr>
          <a:xfrm>
            <a:off x="330783" y="2337440"/>
            <a:ext cx="8500395" cy="2893100"/>
          </a:xfrm>
          <a:prstGeom prst="rect">
            <a:avLst/>
          </a:prstGeom>
          <a:noFill/>
        </p:spPr>
        <p:txBody>
          <a:bodyPr wrap="square" lIns="91440" tIns="45720" rIns="91440" bIns="45720" rtlCol="0" anchor="t">
            <a:spAutoFit/>
          </a:bodyPr>
          <a:lstStyle/>
          <a:p>
            <a:r>
              <a:rPr lang="en-GB" sz="5400" b="1" dirty="0">
                <a:latin typeface="Lota Grotesque Black"/>
                <a:ea typeface="+mn-lt"/>
                <a:cs typeface="+mn-lt"/>
              </a:rPr>
              <a:t>World Book Day 2026 </a:t>
            </a:r>
          </a:p>
          <a:p>
            <a:r>
              <a:rPr lang="en-GB" sz="5400" b="1" dirty="0">
                <a:latin typeface="Lota Grotesque Black"/>
                <a:ea typeface="+mn-lt"/>
                <a:cs typeface="+mn-lt"/>
              </a:rPr>
              <a:t>11+ School Assembly</a:t>
            </a:r>
            <a:br>
              <a:rPr lang="en-GB" sz="5400" b="1" dirty="0">
                <a:latin typeface="Lota Grotesque Black" panose="00000A00000000000000" pitchFamily="50" charset="0"/>
              </a:rPr>
            </a:br>
            <a:r>
              <a:rPr lang="en-GB" sz="2000" dirty="0">
                <a:latin typeface="Arial" panose="020B0604020202020204" pitchFamily="34" charset="0"/>
                <a:ea typeface="Calibri" panose="020F0502020204030204" pitchFamily="34" charset="0"/>
                <a:cs typeface="Arial" panose="020B0604020202020204" pitchFamily="34" charset="0"/>
              </a:rPr>
              <a:t>Subject/Theme: Reading for Pleasure</a:t>
            </a:r>
          </a:p>
          <a:p>
            <a:endParaRPr lang="en-GB" sz="5400" b="1" dirty="0">
              <a:latin typeface="Lota Grotesque Black" panose="00000A00000000000000" pitchFamily="50" charset="0"/>
            </a:endParaRPr>
          </a:p>
        </p:txBody>
      </p:sp>
      <p:pic>
        <p:nvPicPr>
          <p:cNvPr id="6" name="Picture 5" descr="A white oval object with black background&#10;&#10;AI-generated content may be incorrect.">
            <a:extLst>
              <a:ext uri="{FF2B5EF4-FFF2-40B4-BE49-F238E27FC236}">
                <a16:creationId xmlns:a16="http://schemas.microsoft.com/office/drawing/2014/main" id="{D2E62D82-BA86-B62C-C4A1-9CAE6DFA54FB}"/>
              </a:ext>
            </a:extLst>
          </p:cNvPr>
          <p:cNvPicPr>
            <a:picLocks noChangeAspect="1"/>
          </p:cNvPicPr>
          <p:nvPr/>
        </p:nvPicPr>
        <p:blipFill>
          <a:blip r:embed="rId3"/>
          <a:stretch>
            <a:fillRect/>
          </a:stretch>
        </p:blipFill>
        <p:spPr>
          <a:xfrm>
            <a:off x="8831178" y="2432792"/>
            <a:ext cx="3228814" cy="2593384"/>
          </a:xfrm>
          <a:prstGeom prst="rect">
            <a:avLst/>
          </a:prstGeom>
        </p:spPr>
      </p:pic>
      <p:sp>
        <p:nvSpPr>
          <p:cNvPr id="7" name="TextBox 6">
            <a:extLst>
              <a:ext uri="{FF2B5EF4-FFF2-40B4-BE49-F238E27FC236}">
                <a16:creationId xmlns:a16="http://schemas.microsoft.com/office/drawing/2014/main" id="{607506A6-5EC7-7165-BD73-6514A2FACBB9}"/>
              </a:ext>
            </a:extLst>
          </p:cNvPr>
          <p:cNvSpPr txBox="1"/>
          <p:nvPr/>
        </p:nvSpPr>
        <p:spPr>
          <a:xfrm>
            <a:off x="9154059" y="3141839"/>
            <a:ext cx="258305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b="1" baseline="0" dirty="0">
                <a:latin typeface="Arial"/>
                <a:ea typeface="Segoe UI"/>
                <a:cs typeface="Segoe UI"/>
              </a:rPr>
              <a:t>Look at the notes for script, links and further </a:t>
            </a:r>
            <a:r>
              <a:rPr lang="en-GB" b="1" dirty="0">
                <a:latin typeface="Arial"/>
                <a:ea typeface="Segoe UI"/>
                <a:cs typeface="Segoe UI"/>
              </a:rPr>
              <a:t>reading</a:t>
            </a:r>
            <a:endParaRPr lang="en-GB" b="1" dirty="0">
              <a:cs typeface="Arial" panose="020B0604020202020204"/>
            </a:endParaRPr>
          </a:p>
        </p:txBody>
      </p:sp>
      <p:pic>
        <p:nvPicPr>
          <p:cNvPr id="3" name="Picture 2" descr="A logo with a puzzle piece in the middle&#10;&#10;AI-generated content may be incorrect.">
            <a:extLst>
              <a:ext uri="{FF2B5EF4-FFF2-40B4-BE49-F238E27FC236}">
                <a16:creationId xmlns:a16="http://schemas.microsoft.com/office/drawing/2014/main" id="{4E411AB3-3697-E030-B3BC-CCA6E3146F94}"/>
              </a:ext>
            </a:extLst>
          </p:cNvPr>
          <p:cNvPicPr>
            <a:picLocks noChangeAspect="1"/>
          </p:cNvPicPr>
          <p:nvPr/>
        </p:nvPicPr>
        <p:blipFill>
          <a:blip r:embed="rId4"/>
          <a:stretch>
            <a:fillRect/>
          </a:stretch>
        </p:blipFill>
        <p:spPr>
          <a:xfrm>
            <a:off x="9037222" y="5953262"/>
            <a:ext cx="1958424" cy="970170"/>
          </a:xfrm>
          <a:prstGeom prst="rect">
            <a:avLst/>
          </a:prstGeom>
        </p:spPr>
      </p:pic>
      <p:pic>
        <p:nvPicPr>
          <p:cNvPr id="8" name="Picture 7">
            <a:extLst>
              <a:ext uri="{FF2B5EF4-FFF2-40B4-BE49-F238E27FC236}">
                <a16:creationId xmlns:a16="http://schemas.microsoft.com/office/drawing/2014/main" id="{76B8075B-6585-0D4F-CBE6-866E7314596E}"/>
              </a:ext>
            </a:extLst>
          </p:cNvPr>
          <p:cNvPicPr>
            <a:picLocks noChangeAspect="1"/>
          </p:cNvPicPr>
          <p:nvPr/>
        </p:nvPicPr>
        <p:blipFill>
          <a:blip r:embed="rId5">
            <a:extLst>
              <a:ext uri="{28A0092B-C50C-407E-A947-70E740481C1C}">
                <a14:useLocalDpi xmlns:a14="http://schemas.microsoft.com/office/drawing/2010/main" val="0"/>
              </a:ext>
            </a:extLst>
          </a:blip>
          <a:srcRect l="13760" t="16858" r="16530" b="18825"/>
          <a:stretch>
            <a:fillRect/>
          </a:stretch>
        </p:blipFill>
        <p:spPr>
          <a:xfrm>
            <a:off x="10995646" y="5953262"/>
            <a:ext cx="888888" cy="820122"/>
          </a:xfrm>
          <a:prstGeom prst="rect">
            <a:avLst/>
          </a:prstGeom>
        </p:spPr>
      </p:pic>
    </p:spTree>
    <p:extLst>
      <p:ext uri="{BB962C8B-B14F-4D97-AF65-F5344CB8AC3E}">
        <p14:creationId xmlns:p14="http://schemas.microsoft.com/office/powerpoint/2010/main" val="68762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C9BE1-BEE7-B319-5481-4DF3041CE48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29D9AFD-DE16-423A-064D-F5F6DD66C5E2}"/>
              </a:ext>
            </a:extLst>
          </p:cNvPr>
          <p:cNvSpPr txBox="1"/>
          <p:nvPr/>
        </p:nvSpPr>
        <p:spPr>
          <a:xfrm>
            <a:off x="334347" y="2147888"/>
            <a:ext cx="11523306" cy="2829814"/>
          </a:xfrm>
          <a:prstGeom prst="rect">
            <a:avLst/>
          </a:prstGeom>
          <a:noFill/>
        </p:spPr>
        <p:txBody>
          <a:bodyPr wrap="square">
            <a:spAutoFit/>
          </a:bodyPr>
          <a:lstStyle/>
          <a:p>
            <a:pPr>
              <a:lnSpc>
                <a:spcPct val="107000"/>
              </a:lnSpc>
              <a:spcAft>
                <a:spcPts val="800"/>
              </a:spcAft>
            </a:pPr>
            <a:r>
              <a:rPr lang="en-GB" sz="2400" b="1" dirty="0">
                <a:latin typeface="Arial" panose="020B0604020202020204" pitchFamily="34" charset="0"/>
                <a:cs typeface="Arial" panose="020B0604020202020204" pitchFamily="34" charset="0"/>
              </a:rPr>
              <a:t>Pair task:</a:t>
            </a:r>
            <a:br>
              <a:rPr lang="en-GB" sz="2400" b="1"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List two times when reading was fun.</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List two times when it wasn’t.</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What made the difference? </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3C38382-D4FE-6D06-5DB5-6E31E5084BD7}"/>
              </a:ext>
            </a:extLst>
          </p:cNvPr>
          <p:cNvSpPr>
            <a:spLocks noGrp="1"/>
          </p:cNvSpPr>
          <p:nvPr>
            <p:ph type="title"/>
          </p:nvPr>
        </p:nvSpPr>
        <p:spPr>
          <a:xfrm>
            <a:off x="334347" y="822325"/>
            <a:ext cx="11523306" cy="1325563"/>
          </a:xfrm>
        </p:spPr>
        <p:txBody>
          <a:bodyPr/>
          <a:lstStyle/>
          <a:p>
            <a:r>
              <a:rPr lang="en-GB" b="1"/>
              <a:t>Consider</a:t>
            </a:r>
            <a:r>
              <a:rPr lang="en-GB" b="1" baseline="0"/>
              <a:t> what </a:t>
            </a:r>
            <a:r>
              <a:rPr lang="en-GB" b="1"/>
              <a:t>might stop</a:t>
            </a:r>
            <a:r>
              <a:rPr lang="en-GB" b="1" baseline="0"/>
              <a:t> reading feeling </a:t>
            </a:r>
            <a:r>
              <a:rPr lang="en-GB" b="1" baseline="0" dirty="0"/>
              <a:t>enjoyable</a:t>
            </a:r>
            <a:endParaRPr lang="en-GB" b="1" dirty="0"/>
          </a:p>
        </p:txBody>
      </p:sp>
      <p:sp>
        <p:nvSpPr>
          <p:cNvPr id="3" name="Rectangle 2">
            <a:extLst>
              <a:ext uri="{FF2B5EF4-FFF2-40B4-BE49-F238E27FC236}">
                <a16:creationId xmlns:a16="http://schemas.microsoft.com/office/drawing/2014/main" id="{3C9F0F33-DC8A-CF18-1068-913944E75A40}"/>
              </a:ext>
            </a:extLst>
          </p:cNvPr>
          <p:cNvSpPr/>
          <p:nvPr/>
        </p:nvSpPr>
        <p:spPr>
          <a:xfrm>
            <a:off x="0" y="1"/>
            <a:ext cx="12192000" cy="530352"/>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Tree>
    <p:extLst>
      <p:ext uri="{BB962C8B-B14F-4D97-AF65-F5344CB8AC3E}">
        <p14:creationId xmlns:p14="http://schemas.microsoft.com/office/powerpoint/2010/main" val="234893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ACE5D9-5EA2-970B-9093-E7AA51CEED97}"/>
              </a:ext>
            </a:extLst>
          </p:cNvPr>
          <p:cNvSpPr txBox="1"/>
          <p:nvPr/>
        </p:nvSpPr>
        <p:spPr>
          <a:xfrm>
            <a:off x="419878" y="516620"/>
            <a:ext cx="11523306" cy="2996654"/>
          </a:xfrm>
          <a:prstGeom prst="rect">
            <a:avLst/>
          </a:prstGeom>
          <a:noFill/>
        </p:spPr>
        <p:txBody>
          <a:bodyPr wrap="square">
            <a:spAutoFit/>
          </a:bodyPr>
          <a:lstStyle/>
          <a:p>
            <a:pPr>
              <a:lnSpc>
                <a:spcPct val="107000"/>
              </a:lnSpc>
              <a:spcAft>
                <a:spcPts val="800"/>
              </a:spcAft>
            </a:pPr>
            <a:r>
              <a:rPr lang="en-GB" sz="2000" b="1" dirty="0">
                <a:solidFill>
                  <a:srgbClr val="FFC000"/>
                </a:solidFill>
                <a:effectLst/>
                <a:latin typeface="Avenir Book"/>
                <a:ea typeface="Calibri" panose="020F0502020204030204" pitchFamily="34" charset="0"/>
                <a:cs typeface="Times New Roman" panose="02020603050405020304" pitchFamily="18" charset="0"/>
              </a:rPr>
              <a:t> </a:t>
            </a:r>
          </a:p>
          <a:p>
            <a:pPr>
              <a:lnSpc>
                <a:spcPct val="107000"/>
              </a:lnSpc>
              <a:spcAft>
                <a:spcPts val="800"/>
              </a:spcAft>
            </a:pPr>
            <a:endParaRPr lang="en-GB" sz="2000" b="1" dirty="0">
              <a:solidFill>
                <a:srgbClr val="FFC000"/>
              </a:solidFill>
              <a:latin typeface="Avenir Book"/>
              <a:ea typeface="Calibri" panose="020F0502020204030204" pitchFamily="34" charset="0"/>
              <a:cs typeface="Times New Roman" panose="02020603050405020304" pitchFamily="18" charset="0"/>
            </a:endParaRPr>
          </a:p>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Avenir Book"/>
                <a:ea typeface="Calibri" panose="020F0502020204030204" pitchFamily="34" charset="0"/>
                <a:cs typeface="Times New Roman" panose="02020603050405020304" pitchFamily="18" charset="0"/>
              </a:rPr>
              <a:t> </a:t>
            </a:r>
          </a:p>
          <a:p>
            <a:pPr>
              <a:lnSpc>
                <a:spcPct val="107000"/>
              </a:lnSpc>
              <a:spcAft>
                <a:spcPts val="800"/>
              </a:spcAft>
            </a:pPr>
            <a:endParaRPr lang="en-GB" sz="2000" dirty="0">
              <a:effectLst/>
              <a:latin typeface="Avenir Book"/>
              <a:ea typeface="Calibri" panose="020F0502020204030204" pitchFamily="34" charset="0"/>
              <a:cs typeface="Times New Roman" panose="02020603050405020304" pitchFamily="18" charset="0"/>
            </a:endParaRPr>
          </a:p>
          <a:p>
            <a:pPr>
              <a:lnSpc>
                <a:spcPct val="107000"/>
              </a:lnSpc>
              <a:spcAft>
                <a:spcPts val="800"/>
              </a:spcAft>
            </a:pPr>
            <a:endParaRPr lang="en-GB" sz="2000" dirty="0">
              <a:latin typeface="Avenir Book"/>
              <a:ea typeface="Calibri" panose="020F0502020204030204" pitchFamily="34" charset="0"/>
              <a:cs typeface="Times New Roman" panose="02020603050405020304" pitchFamily="18" charset="0"/>
            </a:endParaRPr>
          </a:p>
          <a:p>
            <a:pPr>
              <a:lnSpc>
                <a:spcPct val="107000"/>
              </a:lnSpc>
              <a:spcAft>
                <a:spcPts val="800"/>
              </a:spcAft>
            </a:pPr>
            <a:endParaRPr lang="en-GB" sz="2000" dirty="0">
              <a:effectLst/>
              <a:latin typeface="Avenir Book"/>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BAC43FDA-C3BC-0F6C-14C4-8B41CD66D3E1}"/>
              </a:ext>
            </a:extLst>
          </p:cNvPr>
          <p:cNvSpPr>
            <a:spLocks noGrp="1"/>
          </p:cNvSpPr>
          <p:nvPr>
            <p:ph type="title"/>
          </p:nvPr>
        </p:nvSpPr>
        <p:spPr>
          <a:xfrm>
            <a:off x="609600" y="516620"/>
            <a:ext cx="10515600" cy="1325563"/>
          </a:xfrm>
        </p:spPr>
        <p:txBody>
          <a:bodyPr>
            <a:normAutofit/>
          </a:bodyPr>
          <a:lstStyle/>
          <a:p>
            <a:pPr rtl="0" eaLnBrk="1" latinLnBrk="0" hangingPunct="1"/>
            <a:r>
              <a:rPr lang="en-GB" b="1" kern="1200" dirty="0">
                <a:effectLst/>
                <a:latin typeface="Arial" panose="020B0604020202020204" pitchFamily="34" charset="0"/>
                <a:ea typeface="Calibri" panose="020F0502020204030204" pitchFamily="34" charset="0"/>
                <a:cs typeface="Arial" panose="020B0604020202020204" pitchFamily="34" charset="0"/>
              </a:rPr>
              <a:t>What about our World </a:t>
            </a:r>
            <a:r>
              <a:rPr lang="en-GB" b="1" dirty="0">
                <a:latin typeface="Arial" panose="020B0604020202020204" pitchFamily="34" charset="0"/>
                <a:ea typeface="Calibri" panose="020F0502020204030204" pitchFamily="34" charset="0"/>
                <a:cs typeface="Arial" panose="020B0604020202020204" pitchFamily="34" charset="0"/>
              </a:rPr>
              <a:t>B</a:t>
            </a:r>
            <a:r>
              <a:rPr lang="en-GB" b="1" kern="1200" dirty="0">
                <a:effectLst/>
                <a:latin typeface="Arial" panose="020B0604020202020204" pitchFamily="34" charset="0"/>
                <a:ea typeface="Calibri" panose="020F0502020204030204" pitchFamily="34" charset="0"/>
                <a:cs typeface="Arial" panose="020B0604020202020204" pitchFamily="34" charset="0"/>
              </a:rPr>
              <a:t>ook </a:t>
            </a:r>
            <a:r>
              <a:rPr lang="en-GB" b="1" dirty="0">
                <a:latin typeface="Arial" panose="020B0604020202020204" pitchFamily="34" charset="0"/>
                <a:ea typeface="Calibri" panose="020F0502020204030204" pitchFamily="34" charset="0"/>
                <a:cs typeface="Arial" panose="020B0604020202020204" pitchFamily="34" charset="0"/>
              </a:rPr>
              <a:t>D</a:t>
            </a:r>
            <a:r>
              <a:rPr lang="en-GB" b="1" kern="1200" dirty="0">
                <a:effectLst/>
                <a:latin typeface="Arial" panose="020B0604020202020204" pitchFamily="34" charset="0"/>
                <a:ea typeface="Calibri" panose="020F0502020204030204" pitchFamily="34" charset="0"/>
                <a:cs typeface="Arial" panose="020B0604020202020204" pitchFamily="34" charset="0"/>
              </a:rPr>
              <a:t>ay authors. How do they enjoy reading? </a:t>
            </a:r>
            <a:endParaRPr lang="en-GB" sz="7200" b="1" dirty="0"/>
          </a:p>
        </p:txBody>
      </p:sp>
      <p:sp>
        <p:nvSpPr>
          <p:cNvPr id="3" name="Rectangle 2">
            <a:extLst>
              <a:ext uri="{FF2B5EF4-FFF2-40B4-BE49-F238E27FC236}">
                <a16:creationId xmlns:a16="http://schemas.microsoft.com/office/drawing/2014/main" id="{D6585CC3-59BB-5822-8004-588879DC738F}"/>
              </a:ext>
            </a:extLst>
          </p:cNvPr>
          <p:cNvSpPr/>
          <p:nvPr/>
        </p:nvSpPr>
        <p:spPr>
          <a:xfrm>
            <a:off x="0" y="1"/>
            <a:ext cx="12192000" cy="530352"/>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
        <p:nvSpPr>
          <p:cNvPr id="5" name="TextBox 4">
            <a:extLst>
              <a:ext uri="{FF2B5EF4-FFF2-40B4-BE49-F238E27FC236}">
                <a16:creationId xmlns:a16="http://schemas.microsoft.com/office/drawing/2014/main" id="{78BCE3A0-F576-9E37-1718-466A5FFAE9C9}"/>
              </a:ext>
            </a:extLst>
          </p:cNvPr>
          <p:cNvSpPr txBox="1"/>
          <p:nvPr/>
        </p:nvSpPr>
        <p:spPr>
          <a:xfrm>
            <a:off x="3090428" y="3051609"/>
            <a:ext cx="6182205" cy="923330"/>
          </a:xfrm>
          <a:prstGeom prst="rect">
            <a:avLst/>
          </a:prstGeom>
          <a:noFill/>
        </p:spPr>
        <p:txBody>
          <a:bodyPr wrap="none" rtlCol="0">
            <a:spAutoFit/>
          </a:bodyPr>
          <a:lstStyle/>
          <a:p>
            <a:r>
              <a:rPr lang="en-GB" dirty="0">
                <a:solidFill>
                  <a:srgbClr val="FF0000"/>
                </a:solidFill>
                <a:latin typeface="Arial" panose="020B0604020202020204" pitchFamily="34" charset="0"/>
                <a:ea typeface="Calibri" panose="020F0502020204030204" pitchFamily="34" charset="0"/>
                <a:cs typeface="Arial" panose="020B0604020202020204" pitchFamily="34" charset="0"/>
              </a:rPr>
              <a:t>ADD LINKS TO YOUTUBE VIDEOS YOU WANT TO USE </a:t>
            </a:r>
          </a:p>
          <a:p>
            <a:r>
              <a:rPr lang="en-GB" dirty="0">
                <a:solidFill>
                  <a:srgbClr val="FF0000"/>
                </a:solidFill>
                <a:latin typeface="Arial" panose="020B0604020202020204" pitchFamily="34" charset="0"/>
                <a:ea typeface="Calibri" panose="020F0502020204030204" pitchFamily="34" charset="0"/>
                <a:cs typeface="Arial" panose="020B0604020202020204" pitchFamily="34" charset="0"/>
              </a:rPr>
              <a:t>(INSTRUCTIONS ARE IN THE NOTES SECTION BELOW</a:t>
            </a:r>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91662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9B824-CBF0-B2CB-8A6C-CD4A626F5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EEB7C-3FD5-9E37-5C18-2B247A43D08F}"/>
              </a:ext>
            </a:extLst>
          </p:cNvPr>
          <p:cNvSpPr>
            <a:spLocks noGrp="1"/>
          </p:cNvSpPr>
          <p:nvPr>
            <p:ph type="title"/>
          </p:nvPr>
        </p:nvSpPr>
        <p:spPr>
          <a:xfrm>
            <a:off x="618581" y="530353"/>
            <a:ext cx="10101802" cy="1325563"/>
          </a:xfrm>
        </p:spPr>
        <p:txBody>
          <a:bodyPr/>
          <a:lstStyle/>
          <a:p>
            <a:r>
              <a:rPr lang="en-GB" b="1" dirty="0"/>
              <a:t>Envisioning your future</a:t>
            </a:r>
          </a:p>
        </p:txBody>
      </p:sp>
      <p:sp>
        <p:nvSpPr>
          <p:cNvPr id="3" name="Rectangle 2">
            <a:extLst>
              <a:ext uri="{FF2B5EF4-FFF2-40B4-BE49-F238E27FC236}">
                <a16:creationId xmlns:a16="http://schemas.microsoft.com/office/drawing/2014/main" id="{2E1FB97D-C7C9-C328-2949-6559674825B8}"/>
              </a:ext>
            </a:extLst>
          </p:cNvPr>
          <p:cNvSpPr/>
          <p:nvPr/>
        </p:nvSpPr>
        <p:spPr>
          <a:xfrm>
            <a:off x="0" y="1"/>
            <a:ext cx="12192000" cy="530352"/>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
        <p:nvSpPr>
          <p:cNvPr id="8" name="Rectangle 7">
            <a:extLst>
              <a:ext uri="{FF2B5EF4-FFF2-40B4-BE49-F238E27FC236}">
                <a16:creationId xmlns:a16="http://schemas.microsoft.com/office/drawing/2014/main" id="{3408CB19-0236-699C-31D1-5513393D89EE}"/>
              </a:ext>
            </a:extLst>
          </p:cNvPr>
          <p:cNvSpPr/>
          <p:nvPr/>
        </p:nvSpPr>
        <p:spPr>
          <a:xfrm>
            <a:off x="2546752" y="1708754"/>
            <a:ext cx="3185306" cy="2204843"/>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2800" dirty="0">
                <a:solidFill>
                  <a:schemeClr val="tx1"/>
                </a:solidFill>
                <a:latin typeface="Arial"/>
                <a:cs typeface="Arial"/>
              </a:rPr>
              <a:t>What are you into?</a:t>
            </a:r>
            <a:br>
              <a:rPr lang="en-GB" sz="2800" dirty="0">
                <a:solidFill>
                  <a:schemeClr val="tx1"/>
                </a:solidFill>
                <a:latin typeface="Arial"/>
                <a:cs typeface="Arial"/>
              </a:rPr>
            </a:br>
            <a:endParaRPr lang="en-GB"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B63F2EA-5DB1-8D48-EEE0-9810B9DB10A7}"/>
              </a:ext>
            </a:extLst>
          </p:cNvPr>
          <p:cNvSpPr/>
          <p:nvPr/>
        </p:nvSpPr>
        <p:spPr>
          <a:xfrm>
            <a:off x="6176853" y="1736126"/>
            <a:ext cx="3185306" cy="2204843"/>
          </a:xfrm>
          <a:prstGeom prst="rect">
            <a:avLst/>
          </a:prstGeom>
          <a:solidFill>
            <a:srgbClr val="94E8F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2800" dirty="0">
                <a:solidFill>
                  <a:schemeClr val="tx1"/>
                </a:solidFill>
                <a:latin typeface="Arial"/>
                <a:cs typeface="Arial"/>
              </a:rPr>
              <a:t>What will your evenings look like?</a:t>
            </a:r>
          </a:p>
        </p:txBody>
      </p:sp>
      <p:sp>
        <p:nvSpPr>
          <p:cNvPr id="10" name="Rectangle 9">
            <a:extLst>
              <a:ext uri="{FF2B5EF4-FFF2-40B4-BE49-F238E27FC236}">
                <a16:creationId xmlns:a16="http://schemas.microsoft.com/office/drawing/2014/main" id="{AA512308-A44D-41DB-0E84-58C8F70D04FF}"/>
              </a:ext>
            </a:extLst>
          </p:cNvPr>
          <p:cNvSpPr/>
          <p:nvPr/>
        </p:nvSpPr>
        <p:spPr>
          <a:xfrm>
            <a:off x="2546752" y="4122804"/>
            <a:ext cx="3185306" cy="2204843"/>
          </a:xfrm>
          <a:prstGeom prst="rect">
            <a:avLst/>
          </a:pr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2800" dirty="0">
                <a:solidFill>
                  <a:schemeClr val="tx1"/>
                </a:solidFill>
                <a:latin typeface="Arial"/>
                <a:cs typeface="Arial"/>
              </a:rPr>
              <a:t>How will you look after yourself physically and mentally?</a:t>
            </a:r>
            <a:br>
              <a:rPr lang="en-GB" sz="2800" dirty="0">
                <a:solidFill>
                  <a:schemeClr val="tx1"/>
                </a:solidFill>
                <a:latin typeface="Arial"/>
                <a:cs typeface="Arial"/>
              </a:rPr>
            </a:br>
            <a:endParaRPr lang="en-GB"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82E0279-F1AD-64F0-615F-F4E80B11A6E9}"/>
              </a:ext>
            </a:extLst>
          </p:cNvPr>
          <p:cNvSpPr/>
          <p:nvPr/>
        </p:nvSpPr>
        <p:spPr>
          <a:xfrm>
            <a:off x="6176853" y="4137417"/>
            <a:ext cx="3185306" cy="2204843"/>
          </a:xfrm>
          <a:prstGeom prst="rect">
            <a:avLst/>
          </a:prstGeom>
          <a:solidFill>
            <a:srgbClr val="FFC0A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2800" dirty="0">
                <a:solidFill>
                  <a:schemeClr val="tx1"/>
                </a:solidFill>
                <a:latin typeface="Arial"/>
                <a:cs typeface="Arial"/>
              </a:rPr>
              <a:t>What will your room be like?</a:t>
            </a:r>
            <a:br>
              <a:rPr lang="en-GB" sz="2800" dirty="0">
                <a:solidFill>
                  <a:schemeClr val="tx1"/>
                </a:solidFill>
                <a:latin typeface="Arial"/>
                <a:cs typeface="Arial"/>
              </a:rPr>
            </a:br>
            <a:endParaRPr lang="en-GB"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08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743BB-1416-F482-330B-6575B2076CE6}"/>
              </a:ext>
            </a:extLst>
          </p:cNvPr>
          <p:cNvSpPr>
            <a:spLocks noGrp="1"/>
          </p:cNvSpPr>
          <p:nvPr>
            <p:ph type="title"/>
          </p:nvPr>
        </p:nvSpPr>
        <p:spPr>
          <a:xfrm>
            <a:off x="354874" y="681037"/>
            <a:ext cx="10515600" cy="1325563"/>
          </a:xfrm>
        </p:spPr>
        <p:txBody>
          <a:bodyPr/>
          <a:lstStyle/>
          <a:p>
            <a:r>
              <a:rPr lang="en-GB" b="1" dirty="0"/>
              <a:t>Find</a:t>
            </a:r>
            <a:r>
              <a:rPr lang="en-GB" b="1" baseline="0" dirty="0"/>
              <a:t> out about your teachers’ reading identities </a:t>
            </a:r>
            <a:endParaRPr lang="en-GB" b="1" dirty="0"/>
          </a:p>
        </p:txBody>
      </p:sp>
      <p:sp>
        <p:nvSpPr>
          <p:cNvPr id="4" name="Rectangle 3">
            <a:extLst>
              <a:ext uri="{FF2B5EF4-FFF2-40B4-BE49-F238E27FC236}">
                <a16:creationId xmlns:a16="http://schemas.microsoft.com/office/drawing/2014/main" id="{A119ABA4-3BF2-EBD7-C86F-444D2F165686}"/>
              </a:ext>
            </a:extLst>
          </p:cNvPr>
          <p:cNvSpPr/>
          <p:nvPr/>
        </p:nvSpPr>
        <p:spPr>
          <a:xfrm>
            <a:off x="0" y="1"/>
            <a:ext cx="12192000" cy="530352"/>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pic>
        <p:nvPicPr>
          <p:cNvPr id="8" name="Content Placeholder 7">
            <a:extLst>
              <a:ext uri="{FF2B5EF4-FFF2-40B4-BE49-F238E27FC236}">
                <a16:creationId xmlns:a16="http://schemas.microsoft.com/office/drawing/2014/main" id="{7A5AE67A-BE9C-C626-8ACC-F6535655FDFF}"/>
              </a:ext>
            </a:extLst>
          </p:cNvPr>
          <p:cNvPicPr>
            <a:picLocks noGrp="1" noChangeAspect="1"/>
          </p:cNvPicPr>
          <p:nvPr>
            <p:ph idx="1"/>
          </p:nvPr>
        </p:nvPicPr>
        <p:blipFill>
          <a:blip r:embed="rId3"/>
          <a:stretch>
            <a:fillRect/>
          </a:stretch>
        </p:blipFill>
        <p:spPr>
          <a:xfrm>
            <a:off x="2338676" y="2157284"/>
            <a:ext cx="7735712" cy="4351338"/>
          </a:xfrm>
          <a:prstGeom prst="rect">
            <a:avLst/>
          </a:prstGeom>
        </p:spPr>
      </p:pic>
    </p:spTree>
    <p:extLst>
      <p:ext uri="{BB962C8B-B14F-4D97-AF65-F5344CB8AC3E}">
        <p14:creationId xmlns:p14="http://schemas.microsoft.com/office/powerpoint/2010/main" val="3193747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ACE5D9-5EA2-970B-9093-E7AA51CEED97}"/>
              </a:ext>
            </a:extLst>
          </p:cNvPr>
          <p:cNvSpPr txBox="1"/>
          <p:nvPr/>
        </p:nvSpPr>
        <p:spPr>
          <a:xfrm>
            <a:off x="339634" y="2650599"/>
            <a:ext cx="6551023" cy="2853025"/>
          </a:xfrm>
          <a:prstGeom prst="rect">
            <a:avLst/>
          </a:prstGeom>
          <a:noFill/>
        </p:spPr>
        <p:txBody>
          <a:bodyPr wrap="square">
            <a:spAutoFit/>
          </a:bodyPr>
          <a:lstStyle/>
          <a:p>
            <a:pPr>
              <a:lnSpc>
                <a:spcPct val="107000"/>
              </a:lnSpc>
              <a:spcAft>
                <a:spcPts val="800"/>
              </a:spcAft>
            </a:pPr>
            <a:r>
              <a:rPr lang="en-GB" sz="4000" dirty="0">
                <a:effectLst/>
                <a:latin typeface="Arial" panose="020B0604020202020204" pitchFamily="34" charset="0"/>
                <a:ea typeface="Calibri" panose="020F0502020204030204" pitchFamily="34" charset="0"/>
                <a:cs typeface="Arial" panose="020B0604020202020204" pitchFamily="34" charset="0"/>
              </a:rPr>
              <a:t>Maybe you’ll choose on of this year’s World Book Day books?</a:t>
            </a:r>
          </a:p>
          <a:p>
            <a:pPr lvl="0">
              <a:lnSpc>
                <a:spcPct val="107000"/>
              </a:lnSpc>
            </a:pPr>
            <a:endParaRPr lang="en-GB" sz="1800" dirty="0">
              <a:effectLst/>
              <a:latin typeface="Avenir Book"/>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66B55A5C-B7B3-348E-AC1E-6A0056D7094B}"/>
              </a:ext>
            </a:extLst>
          </p:cNvPr>
          <p:cNvSpPr>
            <a:spLocks noGrp="1"/>
          </p:cNvSpPr>
          <p:nvPr>
            <p:ph type="title"/>
          </p:nvPr>
        </p:nvSpPr>
        <p:spPr>
          <a:xfrm>
            <a:off x="339634" y="530353"/>
            <a:ext cx="9703526" cy="1325563"/>
          </a:xfrm>
        </p:spPr>
        <p:txBody>
          <a:bodyPr/>
          <a:lstStyle/>
          <a:p>
            <a:r>
              <a:rPr lang="en-GB" b="1" dirty="0"/>
              <a:t>This</a:t>
            </a:r>
            <a:r>
              <a:rPr lang="en-GB" b="1" baseline="0" dirty="0"/>
              <a:t> year’s World Book Day Books</a:t>
            </a:r>
            <a:endParaRPr lang="en-GB" b="1" dirty="0"/>
          </a:p>
        </p:txBody>
      </p:sp>
      <p:pic>
        <p:nvPicPr>
          <p:cNvPr id="3" name="Picture 2" descr="A collection of children&amp;#39;s books&#10;&#10;AI-generated content may be incorrect.">
            <a:extLst>
              <a:ext uri="{FF2B5EF4-FFF2-40B4-BE49-F238E27FC236}">
                <a16:creationId xmlns:a16="http://schemas.microsoft.com/office/drawing/2014/main" id="{A9C1C854-CB81-98D8-1791-A8BAEE8A95C6}"/>
              </a:ext>
            </a:extLst>
          </p:cNvPr>
          <p:cNvPicPr>
            <a:picLocks noChangeAspect="1"/>
          </p:cNvPicPr>
          <p:nvPr/>
        </p:nvPicPr>
        <p:blipFill>
          <a:blip r:embed="rId2"/>
          <a:stretch>
            <a:fillRect/>
          </a:stretch>
        </p:blipFill>
        <p:spPr>
          <a:xfrm>
            <a:off x="6701244" y="1674414"/>
            <a:ext cx="4805397" cy="4805397"/>
          </a:xfrm>
          <a:prstGeom prst="rect">
            <a:avLst/>
          </a:prstGeom>
        </p:spPr>
      </p:pic>
      <p:sp>
        <p:nvSpPr>
          <p:cNvPr id="4" name="Rectangle 3">
            <a:extLst>
              <a:ext uri="{FF2B5EF4-FFF2-40B4-BE49-F238E27FC236}">
                <a16:creationId xmlns:a16="http://schemas.microsoft.com/office/drawing/2014/main" id="{711DE816-E859-47D4-28F0-FDF747D3A747}"/>
              </a:ext>
            </a:extLst>
          </p:cNvPr>
          <p:cNvSpPr/>
          <p:nvPr/>
        </p:nvSpPr>
        <p:spPr>
          <a:xfrm>
            <a:off x="0" y="1"/>
            <a:ext cx="12192000" cy="530352"/>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Tree>
    <p:extLst>
      <p:ext uri="{BB962C8B-B14F-4D97-AF65-F5344CB8AC3E}">
        <p14:creationId xmlns:p14="http://schemas.microsoft.com/office/powerpoint/2010/main" val="27615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4E37C-3739-E32A-64AA-95EC7198C28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623C419-1217-051A-A9FA-1AC345C16DEF}"/>
              </a:ext>
            </a:extLst>
          </p:cNvPr>
          <p:cNvSpPr/>
          <p:nvPr/>
        </p:nvSpPr>
        <p:spPr>
          <a:xfrm>
            <a:off x="0" y="1"/>
            <a:ext cx="12192000" cy="6927141"/>
          </a:xfrm>
          <a:prstGeom prst="rect">
            <a:avLst/>
          </a:pr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2">
            <a:extLst>
              <a:ext uri="{FF2B5EF4-FFF2-40B4-BE49-F238E27FC236}">
                <a16:creationId xmlns:a16="http://schemas.microsoft.com/office/drawing/2014/main" id="{3B3F7841-D63D-8239-110F-E950703E0D30}"/>
              </a:ext>
            </a:extLst>
          </p:cNvPr>
          <p:cNvGrpSpPr/>
          <p:nvPr/>
        </p:nvGrpSpPr>
        <p:grpSpPr>
          <a:xfrm>
            <a:off x="-804011" y="-148066"/>
            <a:ext cx="12516468" cy="6395669"/>
            <a:chOff x="0" y="-57150"/>
            <a:chExt cx="3692137" cy="2525515"/>
          </a:xfrm>
        </p:grpSpPr>
        <p:sp>
          <p:nvSpPr>
            <p:cNvPr id="5" name="Freeform 3">
              <a:extLst>
                <a:ext uri="{FF2B5EF4-FFF2-40B4-BE49-F238E27FC236}">
                  <a16:creationId xmlns:a16="http://schemas.microsoft.com/office/drawing/2014/main" id="{B85E298E-808E-6FF4-973E-B07DC0F9C195}"/>
                </a:ext>
              </a:extLst>
            </p:cNvPr>
            <p:cNvSpPr/>
            <p:nvPr/>
          </p:nvSpPr>
          <p:spPr>
            <a:xfrm>
              <a:off x="402232" y="300898"/>
              <a:ext cx="3289905" cy="2167467"/>
            </a:xfrm>
            <a:custGeom>
              <a:avLst/>
              <a:gdLst/>
              <a:ahLst/>
              <a:cxnLst/>
              <a:rect l="l" t="t" r="r" b="b"/>
              <a:pathLst>
                <a:path w="3289905" h="2167467">
                  <a:moveTo>
                    <a:pt x="0" y="0"/>
                  </a:moveTo>
                  <a:lnTo>
                    <a:pt x="3289905" y="0"/>
                  </a:lnTo>
                  <a:lnTo>
                    <a:pt x="3289905" y="2167467"/>
                  </a:lnTo>
                  <a:lnTo>
                    <a:pt x="0" y="2167467"/>
                  </a:lnTo>
                  <a:close/>
                </a:path>
              </a:pathLst>
            </a:custGeom>
            <a:solidFill>
              <a:srgbClr val="FFFFFF"/>
            </a:solidFill>
            <a:ln w="38100" cap="sq">
              <a:solidFill>
                <a:srgbClr val="000000"/>
              </a:solidFill>
              <a:prstDash val="solid"/>
              <a:miter/>
            </a:ln>
          </p:spPr>
          <p:txBody>
            <a:bodyPr/>
            <a:lstStyle/>
            <a:p>
              <a:endParaRPr lang="en-GB" sz="1634"/>
            </a:p>
          </p:txBody>
        </p:sp>
        <p:sp>
          <p:nvSpPr>
            <p:cNvPr id="6" name="TextBox 4">
              <a:extLst>
                <a:ext uri="{FF2B5EF4-FFF2-40B4-BE49-F238E27FC236}">
                  <a16:creationId xmlns:a16="http://schemas.microsoft.com/office/drawing/2014/main" id="{146E4E83-9EA8-9BB3-CF3D-EC70DAB93E92}"/>
                </a:ext>
              </a:extLst>
            </p:cNvPr>
            <p:cNvSpPr txBox="1"/>
            <p:nvPr/>
          </p:nvSpPr>
          <p:spPr>
            <a:xfrm>
              <a:off x="0" y="-57150"/>
              <a:ext cx="3289905" cy="2224617"/>
            </a:xfrm>
            <a:prstGeom prst="rect">
              <a:avLst/>
            </a:prstGeom>
          </p:spPr>
          <p:txBody>
            <a:bodyPr lIns="46104" tIns="46104" rIns="46104" bIns="46104" rtlCol="0" anchor="ctr"/>
            <a:lstStyle/>
            <a:p>
              <a:pPr algn="ctr">
                <a:lnSpc>
                  <a:spcPts val="1651"/>
                </a:lnSpc>
              </a:pPr>
              <a:endParaRPr sz="1634"/>
            </a:p>
          </p:txBody>
        </p:sp>
      </p:grpSp>
      <p:sp>
        <p:nvSpPr>
          <p:cNvPr id="7" name="TextBox 6">
            <a:extLst>
              <a:ext uri="{FF2B5EF4-FFF2-40B4-BE49-F238E27FC236}">
                <a16:creationId xmlns:a16="http://schemas.microsoft.com/office/drawing/2014/main" id="{2945023E-6FB0-DB7B-61B7-19156045354A}"/>
              </a:ext>
            </a:extLst>
          </p:cNvPr>
          <p:cNvSpPr txBox="1"/>
          <p:nvPr/>
        </p:nvSpPr>
        <p:spPr>
          <a:xfrm>
            <a:off x="715011" y="1102476"/>
            <a:ext cx="10555428" cy="4801314"/>
          </a:xfrm>
          <a:prstGeom prst="rect">
            <a:avLst/>
          </a:prstGeom>
          <a:noFill/>
        </p:spPr>
        <p:txBody>
          <a:bodyPr wrap="square" lIns="91440" tIns="45720" rIns="91440" bIns="45720" rtlCol="0" anchor="t">
            <a:spAutoFit/>
          </a:bodyPr>
          <a:lstStyle/>
          <a:p>
            <a:r>
              <a:rPr lang="en-GB" b="1" dirty="0">
                <a:latin typeface="Arial" panose="020B0604020202020204" pitchFamily="34" charset="0"/>
                <a:cs typeface="Arial" panose="020B0604020202020204" pitchFamily="34" charset="0"/>
              </a:rPr>
              <a:t>1. “What Counts as a Hobby?” Discussion Sprint. </a:t>
            </a:r>
            <a:r>
              <a:rPr lang="en-GB" dirty="0">
                <a:latin typeface="Arial" panose="020B0604020202020204" pitchFamily="34" charset="0"/>
                <a:cs typeface="Arial" panose="020B0604020202020204" pitchFamily="34" charset="0"/>
              </a:rPr>
              <a:t>Challenge assumptions about what counts as a hobby and where reading fits. Ask students to jot down 3–5 of their hobbies. In small groups, discuss: What makes something a hobby? (Choice, time, enjoyment, community?); Does reading fit those criteria for you personally? Why or why not? Share key insights as a class.</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2. “Reader or Not?” Debate. </a:t>
            </a:r>
            <a:r>
              <a:rPr lang="en-GB" dirty="0">
                <a:latin typeface="Arial" panose="020B0604020202020204" pitchFamily="34" charset="0"/>
                <a:cs typeface="Arial" panose="020B0604020202020204" pitchFamily="34" charset="0"/>
              </a:rPr>
              <a:t>Label one end of the room “Reading is one of my hobbies” and the other “Reading is just something for school.” Read a few statements and let pupils move physically along the line to show agreement: “I’d read for fun in my spare time”; “Reading helps me relax”; “I never know what to read”; “I don’t have time to read”. Discuss what influences their positions and what might move them toward the “reading as hobby” end.</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3. “Barriers &amp; Motivators” Mapping. </a:t>
            </a:r>
            <a:r>
              <a:rPr lang="en-GB" dirty="0">
                <a:latin typeface="Arial" panose="020B0604020202020204" pitchFamily="34" charset="0"/>
                <a:cs typeface="Arial" panose="020B0604020202020204" pitchFamily="34" charset="0"/>
              </a:rPr>
              <a:t>Identify personal barriers to reading for fun, and practical solutions.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On a two-column sheet, students list: </a:t>
            </a:r>
            <a:r>
              <a:rPr lang="en-GB" i="1" dirty="0">
                <a:latin typeface="Arial" panose="020B0604020202020204" pitchFamily="34" charset="0"/>
                <a:cs typeface="Arial" panose="020B0604020202020204" pitchFamily="34" charset="0"/>
              </a:rPr>
              <a:t>Barriers</a:t>
            </a:r>
            <a:r>
              <a:rPr lang="en-GB" dirty="0">
                <a:latin typeface="Arial" panose="020B0604020202020204" pitchFamily="34" charset="0"/>
                <a:cs typeface="Arial" panose="020B0604020202020204" pitchFamily="34" charset="0"/>
              </a:rPr>
              <a:t>: “No time,” “Too many distractions,” “Can’t find books I like,” etc.; </a:t>
            </a:r>
            <a:r>
              <a:rPr lang="en-GB" i="1" dirty="0">
                <a:latin typeface="Arial" panose="020B0604020202020204" pitchFamily="34" charset="0"/>
                <a:cs typeface="Arial" panose="020B0604020202020204" pitchFamily="34" charset="0"/>
              </a:rPr>
              <a:t>Solutions</a:t>
            </a:r>
            <a:r>
              <a:rPr lang="en-GB" dirty="0">
                <a:latin typeface="Arial" panose="020B0604020202020204" pitchFamily="34" charset="0"/>
                <a:cs typeface="Arial" panose="020B0604020202020204" pitchFamily="34" charset="0"/>
              </a:rPr>
              <a:t>: “Set a 10-minute reading window,” “Try audiobooks,” “Ask a friend for a rec,” “Find a comfy reading space.” Create a class “Reading Motivators Wall.”</a:t>
            </a:r>
          </a:p>
          <a:p>
            <a:endParaRPr lang="en-GB" dirty="0">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118C795E-D5FA-D70C-EB6C-5E93AE58EC12}"/>
              </a:ext>
            </a:extLst>
          </p:cNvPr>
          <p:cNvSpPr>
            <a:spLocks noGrp="1"/>
          </p:cNvSpPr>
          <p:nvPr>
            <p:ph type="ctrTitle"/>
          </p:nvPr>
        </p:nvSpPr>
        <p:spPr>
          <a:xfrm>
            <a:off x="474422" y="-150788"/>
            <a:ext cx="9144000" cy="826921"/>
          </a:xfrm>
        </p:spPr>
        <p:txBody>
          <a:bodyPr>
            <a:normAutofit/>
          </a:bodyPr>
          <a:lstStyle/>
          <a:p>
            <a:pPr algn="l"/>
            <a:r>
              <a:rPr lang="en-GB" sz="2800" b="1" dirty="0"/>
              <a:t>Suggested follow-on activities</a:t>
            </a:r>
            <a:endParaRPr lang="en-US" sz="2800" dirty="0">
              <a:cs typeface="Arial" panose="020B0604020202020204"/>
            </a:endParaRPr>
          </a:p>
        </p:txBody>
      </p:sp>
    </p:spTree>
    <p:extLst>
      <p:ext uri="{BB962C8B-B14F-4D97-AF65-F5344CB8AC3E}">
        <p14:creationId xmlns:p14="http://schemas.microsoft.com/office/powerpoint/2010/main" val="2178896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9735B-072F-50A4-134B-97AED2D9C68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1CEE9B9-260D-92CF-4A13-C18AE249BA44}"/>
              </a:ext>
            </a:extLst>
          </p:cNvPr>
          <p:cNvSpPr/>
          <p:nvPr/>
        </p:nvSpPr>
        <p:spPr>
          <a:xfrm>
            <a:off x="0" y="1"/>
            <a:ext cx="12192000" cy="6927141"/>
          </a:xfrm>
          <a:prstGeom prst="rect">
            <a:avLst/>
          </a:pr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2">
            <a:extLst>
              <a:ext uri="{FF2B5EF4-FFF2-40B4-BE49-F238E27FC236}">
                <a16:creationId xmlns:a16="http://schemas.microsoft.com/office/drawing/2014/main" id="{D309AE52-9191-8692-F3F4-A582C384DF90}"/>
              </a:ext>
            </a:extLst>
          </p:cNvPr>
          <p:cNvGrpSpPr/>
          <p:nvPr/>
        </p:nvGrpSpPr>
        <p:grpSpPr>
          <a:xfrm>
            <a:off x="-804011" y="-148066"/>
            <a:ext cx="12516468" cy="6395669"/>
            <a:chOff x="0" y="-57150"/>
            <a:chExt cx="3692137" cy="2525515"/>
          </a:xfrm>
        </p:grpSpPr>
        <p:sp>
          <p:nvSpPr>
            <p:cNvPr id="5" name="Freeform 3">
              <a:extLst>
                <a:ext uri="{FF2B5EF4-FFF2-40B4-BE49-F238E27FC236}">
                  <a16:creationId xmlns:a16="http://schemas.microsoft.com/office/drawing/2014/main" id="{E97B9CEE-B3FD-CF80-AC4F-6FB69956B8F8}"/>
                </a:ext>
              </a:extLst>
            </p:cNvPr>
            <p:cNvSpPr/>
            <p:nvPr/>
          </p:nvSpPr>
          <p:spPr>
            <a:xfrm>
              <a:off x="402232" y="300898"/>
              <a:ext cx="3289905" cy="2167467"/>
            </a:xfrm>
            <a:custGeom>
              <a:avLst/>
              <a:gdLst/>
              <a:ahLst/>
              <a:cxnLst/>
              <a:rect l="l" t="t" r="r" b="b"/>
              <a:pathLst>
                <a:path w="3289905" h="2167467">
                  <a:moveTo>
                    <a:pt x="0" y="0"/>
                  </a:moveTo>
                  <a:lnTo>
                    <a:pt x="3289905" y="0"/>
                  </a:lnTo>
                  <a:lnTo>
                    <a:pt x="3289905" y="2167467"/>
                  </a:lnTo>
                  <a:lnTo>
                    <a:pt x="0" y="2167467"/>
                  </a:lnTo>
                  <a:close/>
                </a:path>
              </a:pathLst>
            </a:custGeom>
            <a:solidFill>
              <a:srgbClr val="FFFFFF"/>
            </a:solidFill>
            <a:ln w="38100" cap="sq">
              <a:solidFill>
                <a:srgbClr val="000000"/>
              </a:solidFill>
              <a:prstDash val="solid"/>
              <a:miter/>
            </a:ln>
          </p:spPr>
          <p:txBody>
            <a:bodyPr/>
            <a:lstStyle/>
            <a:p>
              <a:endParaRPr lang="en-GB" sz="1634"/>
            </a:p>
          </p:txBody>
        </p:sp>
        <p:sp>
          <p:nvSpPr>
            <p:cNvPr id="6" name="TextBox 4">
              <a:extLst>
                <a:ext uri="{FF2B5EF4-FFF2-40B4-BE49-F238E27FC236}">
                  <a16:creationId xmlns:a16="http://schemas.microsoft.com/office/drawing/2014/main" id="{BD5A205C-E27C-BEE7-43A9-7C30F63FFB9F}"/>
                </a:ext>
              </a:extLst>
            </p:cNvPr>
            <p:cNvSpPr txBox="1"/>
            <p:nvPr/>
          </p:nvSpPr>
          <p:spPr>
            <a:xfrm>
              <a:off x="0" y="-57150"/>
              <a:ext cx="3289905" cy="2224617"/>
            </a:xfrm>
            <a:prstGeom prst="rect">
              <a:avLst/>
            </a:prstGeom>
          </p:spPr>
          <p:txBody>
            <a:bodyPr lIns="46104" tIns="46104" rIns="46104" bIns="46104" rtlCol="0" anchor="ctr"/>
            <a:lstStyle/>
            <a:p>
              <a:pPr algn="ctr">
                <a:lnSpc>
                  <a:spcPts val="1651"/>
                </a:lnSpc>
              </a:pPr>
              <a:endParaRPr sz="1634"/>
            </a:p>
          </p:txBody>
        </p:sp>
      </p:grpSp>
      <p:sp>
        <p:nvSpPr>
          <p:cNvPr id="7" name="TextBox 6">
            <a:extLst>
              <a:ext uri="{FF2B5EF4-FFF2-40B4-BE49-F238E27FC236}">
                <a16:creationId xmlns:a16="http://schemas.microsoft.com/office/drawing/2014/main" id="{05AF422E-B829-0EAB-1454-1F5643290B8B}"/>
              </a:ext>
            </a:extLst>
          </p:cNvPr>
          <p:cNvSpPr txBox="1"/>
          <p:nvPr/>
        </p:nvSpPr>
        <p:spPr>
          <a:xfrm>
            <a:off x="597459" y="929996"/>
            <a:ext cx="11034971" cy="5078313"/>
          </a:xfrm>
          <a:prstGeom prst="rect">
            <a:avLst/>
          </a:prstGeom>
          <a:noFill/>
        </p:spPr>
        <p:txBody>
          <a:bodyPr wrap="square" lIns="91440" tIns="45720" rIns="91440" bIns="45720" rtlCol="0" anchor="t">
            <a:spAutoFit/>
          </a:bodyPr>
          <a:lstStyle/>
          <a:p>
            <a:r>
              <a:rPr lang="en-GB" b="1" dirty="0">
                <a:latin typeface="Arial" panose="020B0604020202020204" pitchFamily="34" charset="0"/>
                <a:cs typeface="Arial" panose="020B0604020202020204" pitchFamily="34" charset="0"/>
              </a:rPr>
              <a:t>4. “My Reading Identity” Profile. </a:t>
            </a:r>
            <a:r>
              <a:rPr lang="en-GB" dirty="0">
                <a:latin typeface="Arial" panose="020B0604020202020204" pitchFamily="34" charset="0"/>
                <a:cs typeface="Arial" panose="020B0604020202020204" pitchFamily="34" charset="0"/>
              </a:rPr>
              <a:t>Students complete a “Reading Identity Card” with prompts such as:</a:t>
            </a:r>
          </a:p>
          <a:p>
            <a:r>
              <a:rPr lang="en-GB" dirty="0">
                <a:latin typeface="Arial" panose="020B0604020202020204" pitchFamily="34" charset="0"/>
                <a:cs typeface="Arial" panose="020B0604020202020204" pitchFamily="34" charset="0"/>
              </a:rPr>
              <a:t>I last read ___ (and it was…); I prefer stories that make me feel ___; I like to read (format: e.g. books, fan fiction, manga, articles, social media posts…); Reading feels like ___ to me; Reading could become a hobby if…</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5. “Why People Read” Gallery Walk. </a:t>
            </a:r>
            <a:r>
              <a:rPr lang="en-GB" dirty="0">
                <a:latin typeface="Arial" panose="020B0604020202020204" pitchFamily="34" charset="0"/>
                <a:cs typeface="Arial" panose="020B0604020202020204" pitchFamily="34" charset="0"/>
              </a:rPr>
              <a:t>Explore the emotional and social benefits of reading. Around the room, display quotes from diverse people (authors, athletes, influencers) about </a:t>
            </a:r>
            <a:r>
              <a:rPr lang="en-GB" i="1" dirty="0">
                <a:latin typeface="Arial" panose="020B0604020202020204" pitchFamily="34" charset="0"/>
                <a:cs typeface="Arial" panose="020B0604020202020204" pitchFamily="34" charset="0"/>
              </a:rPr>
              <a:t>why they read</a:t>
            </a:r>
            <a:r>
              <a:rPr lang="en-GB" dirty="0">
                <a:latin typeface="Arial" panose="020B0604020202020204" pitchFamily="34" charset="0"/>
                <a:cs typeface="Arial" panose="020B0604020202020204" pitchFamily="34" charset="0"/>
              </a:rPr>
              <a:t>. Examples: “Reading gives me a world that’s all mine”; “It helps me escape stress”; “Reading makes me a better creator”. Students walk around, note any that resonate, and add their own reasons to sticky notes.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6. “If Reading Were a Sport…” Creative Challenge. </a:t>
            </a:r>
            <a:r>
              <a:rPr lang="en-GB" dirty="0">
                <a:latin typeface="Arial" panose="020B0604020202020204" pitchFamily="34" charset="0"/>
                <a:cs typeface="Arial" panose="020B0604020202020204" pitchFamily="34" charset="0"/>
              </a:rPr>
              <a:t>Reframe reading as an active, skill-building hobby. Ask: “If reading were a sport or hobby club, what kind would it be?” Prompts: What would training look like? What would ‘levels’ or ‘tournaments’ be? Who would be your teammates or coaches? Groups design a short pitch or poster for their imagined “Reading Club.”</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7. “Reading Routine Reboot”. </a:t>
            </a:r>
            <a:r>
              <a:rPr lang="en-GB" dirty="0">
                <a:latin typeface="Arial" panose="020B0604020202020204" pitchFamily="34" charset="0"/>
                <a:cs typeface="Arial" panose="020B0604020202020204" pitchFamily="34" charset="0"/>
              </a:rPr>
              <a:t>Challenge pupils to choose a </a:t>
            </a:r>
            <a:r>
              <a:rPr lang="en-GB" i="1" dirty="0">
                <a:latin typeface="Arial" panose="020B0604020202020204" pitchFamily="34" charset="0"/>
                <a:cs typeface="Arial" panose="020B0604020202020204" pitchFamily="34" charset="0"/>
              </a:rPr>
              <a:t>personal reading slot</a:t>
            </a:r>
            <a:r>
              <a:rPr lang="en-GB" dirty="0">
                <a:latin typeface="Arial" panose="020B0604020202020204" pitchFamily="34" charset="0"/>
                <a:cs typeface="Arial" panose="020B0604020202020204" pitchFamily="34" charset="0"/>
              </a:rPr>
              <a:t> for the next week (e.g. “10 minutes before bed,” “on the bus,” “during lunch”). Provide a small log or phone wallpaper reminder.</a:t>
            </a:r>
          </a:p>
          <a:p>
            <a:r>
              <a:rPr lang="en-GB" dirty="0">
                <a:latin typeface="Arial" panose="020B0604020202020204" pitchFamily="34" charset="0"/>
                <a:cs typeface="Arial" panose="020B0604020202020204" pitchFamily="34" charset="0"/>
              </a:rPr>
              <a:t>Reflect a week later: What worked? What didn’t? Did reading feel different when you chose it?</a:t>
            </a:r>
          </a:p>
        </p:txBody>
      </p:sp>
      <p:sp>
        <p:nvSpPr>
          <p:cNvPr id="9" name="Title 8">
            <a:extLst>
              <a:ext uri="{FF2B5EF4-FFF2-40B4-BE49-F238E27FC236}">
                <a16:creationId xmlns:a16="http://schemas.microsoft.com/office/drawing/2014/main" id="{E512191F-779E-D021-231F-4167FED19307}"/>
              </a:ext>
            </a:extLst>
          </p:cNvPr>
          <p:cNvSpPr>
            <a:spLocks noGrp="1"/>
          </p:cNvSpPr>
          <p:nvPr>
            <p:ph type="ctrTitle"/>
          </p:nvPr>
        </p:nvSpPr>
        <p:spPr>
          <a:xfrm>
            <a:off x="474422" y="-150788"/>
            <a:ext cx="9144000" cy="826921"/>
          </a:xfrm>
        </p:spPr>
        <p:txBody>
          <a:bodyPr>
            <a:normAutofit/>
          </a:bodyPr>
          <a:lstStyle/>
          <a:p>
            <a:pPr algn="l"/>
            <a:r>
              <a:rPr lang="en-GB" sz="2800" b="1" dirty="0"/>
              <a:t>Suggested follow-on activities </a:t>
            </a:r>
            <a:r>
              <a:rPr lang="en-GB" sz="2800" b="1" err="1"/>
              <a:t>contd</a:t>
            </a:r>
            <a:endParaRPr lang="en-US" sz="2800">
              <a:cs typeface="Arial" panose="020B0604020202020204"/>
            </a:endParaRPr>
          </a:p>
        </p:txBody>
      </p:sp>
    </p:spTree>
    <p:extLst>
      <p:ext uri="{BB962C8B-B14F-4D97-AF65-F5344CB8AC3E}">
        <p14:creationId xmlns:p14="http://schemas.microsoft.com/office/powerpoint/2010/main" val="191724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7040F-2DC8-2029-8277-DD2AA4E74F3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5A76F94-29E5-E257-3ADF-DC8F5B5BF462}"/>
              </a:ext>
            </a:extLst>
          </p:cNvPr>
          <p:cNvSpPr/>
          <p:nvPr/>
        </p:nvSpPr>
        <p:spPr>
          <a:xfrm>
            <a:off x="0" y="1"/>
            <a:ext cx="12192000" cy="6927141"/>
          </a:xfrm>
          <a:prstGeom prst="rect">
            <a:avLst/>
          </a:pr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2">
            <a:extLst>
              <a:ext uri="{FF2B5EF4-FFF2-40B4-BE49-F238E27FC236}">
                <a16:creationId xmlns:a16="http://schemas.microsoft.com/office/drawing/2014/main" id="{C0EC43F3-6800-A0D2-4A3A-15DA2196DE30}"/>
              </a:ext>
            </a:extLst>
          </p:cNvPr>
          <p:cNvGrpSpPr/>
          <p:nvPr/>
        </p:nvGrpSpPr>
        <p:grpSpPr>
          <a:xfrm>
            <a:off x="-804011" y="-148066"/>
            <a:ext cx="12516468" cy="6395669"/>
            <a:chOff x="0" y="-57150"/>
            <a:chExt cx="3692137" cy="2525515"/>
          </a:xfrm>
        </p:grpSpPr>
        <p:sp>
          <p:nvSpPr>
            <p:cNvPr id="5" name="Freeform 3">
              <a:extLst>
                <a:ext uri="{FF2B5EF4-FFF2-40B4-BE49-F238E27FC236}">
                  <a16:creationId xmlns:a16="http://schemas.microsoft.com/office/drawing/2014/main" id="{72FCB306-33E0-58CE-BFDA-653D28569E28}"/>
                </a:ext>
              </a:extLst>
            </p:cNvPr>
            <p:cNvSpPr/>
            <p:nvPr/>
          </p:nvSpPr>
          <p:spPr>
            <a:xfrm>
              <a:off x="402232" y="300898"/>
              <a:ext cx="3289905" cy="2167467"/>
            </a:xfrm>
            <a:custGeom>
              <a:avLst/>
              <a:gdLst/>
              <a:ahLst/>
              <a:cxnLst/>
              <a:rect l="l" t="t" r="r" b="b"/>
              <a:pathLst>
                <a:path w="3289905" h="2167467">
                  <a:moveTo>
                    <a:pt x="0" y="0"/>
                  </a:moveTo>
                  <a:lnTo>
                    <a:pt x="3289905" y="0"/>
                  </a:lnTo>
                  <a:lnTo>
                    <a:pt x="3289905" y="2167467"/>
                  </a:lnTo>
                  <a:lnTo>
                    <a:pt x="0" y="2167467"/>
                  </a:lnTo>
                  <a:close/>
                </a:path>
              </a:pathLst>
            </a:custGeom>
            <a:solidFill>
              <a:srgbClr val="FFFFFF"/>
            </a:solidFill>
            <a:ln w="38100" cap="sq">
              <a:solidFill>
                <a:srgbClr val="000000"/>
              </a:solidFill>
              <a:prstDash val="solid"/>
              <a:miter/>
            </a:ln>
          </p:spPr>
          <p:txBody>
            <a:bodyPr/>
            <a:lstStyle/>
            <a:p>
              <a:endParaRPr lang="en-GB" sz="1634"/>
            </a:p>
          </p:txBody>
        </p:sp>
        <p:sp>
          <p:nvSpPr>
            <p:cNvPr id="6" name="TextBox 4">
              <a:extLst>
                <a:ext uri="{FF2B5EF4-FFF2-40B4-BE49-F238E27FC236}">
                  <a16:creationId xmlns:a16="http://schemas.microsoft.com/office/drawing/2014/main" id="{18942E1F-0585-6896-1CC4-07E6A1D3DFF5}"/>
                </a:ext>
              </a:extLst>
            </p:cNvPr>
            <p:cNvSpPr txBox="1"/>
            <p:nvPr/>
          </p:nvSpPr>
          <p:spPr>
            <a:xfrm>
              <a:off x="0" y="-57150"/>
              <a:ext cx="3289905" cy="2224617"/>
            </a:xfrm>
            <a:prstGeom prst="rect">
              <a:avLst/>
            </a:prstGeom>
          </p:spPr>
          <p:txBody>
            <a:bodyPr lIns="46104" tIns="46104" rIns="46104" bIns="46104" rtlCol="0" anchor="ctr"/>
            <a:lstStyle/>
            <a:p>
              <a:pPr algn="ctr">
                <a:lnSpc>
                  <a:spcPts val="1651"/>
                </a:lnSpc>
              </a:pPr>
              <a:endParaRPr sz="1634"/>
            </a:p>
          </p:txBody>
        </p:sp>
      </p:grpSp>
      <p:sp>
        <p:nvSpPr>
          <p:cNvPr id="7" name="TextBox 6">
            <a:extLst>
              <a:ext uri="{FF2B5EF4-FFF2-40B4-BE49-F238E27FC236}">
                <a16:creationId xmlns:a16="http://schemas.microsoft.com/office/drawing/2014/main" id="{CF54DA76-2F54-D6B4-CDFC-252E48ABA58B}"/>
              </a:ext>
            </a:extLst>
          </p:cNvPr>
          <p:cNvSpPr txBox="1"/>
          <p:nvPr/>
        </p:nvSpPr>
        <p:spPr>
          <a:xfrm>
            <a:off x="755830" y="794420"/>
            <a:ext cx="10555428" cy="5078313"/>
          </a:xfrm>
          <a:prstGeom prst="rect">
            <a:avLst/>
          </a:prstGeom>
          <a:noFill/>
        </p:spPr>
        <p:txBody>
          <a:bodyPr wrap="square" lIns="91440" tIns="45720" rIns="91440" bIns="45720" rtlCol="0" anchor="t">
            <a:spAutoFit/>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8. “Bookless Reading” Discussion. </a:t>
            </a:r>
            <a:r>
              <a:rPr lang="en-GB" dirty="0">
                <a:latin typeface="Arial" panose="020B0604020202020204" pitchFamily="34" charset="0"/>
                <a:cs typeface="Arial" panose="020B0604020202020204" pitchFamily="34" charset="0"/>
              </a:rPr>
              <a:t>Expand ideas about what counts as reading. Ask: “Can you be a reader if you don’t read books?” Discuss forms like: online articles, fan fiction, graphic novels, audiobooks, podcasts with transcripts, blogs, gaming lore, etc. Reflection: “If we count those, are more of us already readers than we think?”</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9. “Reading for Real Life” Connections. </a:t>
            </a:r>
            <a:r>
              <a:rPr lang="en-GB" dirty="0">
                <a:latin typeface="Arial" panose="020B0604020202020204" pitchFamily="34" charset="0"/>
                <a:cs typeface="Arial" panose="020B0604020202020204" pitchFamily="34" charset="0"/>
              </a:rPr>
              <a:t>Students pair up to share one thing they want to get better at or one passion they have. Ask: “What kind of reading could support or inspire that?” (articles, biographies, instructions, guides, fiction that explores similar themes). Create a class “Reading for Life” wall showing how reading feeds personal goals.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10. “My Reading Future” Reflection. </a:t>
            </a:r>
            <a:r>
              <a:rPr lang="en-GB" dirty="0">
                <a:latin typeface="Arial" panose="020B0604020202020204" pitchFamily="34" charset="0"/>
                <a:cs typeface="Arial" panose="020B0604020202020204" pitchFamily="34" charset="0"/>
              </a:rPr>
              <a:t>Prompt students to finish sentences like: “In five years, I’ll be reading because…”; “Reading will still matter to me when…”; “Reading helps me feel…”. Optional: Create a class time capsule or digital display.</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11. “Reading as Self-Care” Workshop. </a:t>
            </a:r>
            <a:r>
              <a:rPr lang="en-GB" dirty="0">
                <a:latin typeface="Arial" panose="020B0604020202020204" pitchFamily="34" charset="0"/>
                <a:cs typeface="Arial" panose="020B0604020202020204" pitchFamily="34" charset="0"/>
              </a:rPr>
              <a:t>Explore how reading can reduce stress, boost focus, or create calm. Try a short “reading for relaxation” session with soft music and low lights, then reflect on how it felt.</a:t>
            </a:r>
          </a:p>
        </p:txBody>
      </p:sp>
      <p:sp>
        <p:nvSpPr>
          <p:cNvPr id="9" name="Title 8">
            <a:extLst>
              <a:ext uri="{FF2B5EF4-FFF2-40B4-BE49-F238E27FC236}">
                <a16:creationId xmlns:a16="http://schemas.microsoft.com/office/drawing/2014/main" id="{483F142E-8380-733E-F27E-1E746CFFFEFF}"/>
              </a:ext>
            </a:extLst>
          </p:cNvPr>
          <p:cNvSpPr>
            <a:spLocks noGrp="1"/>
          </p:cNvSpPr>
          <p:nvPr>
            <p:ph type="ctrTitle"/>
          </p:nvPr>
        </p:nvSpPr>
        <p:spPr>
          <a:xfrm>
            <a:off x="474422" y="-150788"/>
            <a:ext cx="9144000" cy="826921"/>
          </a:xfrm>
        </p:spPr>
        <p:txBody>
          <a:bodyPr>
            <a:normAutofit/>
          </a:bodyPr>
          <a:lstStyle/>
          <a:p>
            <a:pPr algn="l"/>
            <a:r>
              <a:rPr lang="en-GB" sz="2800" b="1" dirty="0"/>
              <a:t>Suggested follow-on activities </a:t>
            </a:r>
            <a:r>
              <a:rPr lang="en-GB" sz="2800" b="1" err="1"/>
              <a:t>contd</a:t>
            </a:r>
            <a:endParaRPr lang="en-US" sz="2800">
              <a:cs typeface="Arial" panose="020B0604020202020204"/>
            </a:endParaRPr>
          </a:p>
        </p:txBody>
      </p:sp>
      <p:sp>
        <p:nvSpPr>
          <p:cNvPr id="11" name="Rectangle 10">
            <a:extLst>
              <a:ext uri="{FF2B5EF4-FFF2-40B4-BE49-F238E27FC236}">
                <a16:creationId xmlns:a16="http://schemas.microsoft.com/office/drawing/2014/main" id="{A580BA20-4BCC-4A8D-CA44-63481DD2D9AF}"/>
              </a:ext>
            </a:extLst>
          </p:cNvPr>
          <p:cNvSpPr>
            <a:spLocks noChangeArrowheads="1"/>
          </p:cNvSpPr>
          <p:nvPr/>
        </p:nvSpPr>
        <p:spPr bwMode="auto">
          <a:xfrm>
            <a:off x="2839383" y="6395670"/>
            <a:ext cx="78999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lang="en-US" altLang="en-US" dirty="0">
                <a:latin typeface="Arial"/>
                <a:ea typeface="Carme" charset="0"/>
                <a:cs typeface="Carme" charset="0"/>
              </a:rPr>
              <a:t>Resources p</a:t>
            </a:r>
            <a:r>
              <a:rPr kumimoji="0" lang="en-US" altLang="en-US" b="0" i="0" u="none" strike="noStrike" cap="none" normalizeH="0" baseline="0" dirty="0">
                <a:ln>
                  <a:noFill/>
                </a:ln>
                <a:effectLst/>
                <a:latin typeface="Arial"/>
                <a:ea typeface="Carme" charset="0"/>
                <a:cs typeface="Carme" charset="0"/>
              </a:rPr>
              <a:t>repared by SHAPES for Schools | www.shapesforschools.com </a:t>
            </a:r>
            <a:endParaRPr lang="en-US" altLang="en-US" b="0" i="0" u="none" strike="noStrike" cap="none" normalizeH="0" baseline="0" dirty="0">
              <a:ln>
                <a:noFill/>
              </a:ln>
              <a:effectLst/>
              <a:latin typeface="Arial"/>
              <a:cs typeface="Arial"/>
            </a:endParaRPr>
          </a:p>
        </p:txBody>
      </p:sp>
      <p:pic>
        <p:nvPicPr>
          <p:cNvPr id="2" name="Picture 1">
            <a:extLst>
              <a:ext uri="{FF2B5EF4-FFF2-40B4-BE49-F238E27FC236}">
                <a16:creationId xmlns:a16="http://schemas.microsoft.com/office/drawing/2014/main" id="{7A7538E3-D12A-DEA6-3122-9FCBECBD397F}"/>
              </a:ext>
            </a:extLst>
          </p:cNvPr>
          <p:cNvPicPr>
            <a:picLocks noChangeAspect="1"/>
          </p:cNvPicPr>
          <p:nvPr/>
        </p:nvPicPr>
        <p:blipFill>
          <a:blip r:embed="rId3">
            <a:extLst>
              <a:ext uri="{28A0092B-C50C-407E-A947-70E740481C1C}">
                <a14:useLocalDpi xmlns:a14="http://schemas.microsoft.com/office/drawing/2010/main" val="0"/>
              </a:ext>
            </a:extLst>
          </a:blip>
          <a:srcRect l="13760" t="16858" r="16530" b="18825"/>
          <a:stretch>
            <a:fillRect/>
          </a:stretch>
        </p:blipFill>
        <p:spPr>
          <a:xfrm>
            <a:off x="2086322" y="6283360"/>
            <a:ext cx="702111" cy="647794"/>
          </a:xfrm>
          <a:prstGeom prst="rect">
            <a:avLst/>
          </a:prstGeom>
        </p:spPr>
      </p:pic>
    </p:spTree>
    <p:extLst>
      <p:ext uri="{BB962C8B-B14F-4D97-AF65-F5344CB8AC3E}">
        <p14:creationId xmlns:p14="http://schemas.microsoft.com/office/powerpoint/2010/main" val="409580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724D8-9186-66F2-D522-32E813148A4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FD5CD55-5056-38D8-9E25-EE4566687EDD}"/>
              </a:ext>
            </a:extLst>
          </p:cNvPr>
          <p:cNvSpPr txBox="1"/>
          <p:nvPr/>
        </p:nvSpPr>
        <p:spPr>
          <a:xfrm>
            <a:off x="231681" y="1528619"/>
            <a:ext cx="11263605" cy="4045916"/>
          </a:xfrm>
          <a:prstGeom prst="rect">
            <a:avLst/>
          </a:prstGeom>
          <a:noFill/>
        </p:spPr>
        <p:txBody>
          <a:bodyPr wrap="square" lIns="91440" tIns="45720" rIns="91440" bIns="45720" anchor="t">
            <a:spAutoFit/>
          </a:bodyPr>
          <a:lstStyle/>
          <a:p>
            <a:pPr>
              <a:lnSpc>
                <a:spcPct val="107000"/>
              </a:lnSpc>
              <a:spcAft>
                <a:spcPts val="800"/>
              </a:spcAft>
            </a:pPr>
            <a:r>
              <a:rPr lang="en-GB" dirty="0">
                <a:latin typeface="Arial"/>
                <a:ea typeface="Calibri"/>
                <a:cs typeface="Arial"/>
              </a:rPr>
              <a:t>This PowerPoint is designed to help you Go All in this World Book Day in your secondary school. </a:t>
            </a:r>
            <a:r>
              <a:rPr lang="en-GB" dirty="0"/>
              <a:t>Discover quick, engaging prompts that get students thinking about </a:t>
            </a:r>
            <a:r>
              <a:rPr lang="en-GB" i="1" dirty="0"/>
              <a:t>reading for fun</a:t>
            </a:r>
            <a:r>
              <a:rPr lang="en-GB" dirty="0"/>
              <a:t> and what makes it meaningful. Activities explore hobbies, barriers to reading, and how to reconnect with books that fit real interests. The aim is to inspire discussion and a fresh sense of enjoyment in reading.</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We have also included introductory slides for </a:t>
            </a:r>
            <a:r>
              <a:rPr lang="en-GB" dirty="0">
                <a:latin typeface="Arial" panose="020B0604020202020204" pitchFamily="34" charset="0"/>
                <a:ea typeface="Calibri" panose="020F0502020204030204" pitchFamily="34" charset="0"/>
                <a:cs typeface="Arial" panose="020B0604020202020204" pitchFamily="34" charset="0"/>
                <a:hlinkClick r:id="rId2"/>
              </a:rPr>
              <a:t>Jigsaw Education’s Wellbeing activity </a:t>
            </a:r>
            <a:r>
              <a:rPr lang="en-GB" dirty="0">
                <a:latin typeface="Arial" panose="020B0604020202020204" pitchFamily="34" charset="0"/>
                <a:ea typeface="Calibri" panose="020F0502020204030204" pitchFamily="34" charset="0"/>
                <a:cs typeface="Arial" panose="020B0604020202020204" pitchFamily="34" charset="0"/>
              </a:rPr>
              <a:t>if you want to pick that route.</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You can select which slides you use to curate your own World Book Day celebrations. For example, you might wish to use all the slides from start to finish in your World Book Day assembly. Or you might prefer to use some of the slides in your assembly and use other slides in lessons. </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At the end of the pack, you will find ideas for follow-on activities linked to the central themes of the assembly which can be completed in classrooms.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158CA2D0-CF22-9658-1F85-D54F7C23377F}"/>
              </a:ext>
            </a:extLst>
          </p:cNvPr>
          <p:cNvSpPr>
            <a:spLocks noGrp="1"/>
          </p:cNvSpPr>
          <p:nvPr>
            <p:ph type="title"/>
          </p:nvPr>
        </p:nvSpPr>
        <p:spPr>
          <a:xfrm>
            <a:off x="86360" y="387458"/>
            <a:ext cx="10515600" cy="1325563"/>
          </a:xfrm>
        </p:spPr>
        <p:txBody>
          <a:bodyPr/>
          <a:lstStyle/>
          <a:p>
            <a:r>
              <a:rPr lang="en-GB"/>
              <a:t>Instructions for use</a:t>
            </a:r>
          </a:p>
        </p:txBody>
      </p:sp>
      <p:sp>
        <p:nvSpPr>
          <p:cNvPr id="6" name="Rectangle 5">
            <a:extLst>
              <a:ext uri="{FF2B5EF4-FFF2-40B4-BE49-F238E27FC236}">
                <a16:creationId xmlns:a16="http://schemas.microsoft.com/office/drawing/2014/main" id="{CC0BBC61-D77C-D6CA-AF15-70E28404281F}"/>
              </a:ext>
            </a:extLst>
          </p:cNvPr>
          <p:cNvSpPr/>
          <p:nvPr/>
        </p:nvSpPr>
        <p:spPr>
          <a:xfrm>
            <a:off x="0" y="1"/>
            <a:ext cx="12192000" cy="530352"/>
          </a:xfrm>
          <a:prstGeom prst="rect">
            <a:avLst/>
          </a:pr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a:p>
        </p:txBody>
      </p:sp>
      <p:pic>
        <p:nvPicPr>
          <p:cNvPr id="2" name="Picture 1" descr="A logo with a puzzle piece in the middle&#10;&#10;AI-generated content may be incorrect.">
            <a:extLst>
              <a:ext uri="{FF2B5EF4-FFF2-40B4-BE49-F238E27FC236}">
                <a16:creationId xmlns:a16="http://schemas.microsoft.com/office/drawing/2014/main" id="{30D61F62-B14A-6CE5-7664-F88D3647B395}"/>
              </a:ext>
            </a:extLst>
          </p:cNvPr>
          <p:cNvPicPr>
            <a:picLocks noChangeAspect="1"/>
          </p:cNvPicPr>
          <p:nvPr/>
        </p:nvPicPr>
        <p:blipFill>
          <a:blip r:embed="rId3"/>
          <a:stretch>
            <a:fillRect/>
          </a:stretch>
        </p:blipFill>
        <p:spPr>
          <a:xfrm>
            <a:off x="8163790" y="5441539"/>
            <a:ext cx="2598945" cy="1235214"/>
          </a:xfrm>
          <a:prstGeom prst="rect">
            <a:avLst/>
          </a:prstGeom>
        </p:spPr>
      </p:pic>
      <p:pic>
        <p:nvPicPr>
          <p:cNvPr id="4" name="Picture 3">
            <a:extLst>
              <a:ext uri="{FF2B5EF4-FFF2-40B4-BE49-F238E27FC236}">
                <a16:creationId xmlns:a16="http://schemas.microsoft.com/office/drawing/2014/main" id="{8D05480E-D5A0-53E9-8919-B0AB52A27981}"/>
              </a:ext>
            </a:extLst>
          </p:cNvPr>
          <p:cNvPicPr>
            <a:picLocks noChangeAspect="1"/>
          </p:cNvPicPr>
          <p:nvPr/>
        </p:nvPicPr>
        <p:blipFill>
          <a:blip r:embed="rId4">
            <a:extLst>
              <a:ext uri="{28A0092B-C50C-407E-A947-70E740481C1C}">
                <a14:useLocalDpi xmlns:a14="http://schemas.microsoft.com/office/drawing/2010/main" val="0"/>
              </a:ext>
            </a:extLst>
          </a:blip>
          <a:srcRect l="13760" t="16858" r="16530" b="18825"/>
          <a:stretch>
            <a:fillRect/>
          </a:stretch>
        </p:blipFill>
        <p:spPr>
          <a:xfrm>
            <a:off x="10601960" y="5471323"/>
            <a:ext cx="1274222" cy="1175646"/>
          </a:xfrm>
          <a:prstGeom prst="rect">
            <a:avLst/>
          </a:prstGeom>
        </p:spPr>
      </p:pic>
    </p:spTree>
    <p:extLst>
      <p:ext uri="{BB962C8B-B14F-4D97-AF65-F5344CB8AC3E}">
        <p14:creationId xmlns:p14="http://schemas.microsoft.com/office/powerpoint/2010/main" val="43551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229AB-2E7C-9BB6-FF7C-CDC8D3D99BD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C2DF471-1E4B-4337-E30C-5251F7DE0272}"/>
              </a:ext>
            </a:extLst>
          </p:cNvPr>
          <p:cNvSpPr/>
          <p:nvPr/>
        </p:nvSpPr>
        <p:spPr>
          <a:xfrm>
            <a:off x="0" y="1"/>
            <a:ext cx="12192000" cy="530352"/>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pic>
        <p:nvPicPr>
          <p:cNvPr id="3" name="Picture 2">
            <a:extLst>
              <a:ext uri="{FF2B5EF4-FFF2-40B4-BE49-F238E27FC236}">
                <a16:creationId xmlns:a16="http://schemas.microsoft.com/office/drawing/2014/main" id="{7BE80B09-5CDF-89D7-FFCD-2E3283E7D165}"/>
              </a:ext>
            </a:extLst>
          </p:cNvPr>
          <p:cNvPicPr>
            <a:picLocks noChangeAspect="1"/>
          </p:cNvPicPr>
          <p:nvPr/>
        </p:nvPicPr>
        <p:blipFill>
          <a:blip r:embed="rId3"/>
          <a:stretch>
            <a:fillRect/>
          </a:stretch>
        </p:blipFill>
        <p:spPr>
          <a:xfrm rot="20488434">
            <a:off x="2351314" y="1799796"/>
            <a:ext cx="7720484" cy="3646437"/>
          </a:xfrm>
          <a:prstGeom prst="rect">
            <a:avLst/>
          </a:prstGeom>
          <a:ln w="57150">
            <a:solidFill>
              <a:schemeClr val="tx1"/>
            </a:solidFill>
          </a:ln>
        </p:spPr>
      </p:pic>
    </p:spTree>
    <p:extLst>
      <p:ext uri="{BB962C8B-B14F-4D97-AF65-F5344CB8AC3E}">
        <p14:creationId xmlns:p14="http://schemas.microsoft.com/office/powerpoint/2010/main" val="49398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8B75-9501-AB48-2482-5E6B16F6C980}"/>
              </a:ext>
            </a:extLst>
          </p:cNvPr>
          <p:cNvSpPr>
            <a:spLocks noGrp="1"/>
          </p:cNvSpPr>
          <p:nvPr>
            <p:ph type="title"/>
          </p:nvPr>
        </p:nvSpPr>
        <p:spPr>
          <a:xfrm>
            <a:off x="732183" y="770715"/>
            <a:ext cx="10515600" cy="1325563"/>
          </a:xfrm>
        </p:spPr>
        <p:txBody>
          <a:bodyPr/>
          <a:lstStyle/>
          <a:p>
            <a:r>
              <a:rPr lang="en-GB" sz="3200" b="1" dirty="0">
                <a:latin typeface="Arial" panose="020B0604020202020204" pitchFamily="34" charset="0"/>
                <a:cs typeface="Arial" panose="020B0604020202020204" pitchFamily="34" charset="0"/>
              </a:rPr>
              <a:t>Introduction</a:t>
            </a:r>
            <a:br>
              <a:rPr lang="en-GB" b="1" dirty="0">
                <a:latin typeface="Arial" panose="020B0604020202020204" pitchFamily="34" charset="0"/>
                <a:ea typeface="Calibri" panose="020F050202020403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World Book Day 2026: Reading for Fun!</a:t>
            </a:r>
            <a:endParaRPr lang="en-US" sz="32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ED33E5C-69B7-6772-A56F-D9617DD889F4}"/>
              </a:ext>
            </a:extLst>
          </p:cNvPr>
          <p:cNvSpPr txBox="1">
            <a:spLocks/>
          </p:cNvSpPr>
          <p:nvPr/>
        </p:nvSpPr>
        <p:spPr>
          <a:xfrm>
            <a:off x="838200" y="2096278"/>
            <a:ext cx="6637020" cy="3338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2800" dirty="0"/>
              <a:t>Happy World Book Day! Today we’re thinking about what makes reading </a:t>
            </a:r>
            <a:r>
              <a:rPr lang="en-GB" sz="2800" i="1" dirty="0"/>
              <a:t>fun</a:t>
            </a:r>
            <a:r>
              <a:rPr lang="en-GB" sz="2800" dirty="0"/>
              <a:t>. </a:t>
            </a:r>
          </a:p>
          <a:p>
            <a:pPr>
              <a:lnSpc>
                <a:spcPct val="107000"/>
              </a:lnSpc>
              <a:spcAft>
                <a:spcPts val="800"/>
              </a:spcAft>
            </a:pPr>
            <a:r>
              <a:rPr lang="en-GB" sz="2800" dirty="0"/>
              <a:t>But first – let’s think about fun itself!</a:t>
            </a:r>
            <a:endParaRPr lang="en-GB"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8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EFEA7FA-8888-96EA-6ADB-093E95C7D77F}"/>
              </a:ext>
            </a:extLst>
          </p:cNvPr>
          <p:cNvSpPr/>
          <p:nvPr/>
        </p:nvSpPr>
        <p:spPr>
          <a:xfrm>
            <a:off x="0" y="1"/>
            <a:ext cx="12192000" cy="530352"/>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pic>
        <p:nvPicPr>
          <p:cNvPr id="6" name="Picture 5" descr="A yellow oval with black background&#10;&#10;AI-generated content may be incorrect.">
            <a:extLst>
              <a:ext uri="{FF2B5EF4-FFF2-40B4-BE49-F238E27FC236}">
                <a16:creationId xmlns:a16="http://schemas.microsoft.com/office/drawing/2014/main" id="{B3ED4383-C561-C1F8-03B7-EA90BBFA606A}"/>
              </a:ext>
            </a:extLst>
          </p:cNvPr>
          <p:cNvPicPr>
            <a:picLocks noChangeAspect="1"/>
          </p:cNvPicPr>
          <p:nvPr/>
        </p:nvPicPr>
        <p:blipFill>
          <a:blip r:embed="rId2"/>
          <a:stretch>
            <a:fillRect/>
          </a:stretch>
        </p:blipFill>
        <p:spPr>
          <a:xfrm>
            <a:off x="7083431" y="1920240"/>
            <a:ext cx="5632802" cy="4434839"/>
          </a:xfrm>
          <a:prstGeom prst="rect">
            <a:avLst/>
          </a:prstGeom>
        </p:spPr>
      </p:pic>
      <p:sp>
        <p:nvSpPr>
          <p:cNvPr id="7" name="Title 1">
            <a:extLst>
              <a:ext uri="{FF2B5EF4-FFF2-40B4-BE49-F238E27FC236}">
                <a16:creationId xmlns:a16="http://schemas.microsoft.com/office/drawing/2014/main" id="{DCCFE2B9-8144-A614-2193-0F4936BE3374}"/>
              </a:ext>
            </a:extLst>
          </p:cNvPr>
          <p:cNvSpPr txBox="1">
            <a:spLocks/>
          </p:cNvSpPr>
          <p:nvPr/>
        </p:nvSpPr>
        <p:spPr>
          <a:xfrm>
            <a:off x="8163218" y="2535737"/>
            <a:ext cx="3392268" cy="305780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26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39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3900" dirty="0">
                <a:latin typeface="Arial"/>
                <a:ea typeface="Calibri"/>
                <a:cs typeface="Arial"/>
              </a:rPr>
              <a:t>What does </a:t>
            </a:r>
            <a:r>
              <a:rPr lang="en-GB" sz="3900" b="1" dirty="0">
                <a:latin typeface="Arial"/>
                <a:cs typeface="Arial"/>
              </a:rPr>
              <a:t>FUN </a:t>
            </a:r>
            <a:r>
              <a:rPr lang="en-GB" sz="3900" dirty="0">
                <a:latin typeface="Arial"/>
                <a:cs typeface="Arial"/>
              </a:rPr>
              <a:t>mean to you</a:t>
            </a:r>
            <a:r>
              <a:rPr lang="en-GB" sz="3900" dirty="0">
                <a:latin typeface="Arial"/>
                <a:ea typeface="Calibri"/>
                <a:cs typeface="Arial"/>
              </a:rPr>
              <a:t>?</a:t>
            </a:r>
            <a:br>
              <a:rPr lang="en-GB" sz="2800" dirty="0">
                <a:latin typeface="Arial" panose="020B0604020202020204" pitchFamily="34" charset="0"/>
                <a:ea typeface="Calibri" panose="020F0502020204030204" pitchFamily="34" charset="0"/>
                <a:cs typeface="Arial" panose="020B0604020202020204" pitchFamily="34" charset="0"/>
              </a:rPr>
            </a:br>
            <a:r>
              <a:rPr lang="en-GB" sz="2800" dirty="0">
                <a:latin typeface="Arial"/>
                <a:ea typeface="Calibri"/>
                <a:cs typeface="Arial"/>
              </a:rPr>
              <a:t> </a:t>
            </a:r>
          </a:p>
          <a:p>
            <a:pPr algn="ctr">
              <a:lnSpc>
                <a:spcPct val="107000"/>
              </a:lnSpc>
              <a:spcAft>
                <a:spcPts val="800"/>
              </a:spcAft>
            </a:pPr>
            <a:br>
              <a:rPr lang="en-GB" sz="3000" dirty="0">
                <a:latin typeface="Arial" panose="020B0604020202020204" pitchFamily="34" charset="0"/>
                <a:ea typeface="Calibri" panose="020F0502020204030204" pitchFamily="34" charset="0"/>
                <a:cs typeface="Arial" panose="020B0604020202020204" pitchFamily="34" charset="0"/>
              </a:rPr>
            </a:br>
            <a:br>
              <a:rPr lang="en-GB" sz="1800" dirty="0">
                <a:latin typeface="Arial" panose="020B0604020202020204" pitchFamily="34" charset="0"/>
                <a:ea typeface="Calibri" panose="020F050202020403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08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ACE5D9-5EA2-970B-9093-E7AA51CEED97}"/>
              </a:ext>
            </a:extLst>
          </p:cNvPr>
          <p:cNvSpPr txBox="1"/>
          <p:nvPr/>
        </p:nvSpPr>
        <p:spPr>
          <a:xfrm>
            <a:off x="419878" y="516620"/>
            <a:ext cx="11523306" cy="4506875"/>
          </a:xfrm>
          <a:prstGeom prst="rect">
            <a:avLst/>
          </a:prstGeom>
          <a:noFill/>
        </p:spPr>
        <p:txBody>
          <a:bodyPr wrap="square">
            <a:spAutoFit/>
          </a:bodyPr>
          <a:lstStyle/>
          <a:p>
            <a:pPr>
              <a:lnSpc>
                <a:spcPct val="107000"/>
              </a:lnSpc>
              <a:spcAft>
                <a:spcPts val="800"/>
              </a:spcAft>
            </a:pPr>
            <a:br>
              <a:rPr lang="en-GB" sz="3200" dirty="0">
                <a:solidFill>
                  <a:srgbClr val="4472C4"/>
                </a:solidFill>
                <a:latin typeface="Arial" panose="020B0604020202020204" pitchFamily="34" charset="0"/>
                <a:ea typeface="Calibri" panose="020F0502020204030204" pitchFamily="34" charset="0"/>
                <a:cs typeface="Arial" panose="020B0604020202020204" pitchFamily="34" charset="0"/>
              </a:rPr>
            </a:br>
            <a:endParaRPr lang="en-GB" sz="2800" dirty="0">
              <a:effectLst/>
              <a:latin typeface="Arial" panose="020B0604020202020204" pitchFamily="34" charset="0"/>
              <a:ea typeface="Calibri" panose="020F050202020403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Consider with a partner:</a:t>
            </a:r>
          </a:p>
          <a:p>
            <a:r>
              <a:rPr lang="en-GB" sz="2400" dirty="0">
                <a:latin typeface="Arial" panose="020B0604020202020204" pitchFamily="34" charset="0"/>
                <a:cs typeface="Arial" panose="020B0604020202020204" pitchFamily="34" charset="0"/>
              </a:rPr>
              <a:t>Q. What makes something fun?</a:t>
            </a:r>
          </a:p>
          <a:p>
            <a:r>
              <a:rPr lang="en-GB" sz="2400" dirty="0">
                <a:latin typeface="Arial" panose="020B0604020202020204" pitchFamily="34" charset="0"/>
                <a:cs typeface="Arial" panose="020B0604020202020204" pitchFamily="34" charset="0"/>
              </a:rPr>
              <a:t>Q. Does fun always have to be easy?</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Try to use the words below in your discussions:</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choice   challenge	connection	creativity	reward</a:t>
            </a:r>
          </a:p>
        </p:txBody>
      </p:sp>
      <p:sp>
        <p:nvSpPr>
          <p:cNvPr id="2" name="Title 1">
            <a:extLst>
              <a:ext uri="{FF2B5EF4-FFF2-40B4-BE49-F238E27FC236}">
                <a16:creationId xmlns:a16="http://schemas.microsoft.com/office/drawing/2014/main" id="{DCE44F3E-A388-7379-8801-787D0F8A720B}"/>
              </a:ext>
            </a:extLst>
          </p:cNvPr>
          <p:cNvSpPr>
            <a:spLocks noGrp="1"/>
          </p:cNvSpPr>
          <p:nvPr>
            <p:ph type="title"/>
          </p:nvPr>
        </p:nvSpPr>
        <p:spPr>
          <a:xfrm>
            <a:off x="419878" y="323561"/>
            <a:ext cx="10515600" cy="1325563"/>
          </a:xfrm>
        </p:spPr>
        <p:txBody>
          <a:bodyPr/>
          <a:lstStyle/>
          <a:p>
            <a:r>
              <a:rPr lang="en-GB" b="1" dirty="0"/>
              <a:t>What is fun?</a:t>
            </a:r>
          </a:p>
        </p:txBody>
      </p:sp>
      <p:sp>
        <p:nvSpPr>
          <p:cNvPr id="3" name="Rectangle 2">
            <a:extLst>
              <a:ext uri="{FF2B5EF4-FFF2-40B4-BE49-F238E27FC236}">
                <a16:creationId xmlns:a16="http://schemas.microsoft.com/office/drawing/2014/main" id="{D59A3A92-4B51-C5E3-C38F-0B8EA1F78195}"/>
              </a:ext>
            </a:extLst>
          </p:cNvPr>
          <p:cNvSpPr/>
          <p:nvPr/>
        </p:nvSpPr>
        <p:spPr>
          <a:xfrm>
            <a:off x="0" y="1"/>
            <a:ext cx="12192000" cy="530352"/>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Tree>
    <p:extLst>
      <p:ext uri="{BB962C8B-B14F-4D97-AF65-F5344CB8AC3E}">
        <p14:creationId xmlns:p14="http://schemas.microsoft.com/office/powerpoint/2010/main" val="207254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A5ED5-B617-43B5-E70B-443A860E4D7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7AEC879-DE72-8922-4629-CF7BD9DC89EC}"/>
              </a:ext>
            </a:extLst>
          </p:cNvPr>
          <p:cNvSpPr txBox="1"/>
          <p:nvPr/>
        </p:nvSpPr>
        <p:spPr>
          <a:xfrm>
            <a:off x="334347" y="1410807"/>
            <a:ext cx="11523306" cy="1569660"/>
          </a:xfrm>
          <a:prstGeom prst="rect">
            <a:avLst/>
          </a:prstGeom>
          <a:noFill/>
        </p:spPr>
        <p:txBody>
          <a:bodyPr wrap="square">
            <a:spAutoFit/>
          </a:bodyPr>
          <a:lstStyle/>
          <a:p>
            <a:br>
              <a:rPr lang="en-GB" sz="2400" dirty="0">
                <a:cs typeface="Times New Roman" panose="02020603050405020304" pitchFamily="18" charset="0"/>
              </a:rPr>
            </a:br>
            <a:r>
              <a:rPr lang="en-GB" sz="2400" b="1" dirty="0">
                <a:cs typeface="Times New Roman" panose="02020603050405020304" pitchFamily="18" charset="0"/>
              </a:rPr>
              <a:t>Imagine your dream day, what would it look like?</a:t>
            </a:r>
            <a:br>
              <a:rPr lang="en-GB" sz="2400" dirty="0"/>
            </a:br>
            <a:br>
              <a:rPr lang="en-GB" sz="2400" dirty="0"/>
            </a:br>
            <a:r>
              <a:rPr lang="en-GB" sz="2400" dirty="0"/>
              <a:t>1. Imagine a day full of your favourite things. What are they?</a:t>
            </a:r>
          </a:p>
        </p:txBody>
      </p:sp>
      <p:sp>
        <p:nvSpPr>
          <p:cNvPr id="7" name="Title 6">
            <a:extLst>
              <a:ext uri="{FF2B5EF4-FFF2-40B4-BE49-F238E27FC236}">
                <a16:creationId xmlns:a16="http://schemas.microsoft.com/office/drawing/2014/main" id="{17D381E3-3037-81F6-B32E-82867A88CCCF}"/>
              </a:ext>
            </a:extLst>
          </p:cNvPr>
          <p:cNvSpPr>
            <a:spLocks noGrp="1"/>
          </p:cNvSpPr>
          <p:nvPr>
            <p:ph type="title"/>
          </p:nvPr>
        </p:nvSpPr>
        <p:spPr>
          <a:xfrm>
            <a:off x="334347" y="420110"/>
            <a:ext cx="10515600" cy="1325563"/>
          </a:xfrm>
        </p:spPr>
        <p:txBody>
          <a:bodyPr/>
          <a:lstStyle/>
          <a:p>
            <a:r>
              <a:rPr lang="en-GB" b="1" dirty="0"/>
              <a:t>Plan</a:t>
            </a:r>
            <a:r>
              <a:rPr lang="en-GB" b="1" baseline="0" dirty="0"/>
              <a:t> your ideal day</a:t>
            </a:r>
            <a:endParaRPr lang="en-GB" b="1" dirty="0"/>
          </a:p>
        </p:txBody>
      </p:sp>
      <p:sp>
        <p:nvSpPr>
          <p:cNvPr id="2" name="Rectangle 1">
            <a:extLst>
              <a:ext uri="{FF2B5EF4-FFF2-40B4-BE49-F238E27FC236}">
                <a16:creationId xmlns:a16="http://schemas.microsoft.com/office/drawing/2014/main" id="{28A7333D-28F3-B0BF-083E-D9D3B1104D8D}"/>
              </a:ext>
            </a:extLst>
          </p:cNvPr>
          <p:cNvSpPr/>
          <p:nvPr/>
        </p:nvSpPr>
        <p:spPr>
          <a:xfrm>
            <a:off x="0" y="1"/>
            <a:ext cx="12192000" cy="530352"/>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Tree>
    <p:extLst>
      <p:ext uri="{BB962C8B-B14F-4D97-AF65-F5344CB8AC3E}">
        <p14:creationId xmlns:p14="http://schemas.microsoft.com/office/powerpoint/2010/main" val="136552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ACE5D9-5EA2-970B-9093-E7AA51CEED97}"/>
              </a:ext>
            </a:extLst>
          </p:cNvPr>
          <p:cNvSpPr txBox="1"/>
          <p:nvPr/>
        </p:nvSpPr>
        <p:spPr>
          <a:xfrm>
            <a:off x="334347" y="2238162"/>
            <a:ext cx="11523306" cy="2062103"/>
          </a:xfrm>
          <a:prstGeom prst="rect">
            <a:avLst/>
          </a:prstGeom>
          <a:noFill/>
        </p:spPr>
        <p:txBody>
          <a:bodyPr wrap="square">
            <a:spAutoFit/>
          </a:bodyPr>
          <a:lstStyle/>
          <a:p>
            <a:pPr algn="ctr"/>
            <a:br>
              <a:rPr lang="en-GB" sz="3200"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“Reading can be a hobby too — if it connects with you.”</a:t>
            </a:r>
            <a:br>
              <a:rPr lang="en-GB" sz="3200" dirty="0">
                <a:latin typeface="Arial" panose="020B0604020202020204" pitchFamily="34" charset="0"/>
                <a:cs typeface="Arial" panose="020B0604020202020204" pitchFamily="34" charset="0"/>
              </a:rPr>
            </a:b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Do you agree? </a:t>
            </a:r>
          </a:p>
        </p:txBody>
      </p:sp>
      <p:sp>
        <p:nvSpPr>
          <p:cNvPr id="2" name="TextBox 1">
            <a:extLst>
              <a:ext uri="{FF2B5EF4-FFF2-40B4-BE49-F238E27FC236}">
                <a16:creationId xmlns:a16="http://schemas.microsoft.com/office/drawing/2014/main" id="{54CBC6D6-8A0B-3D36-998C-D1578945FF56}"/>
              </a:ext>
            </a:extLst>
          </p:cNvPr>
          <p:cNvSpPr txBox="1"/>
          <p:nvPr/>
        </p:nvSpPr>
        <p:spPr>
          <a:xfrm>
            <a:off x="649387" y="5481278"/>
            <a:ext cx="9594574" cy="830997"/>
          </a:xfrm>
          <a:prstGeom prst="rect">
            <a:avLst/>
          </a:prstGeom>
          <a:noFill/>
          <a:ln w="38100">
            <a:solidFill>
              <a:schemeClr val="tx1"/>
            </a:solidFill>
          </a:ln>
        </p:spPr>
        <p:txBody>
          <a:bodyPr wrap="square" rtlCol="0">
            <a:spAutoFit/>
          </a:bodyPr>
          <a:lstStyle/>
          <a:p>
            <a:r>
              <a:rPr lang="en-GB" sz="2400" dirty="0"/>
              <a:t>Remember: It doesn’t have to be novels — it could be manga, blogs, sports pages, articles, even song lyrics. If it grabs you, it counts.</a:t>
            </a:r>
          </a:p>
        </p:txBody>
      </p:sp>
      <p:sp>
        <p:nvSpPr>
          <p:cNvPr id="3" name="Title 2">
            <a:extLst>
              <a:ext uri="{FF2B5EF4-FFF2-40B4-BE49-F238E27FC236}">
                <a16:creationId xmlns:a16="http://schemas.microsoft.com/office/drawing/2014/main" id="{5CC529E2-C898-1FA6-152C-5C4D9C972C1E}"/>
              </a:ext>
            </a:extLst>
          </p:cNvPr>
          <p:cNvSpPr>
            <a:spLocks noGrp="1"/>
          </p:cNvSpPr>
          <p:nvPr>
            <p:ph type="title"/>
          </p:nvPr>
        </p:nvSpPr>
        <p:spPr>
          <a:xfrm>
            <a:off x="188874" y="273761"/>
            <a:ext cx="10515600" cy="1325563"/>
          </a:xfrm>
        </p:spPr>
        <p:txBody>
          <a:bodyPr/>
          <a:lstStyle/>
          <a:p>
            <a:pPr rtl="0" eaLnBrk="1" latinLnBrk="0" hangingPunct="1"/>
            <a:r>
              <a:rPr lang="en-GB" sz="3200" b="1" kern="1200" dirty="0">
                <a:effectLst/>
                <a:latin typeface="Arial" panose="020B0604020202020204" pitchFamily="34" charset="0"/>
                <a:ea typeface="Calibri" panose="020F0502020204030204" pitchFamily="34" charset="0"/>
                <a:cs typeface="Arial" panose="020B0604020202020204" pitchFamily="34" charset="0"/>
              </a:rPr>
              <a:t>Can reading be fun or a hobby?</a:t>
            </a:r>
            <a:endParaRPr lang="en-GB" b="1" dirty="0"/>
          </a:p>
        </p:txBody>
      </p:sp>
      <p:sp>
        <p:nvSpPr>
          <p:cNvPr id="4" name="Rectangle 3">
            <a:extLst>
              <a:ext uri="{FF2B5EF4-FFF2-40B4-BE49-F238E27FC236}">
                <a16:creationId xmlns:a16="http://schemas.microsoft.com/office/drawing/2014/main" id="{00F131A1-977D-029F-F71A-FBB38CE8D31B}"/>
              </a:ext>
            </a:extLst>
          </p:cNvPr>
          <p:cNvSpPr/>
          <p:nvPr/>
        </p:nvSpPr>
        <p:spPr>
          <a:xfrm>
            <a:off x="0" y="1"/>
            <a:ext cx="12192000" cy="530352"/>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Tree>
    <p:extLst>
      <p:ext uri="{BB962C8B-B14F-4D97-AF65-F5344CB8AC3E}">
        <p14:creationId xmlns:p14="http://schemas.microsoft.com/office/powerpoint/2010/main" val="129617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A614-9E3A-9842-2315-AFC06E4810B7}"/>
              </a:ext>
            </a:extLst>
          </p:cNvPr>
          <p:cNvSpPr>
            <a:spLocks noGrp="1"/>
          </p:cNvSpPr>
          <p:nvPr>
            <p:ph type="title"/>
          </p:nvPr>
        </p:nvSpPr>
        <p:spPr/>
        <p:txBody>
          <a:bodyPr/>
          <a:lstStyle/>
          <a:p>
            <a:pPr rtl="0" eaLnBrk="1" latinLnBrk="0" hangingPunct="1"/>
            <a:endParaRPr lang="en-GB" dirty="0">
              <a:effectLst/>
            </a:endParaRPr>
          </a:p>
          <a:p>
            <a:endParaRPr lang="en-GB" dirty="0"/>
          </a:p>
        </p:txBody>
      </p:sp>
      <p:pic>
        <p:nvPicPr>
          <p:cNvPr id="4" name="Online Media 2" title="If you’re into it, read into it: Go All In.">
            <a:hlinkClick r:id="" action="ppaction://media"/>
            <a:extLst>
              <a:ext uri="{FF2B5EF4-FFF2-40B4-BE49-F238E27FC236}">
                <a16:creationId xmlns:a16="http://schemas.microsoft.com/office/drawing/2014/main" id="{B67F5337-2D13-7D67-91F0-8CB07EC13CA4}"/>
              </a:ext>
            </a:extLst>
          </p:cNvPr>
          <p:cNvPicPr>
            <a:picLocks noGrp="1" noRot="1" noChangeAspect="1"/>
          </p:cNvPicPr>
          <p:nvPr>
            <p:ph idx="1"/>
            <a:videoFile r:link="rId1"/>
          </p:nvPr>
        </p:nvPicPr>
        <p:blipFill>
          <a:blip r:embed="rId4"/>
          <a:stretch>
            <a:fillRect/>
          </a:stretch>
        </p:blipFill>
        <p:spPr>
          <a:xfrm>
            <a:off x="641093" y="328830"/>
            <a:ext cx="10909814" cy="6164045"/>
          </a:xfrm>
          <a:prstGeom prst="rect">
            <a:avLst/>
          </a:prstGeom>
        </p:spPr>
      </p:pic>
    </p:spTree>
    <p:extLst>
      <p:ext uri="{BB962C8B-B14F-4D97-AF65-F5344CB8AC3E}">
        <p14:creationId xmlns:p14="http://schemas.microsoft.com/office/powerpoint/2010/main" val="275045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FA74F-B9B8-F0D0-E7C9-786695BB73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CCDA2BB-E8CB-A138-57D8-61F40AF19C88}"/>
              </a:ext>
            </a:extLst>
          </p:cNvPr>
          <p:cNvSpPr/>
          <p:nvPr/>
        </p:nvSpPr>
        <p:spPr>
          <a:xfrm>
            <a:off x="0" y="0"/>
            <a:ext cx="12192000" cy="6960869"/>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grpSp>
        <p:nvGrpSpPr>
          <p:cNvPr id="4" name="Group 2">
            <a:extLst>
              <a:ext uri="{FF2B5EF4-FFF2-40B4-BE49-F238E27FC236}">
                <a16:creationId xmlns:a16="http://schemas.microsoft.com/office/drawing/2014/main" id="{3F407141-32A2-6DEE-A7B8-E58E5146B9C8}"/>
              </a:ext>
            </a:extLst>
          </p:cNvPr>
          <p:cNvGrpSpPr/>
          <p:nvPr/>
        </p:nvGrpSpPr>
        <p:grpSpPr>
          <a:xfrm>
            <a:off x="-918311" y="-1596318"/>
            <a:ext cx="12478283" cy="7923965"/>
            <a:chOff x="0" y="-57150"/>
            <a:chExt cx="3680873" cy="3129007"/>
          </a:xfrm>
        </p:grpSpPr>
        <p:sp>
          <p:nvSpPr>
            <p:cNvPr id="5" name="Freeform 3">
              <a:extLst>
                <a:ext uri="{FF2B5EF4-FFF2-40B4-BE49-F238E27FC236}">
                  <a16:creationId xmlns:a16="http://schemas.microsoft.com/office/drawing/2014/main" id="{65219E07-266D-3C10-6569-B9CC8C9789A8}"/>
                </a:ext>
              </a:extLst>
            </p:cNvPr>
            <p:cNvSpPr/>
            <p:nvPr/>
          </p:nvSpPr>
          <p:spPr>
            <a:xfrm>
              <a:off x="390968" y="904390"/>
              <a:ext cx="3289905" cy="2167467"/>
            </a:xfrm>
            <a:custGeom>
              <a:avLst/>
              <a:gdLst/>
              <a:ahLst/>
              <a:cxnLst/>
              <a:rect l="l" t="t" r="r" b="b"/>
              <a:pathLst>
                <a:path w="3289905" h="2167467">
                  <a:moveTo>
                    <a:pt x="0" y="0"/>
                  </a:moveTo>
                  <a:lnTo>
                    <a:pt x="3289905" y="0"/>
                  </a:lnTo>
                  <a:lnTo>
                    <a:pt x="3289905" y="2167467"/>
                  </a:lnTo>
                  <a:lnTo>
                    <a:pt x="0" y="2167467"/>
                  </a:lnTo>
                  <a:close/>
                </a:path>
              </a:pathLst>
            </a:custGeom>
            <a:solidFill>
              <a:srgbClr val="FFFFFF"/>
            </a:solidFill>
            <a:ln w="38100" cap="sq">
              <a:solidFill>
                <a:srgbClr val="000000"/>
              </a:solidFill>
              <a:prstDash val="solid"/>
              <a:miter/>
            </a:ln>
          </p:spPr>
          <p:txBody>
            <a:bodyPr/>
            <a:lstStyle/>
            <a:p>
              <a:endParaRPr lang="en-GB" sz="1634" dirty="0"/>
            </a:p>
          </p:txBody>
        </p:sp>
        <p:sp>
          <p:nvSpPr>
            <p:cNvPr id="6" name="TextBox 4">
              <a:extLst>
                <a:ext uri="{FF2B5EF4-FFF2-40B4-BE49-F238E27FC236}">
                  <a16:creationId xmlns:a16="http://schemas.microsoft.com/office/drawing/2014/main" id="{760BD221-C00F-BED6-32A0-A4A9D262C401}"/>
                </a:ext>
              </a:extLst>
            </p:cNvPr>
            <p:cNvSpPr txBox="1"/>
            <p:nvPr/>
          </p:nvSpPr>
          <p:spPr>
            <a:xfrm>
              <a:off x="0" y="-57150"/>
              <a:ext cx="3289905" cy="2224617"/>
            </a:xfrm>
            <a:prstGeom prst="rect">
              <a:avLst/>
            </a:prstGeom>
          </p:spPr>
          <p:txBody>
            <a:bodyPr lIns="46104" tIns="46104" rIns="46104" bIns="46104" rtlCol="0" anchor="ctr"/>
            <a:lstStyle/>
            <a:p>
              <a:pPr algn="ctr">
                <a:lnSpc>
                  <a:spcPts val="1651"/>
                </a:lnSpc>
              </a:pPr>
              <a:endParaRPr sz="1634"/>
            </a:p>
          </p:txBody>
        </p:sp>
      </p:grpSp>
      <p:sp>
        <p:nvSpPr>
          <p:cNvPr id="9" name="TextBox 8">
            <a:extLst>
              <a:ext uri="{FF2B5EF4-FFF2-40B4-BE49-F238E27FC236}">
                <a16:creationId xmlns:a16="http://schemas.microsoft.com/office/drawing/2014/main" id="{BD64D430-2423-4E5F-863B-82F24F62B9FF}"/>
              </a:ext>
            </a:extLst>
          </p:cNvPr>
          <p:cNvSpPr txBox="1"/>
          <p:nvPr/>
        </p:nvSpPr>
        <p:spPr>
          <a:xfrm>
            <a:off x="668694" y="1952163"/>
            <a:ext cx="11523306" cy="3416320"/>
          </a:xfrm>
          <a:prstGeom prst="rect">
            <a:avLst/>
          </a:prstGeom>
          <a:noFill/>
        </p:spPr>
        <p:txBody>
          <a:bodyPr wrap="square" lIns="91440" tIns="45720" rIns="91440" bIns="45720" anchor="t">
            <a:spAutoFit/>
          </a:bodyPr>
          <a:lstStyle/>
          <a:p>
            <a:br>
              <a:rPr lang="en-GB" sz="2400" dirty="0">
                <a:latin typeface="Avenir Book"/>
                <a:cs typeface="Times New Roman" panose="02020603050405020304" pitchFamily="18" charset="0"/>
              </a:rPr>
            </a:br>
            <a:r>
              <a:rPr lang="en-GB" sz="2400" dirty="0">
                <a:latin typeface="Arial" panose="020B0604020202020204" pitchFamily="34" charset="0"/>
                <a:cs typeface="Arial" panose="020B0604020202020204" pitchFamily="34" charset="0"/>
              </a:rPr>
              <a:t>Q. How can reading fit into what you already love?</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Gaming → reviews, lore, fan fiction</a:t>
            </a:r>
          </a:p>
          <a:p>
            <a:r>
              <a:rPr lang="en-GB" sz="2400" dirty="0">
                <a:latin typeface="Arial" panose="020B0604020202020204" pitchFamily="34" charset="0"/>
                <a:cs typeface="Arial" panose="020B0604020202020204" pitchFamily="34" charset="0"/>
              </a:rPr>
              <a:t>Sport → player biographies</a:t>
            </a:r>
          </a:p>
          <a:p>
            <a:r>
              <a:rPr lang="en-GB" sz="2400" dirty="0">
                <a:latin typeface="Arial" panose="020B0604020202020204" pitchFamily="34" charset="0"/>
                <a:cs typeface="Arial" panose="020B0604020202020204" pitchFamily="34" charset="0"/>
              </a:rPr>
              <a:t>Music → lyrics, interviews</a:t>
            </a:r>
          </a:p>
          <a:p>
            <a:r>
              <a:rPr lang="en-GB" sz="2400" dirty="0">
                <a:latin typeface="Arial" panose="020B0604020202020204" pitchFamily="34" charset="0"/>
                <a:cs typeface="Arial" panose="020B0604020202020204" pitchFamily="34" charset="0"/>
              </a:rPr>
              <a:t>Fashion → blogs, design books</a:t>
            </a:r>
          </a:p>
          <a:p>
            <a:r>
              <a:rPr lang="en-GB" sz="2400" dirty="0">
                <a:latin typeface="Arial" panose="020B0604020202020204" pitchFamily="34" charset="0"/>
                <a:cs typeface="Arial" panose="020B0604020202020204" pitchFamily="34" charset="0"/>
              </a:rPr>
              <a:t>Art → comics, manga</a:t>
            </a:r>
          </a:p>
          <a:p>
            <a:r>
              <a:rPr lang="en-GB" sz="2400" dirty="0">
                <a:latin typeface="Arial"/>
                <a:cs typeface="Arial"/>
              </a:rPr>
              <a:t>Food →  recipes</a:t>
            </a:r>
            <a:endParaRPr lang="en-GB"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0ABB561-331A-5B5F-8B12-1765F6AC64FC}"/>
              </a:ext>
            </a:extLst>
          </p:cNvPr>
          <p:cNvSpPr>
            <a:spLocks noGrp="1"/>
          </p:cNvSpPr>
          <p:nvPr>
            <p:ph type="title"/>
          </p:nvPr>
        </p:nvSpPr>
        <p:spPr>
          <a:xfrm>
            <a:off x="668694" y="952246"/>
            <a:ext cx="10515600" cy="1325563"/>
          </a:xfrm>
        </p:spPr>
        <p:txBody>
          <a:bodyPr/>
          <a:lstStyle/>
          <a:p>
            <a:r>
              <a:rPr lang="en-GB" b="1" dirty="0"/>
              <a:t>How could you Go All in?</a:t>
            </a:r>
          </a:p>
        </p:txBody>
      </p:sp>
      <p:pic>
        <p:nvPicPr>
          <p:cNvPr id="7" name="Picture 6" descr="Confetti and streamers on a black background&#10;&#10;AI-generated content may be incorrect.">
            <a:extLst>
              <a:ext uri="{FF2B5EF4-FFF2-40B4-BE49-F238E27FC236}">
                <a16:creationId xmlns:a16="http://schemas.microsoft.com/office/drawing/2014/main" id="{3C42E705-BF52-C184-1400-C22A7F7F0C34}"/>
              </a:ext>
            </a:extLst>
          </p:cNvPr>
          <p:cNvPicPr>
            <a:picLocks noChangeAspect="1"/>
          </p:cNvPicPr>
          <p:nvPr/>
        </p:nvPicPr>
        <p:blipFill>
          <a:blip r:embed="rId3"/>
          <a:stretch>
            <a:fillRect/>
          </a:stretch>
        </p:blipFill>
        <p:spPr>
          <a:xfrm>
            <a:off x="7765676" y="638735"/>
            <a:ext cx="6488206" cy="6320118"/>
          </a:xfrm>
          <a:prstGeom prst="rect">
            <a:avLst/>
          </a:prstGeom>
        </p:spPr>
      </p:pic>
    </p:spTree>
    <p:extLst>
      <p:ext uri="{BB962C8B-B14F-4D97-AF65-F5344CB8AC3E}">
        <p14:creationId xmlns:p14="http://schemas.microsoft.com/office/powerpoint/2010/main" val="1221242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C5D6BDB5E97D4A983B230B56765D28" ma:contentTypeVersion="14" ma:contentTypeDescription="Create a new document." ma:contentTypeScope="" ma:versionID="f002705cc907efc9736f49192bf881ef">
  <xsd:schema xmlns:xsd="http://www.w3.org/2001/XMLSchema" xmlns:xs="http://www.w3.org/2001/XMLSchema" xmlns:p="http://schemas.microsoft.com/office/2006/metadata/properties" xmlns:ns2="e29058b4-a8b9-43b3-a4d0-2bb2a8d7c80a" xmlns:ns3="aee70a22-a378-436f-b01c-35067153af18" targetNamespace="http://schemas.microsoft.com/office/2006/metadata/properties" ma:root="true" ma:fieldsID="95568502594aa62932defcf8beea4e10" ns2:_="" ns3:_="">
    <xsd:import namespace="e29058b4-a8b9-43b3-a4d0-2bb2a8d7c80a"/>
    <xsd:import namespace="aee70a22-a378-436f-b01c-35067153af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058b4-a8b9-43b3-a4d0-2bb2a8d7c8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68b3935-7f75-4642-81dd-7da570a6d5d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e70a22-a378-436f-b01c-35067153af1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35846e0-bf40-4da8-a294-22e8eda39215}" ma:internalName="TaxCatchAll" ma:showField="CatchAllData" ma:web="aee70a22-a378-436f-b01c-35067153a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29058b4-a8b9-43b3-a4d0-2bb2a8d7c80a">
      <Terms xmlns="http://schemas.microsoft.com/office/infopath/2007/PartnerControls"/>
    </lcf76f155ced4ddcb4097134ff3c332f>
    <TaxCatchAll xmlns="aee70a22-a378-436f-b01c-35067153af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BF35A0-243F-4341-A939-A4AEF258A5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9058b4-a8b9-43b3-a4d0-2bb2a8d7c80a"/>
    <ds:schemaRef ds:uri="aee70a22-a378-436f-b01c-35067153af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B60525-40AC-4E28-91A8-0CFE4D355118}">
  <ds:schemaRefs>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aee70a22-a378-436f-b01c-35067153af18"/>
    <ds:schemaRef ds:uri="e29058b4-a8b9-43b3-a4d0-2bb2a8d7c80a"/>
    <ds:schemaRef ds:uri="http://purl.org/dc/dcmitype/"/>
  </ds:schemaRefs>
</ds:datastoreItem>
</file>

<file path=customXml/itemProps3.xml><?xml version="1.0" encoding="utf-8"?>
<ds:datastoreItem xmlns:ds="http://schemas.openxmlformats.org/officeDocument/2006/customXml" ds:itemID="{BF73142C-C749-4EEE-A9A4-6B21FB96D6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1684</TotalTime>
  <Words>2190</Words>
  <Application>Microsoft Office PowerPoint</Application>
  <PresentationFormat>Widescreen</PresentationFormat>
  <Paragraphs>130</Paragraphs>
  <Slides>17</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Avenir Book</vt:lpstr>
      <vt:lpstr>Calibri</vt:lpstr>
      <vt:lpstr>Lota Grotesque Black</vt:lpstr>
      <vt:lpstr>Symbol</vt:lpstr>
      <vt:lpstr>Times New Roman</vt:lpstr>
      <vt:lpstr>Office Theme</vt:lpstr>
      <vt:lpstr>PowerPoint Presentation</vt:lpstr>
      <vt:lpstr>Instructions for use</vt:lpstr>
      <vt:lpstr>PowerPoint Presentation</vt:lpstr>
      <vt:lpstr>Introduction World Book Day 2026: Reading for Fun!</vt:lpstr>
      <vt:lpstr>What is fun?</vt:lpstr>
      <vt:lpstr>Plan your ideal day</vt:lpstr>
      <vt:lpstr>Can reading be fun or a hobby?</vt:lpstr>
      <vt:lpstr> </vt:lpstr>
      <vt:lpstr>How could you Go All in?</vt:lpstr>
      <vt:lpstr>Consider what might stop reading feeling enjoyable</vt:lpstr>
      <vt:lpstr>What about our World Book Day authors. How do they enjoy reading? </vt:lpstr>
      <vt:lpstr>Envisioning your future</vt:lpstr>
      <vt:lpstr>Find out about your teachers’ reading identities </vt:lpstr>
      <vt:lpstr>This year’s World Book Day Books</vt:lpstr>
      <vt:lpstr>Suggested follow-on activities</vt:lpstr>
      <vt:lpstr>Suggested follow-on activities contd</vt:lpstr>
      <vt:lpstr>Suggested follow-on activities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 Taylor</dc:creator>
  <cp:lastModifiedBy>Hayley Castle</cp:lastModifiedBy>
  <cp:revision>43</cp:revision>
  <cp:lastPrinted>2025-11-24T22:08:08Z</cp:lastPrinted>
  <dcterms:created xsi:type="dcterms:W3CDTF">2022-11-17T15:30:05Z</dcterms:created>
  <dcterms:modified xsi:type="dcterms:W3CDTF">2026-02-11T12:32:40Z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0x01010078C5D6BDB5E97D4A983B230B56765D28</vt:lpwstr>
  </property>
  <property fmtid="{D5CDD505-2E9C-101B-9397-08002B2CF9AE}" pid="3" name="MediaServiceImageTags">
    <vt:lpwstr/>
  </property>
</Properties>
</file>